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344" r:id="rId2"/>
    <p:sldId id="258" r:id="rId3"/>
    <p:sldId id="1606" r:id="rId4"/>
    <p:sldId id="263" r:id="rId5"/>
    <p:sldId id="283" r:id="rId6"/>
    <p:sldId id="266" r:id="rId7"/>
    <p:sldId id="1840" r:id="rId8"/>
    <p:sldId id="341" r:id="rId9"/>
    <p:sldId id="1608" r:id="rId10"/>
    <p:sldId id="1841" r:id="rId11"/>
    <p:sldId id="269" r:id="rId12"/>
    <p:sldId id="261" r:id="rId13"/>
    <p:sldId id="1851" r:id="rId14"/>
    <p:sldId id="1609" r:id="rId15"/>
    <p:sldId id="336" r:id="rId16"/>
    <p:sldId id="1664" r:id="rId17"/>
    <p:sldId id="1842" r:id="rId18"/>
    <p:sldId id="1596" r:id="rId19"/>
    <p:sldId id="1852" r:id="rId20"/>
    <p:sldId id="1610" r:id="rId21"/>
    <p:sldId id="343" r:id="rId22"/>
    <p:sldId id="1838" r:id="rId23"/>
    <p:sldId id="1844" r:id="rId24"/>
    <p:sldId id="1855" r:id="rId25"/>
    <p:sldId id="1611" r:id="rId26"/>
    <p:sldId id="1824" r:id="rId27"/>
    <p:sldId id="1835" r:id="rId28"/>
    <p:sldId id="1845" r:id="rId29"/>
    <p:sldId id="1856" r:id="rId30"/>
    <p:sldId id="1836" r:id="rId31"/>
    <p:sldId id="1837" r:id="rId32"/>
    <p:sldId id="1590" r:id="rId3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746C3EC1-E8C0-42F7-9D74-4E707F4206D7}">
          <p14:sldIdLst>
            <p14:sldId id="344"/>
            <p14:sldId id="258"/>
            <p14:sldId id="1606"/>
            <p14:sldId id="263"/>
            <p14:sldId id="283"/>
          </p14:sldIdLst>
        </p14:section>
        <p14:section name="Hosting" id="{66BDF300-AB39-4C0C-904A-E96E192312D4}">
          <p14:sldIdLst>
            <p14:sldId id="266"/>
            <p14:sldId id="1840"/>
            <p14:sldId id="341"/>
          </p14:sldIdLst>
        </p14:section>
        <p14:section name="Storage" id="{117BF7F7-7320-4C79-B865-EFCCCE425F6C}">
          <p14:sldIdLst>
            <p14:sldId id="1608"/>
            <p14:sldId id="1841"/>
            <p14:sldId id="269"/>
            <p14:sldId id="261"/>
            <p14:sldId id="1851"/>
          </p14:sldIdLst>
        </p14:section>
        <p14:section name="Azure Functions" id="{F4130D7A-47DD-4882-B4B0-3181AF31DDFD}">
          <p14:sldIdLst>
            <p14:sldId id="1609"/>
            <p14:sldId id="336"/>
            <p14:sldId id="1664"/>
            <p14:sldId id="1842"/>
            <p14:sldId id="1596"/>
            <p14:sldId id="1852"/>
          </p14:sldIdLst>
        </p14:section>
        <p14:section name="IA" id="{4FC9D879-0A6D-4108-9059-72360C379930}">
          <p14:sldIdLst>
            <p14:sldId id="1610"/>
            <p14:sldId id="343"/>
            <p14:sldId id="1838"/>
            <p14:sldId id="1844"/>
            <p14:sldId id="1855"/>
          </p14:sldIdLst>
        </p14:section>
        <p14:section name="SignalR" id="{166C2192-BE2E-486E-AD5A-087E62A216C5}">
          <p14:sldIdLst>
            <p14:sldId id="1611"/>
            <p14:sldId id="1824"/>
            <p14:sldId id="1835"/>
            <p14:sldId id="1845"/>
            <p14:sldId id="1856"/>
          </p14:sldIdLst>
        </p14:section>
        <p14:section name="Conclusion" id="{B9223A2C-52E5-4C2F-930D-B6F3D0D6DE0B}">
          <p14:sldIdLst>
            <p14:sldId id="1836"/>
            <p14:sldId id="1837"/>
            <p14:sldId id="15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B51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E0D536-366A-46CE-AB45-7DAA4C39AAC9}" v="392" dt="2018-11-06T21:58:39.392"/>
    <p1510:client id="{BFCC33F0-3FD5-48AC-BC31-288A26BD4F34}" v="4" dt="2018-11-07T06:52:51.644"/>
  </p1510:revLst>
</p1510:revInfo>
</file>

<file path=ppt/tableStyles.xml><?xml version="1.0" encoding="utf-8"?>
<a:tblStyleLst xmlns:a="http://schemas.openxmlformats.org/drawingml/2006/main" def="{5C22544A-7EE6-4342-B048-85BDC9FD1C3A}">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558" autoAdjust="0"/>
  </p:normalViewPr>
  <p:slideViewPr>
    <p:cSldViewPr snapToGrid="0">
      <p:cViewPr varScale="1">
        <p:scale>
          <a:sx n="100" d="100"/>
          <a:sy n="100" d="100"/>
        </p:scale>
        <p:origin x="96"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922B48-08E5-44AE-84CA-F4975AE9BCFC}" type="datetimeFigureOut">
              <a:rPr lang="fr-FR" smtClean="0"/>
              <a:t>07/11/2018</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A8482-AA7A-4A26-B422-51615FF64CF5}" type="slidenum">
              <a:rPr lang="fr-FR" smtClean="0"/>
              <a:t>‹#›</a:t>
            </a:fld>
            <a:endParaRPr lang="fr-FR"/>
          </a:p>
        </p:txBody>
      </p:sp>
    </p:spTree>
    <p:extLst>
      <p:ext uri="{BB962C8B-B14F-4D97-AF65-F5344CB8AC3E}">
        <p14:creationId xmlns:p14="http://schemas.microsoft.com/office/powerpoint/2010/main" val="2918088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latin typeface="Segoe UI" panose="020B0502040204020203" pitchFamily="34" charset="0"/>
                <a:cs typeface="Segoe UI" panose="020B0502040204020203" pitchFamily="34" charset="0"/>
              </a:rPr>
              <a:t>Speaker guidance: </a:t>
            </a:r>
            <a:r>
              <a:rPr lang="en-US" sz="1000">
                <a:latin typeface="Segoe UI" panose="020B0502040204020203" pitchFamily="34" charset="0"/>
                <a:cs typeface="Segoe UI" panose="020B0502040204020203" pitchFamily="34" charset="0"/>
              </a:rPr>
              <a:t>This slide has FOUR (4) clicks of animation—one for each compute option.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980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a:t>Slide Objectives</a:t>
            </a:r>
          </a:p>
          <a:p>
            <a:pPr marL="171450" indent="-171450">
              <a:buFont typeface="Arial" pitchFamily="34" charset="0"/>
              <a:buChar char="•"/>
            </a:pPr>
            <a:r>
              <a:rPr lang="en-US" b="0"/>
              <a:t>Understand each of the storage types at a high level</a:t>
            </a:r>
          </a:p>
          <a:p>
            <a:endParaRPr lang="en-US" b="0"/>
          </a:p>
          <a:p>
            <a:r>
              <a:rPr lang="en-US" b="1"/>
              <a:t>Speaker Notes</a:t>
            </a:r>
          </a:p>
          <a:p>
            <a:r>
              <a:rPr lang="en-NZ"/>
              <a:t>The Windows Azure storage services provide storage for binary and text data, messages, and structured data in Windows Azure. The storage services include:</a:t>
            </a:r>
          </a:p>
          <a:p>
            <a:pPr marL="171450" indent="-171450">
              <a:buFont typeface="Arial" pitchFamily="34" charset="0"/>
              <a:buChar char="•"/>
            </a:pPr>
            <a:r>
              <a:rPr lang="en-NZ"/>
              <a:t>The Blob service, for storing binary and text data</a:t>
            </a:r>
          </a:p>
          <a:p>
            <a:pPr marL="171450" indent="-171450">
              <a:buFont typeface="Arial" pitchFamily="34" charset="0"/>
              <a:buChar char="•"/>
            </a:pPr>
            <a:r>
              <a:rPr lang="en-NZ"/>
              <a:t>The Queue service, for storing messages that may be accessed by a client</a:t>
            </a:r>
          </a:p>
          <a:p>
            <a:pPr marL="171450" indent="-171450">
              <a:buFont typeface="Arial" pitchFamily="34" charset="0"/>
              <a:buChar char="•"/>
            </a:pPr>
            <a:r>
              <a:rPr lang="en-NZ"/>
              <a:t>The Table service, for structured storage for non-relational data</a:t>
            </a:r>
          </a:p>
          <a:p>
            <a:pPr marL="171450" indent="-171450">
              <a:buFont typeface="Arial" pitchFamily="34" charset="0"/>
              <a:buChar char="•"/>
            </a:pPr>
            <a:r>
              <a:rPr lang="en-NZ"/>
              <a:t>Windows Azure drives, for mounting an NTFS volume accessible to code running in your Windows Azure service</a:t>
            </a:r>
            <a:br>
              <a:rPr lang="en-NZ"/>
            </a:br>
            <a:endParaRPr lang="en-NZ"/>
          </a:p>
          <a:p>
            <a:r>
              <a:rPr lang="en-NZ"/>
              <a:t>Programmatic access to the Blob, Queue, and Table services is available via the Windows Azure Managed Library and the Windows Azure storage services REST API</a:t>
            </a:r>
          </a:p>
          <a:p>
            <a:endParaRPr lang="en-US" b="1"/>
          </a:p>
          <a:p>
            <a:r>
              <a:rPr lang="en-US" b="1"/>
              <a:t>Notes</a:t>
            </a:r>
          </a:p>
          <a:p>
            <a:r>
              <a:rPr lang="en-US" b="0"/>
              <a:t>http://blogs.msdn.com/b/windowsazurestorage/archive/2010/03/28/windows-azure-storage-resources.aspx</a:t>
            </a:r>
          </a:p>
          <a:p>
            <a:endParaRPr lang="en-US"/>
          </a:p>
        </p:txBody>
      </p:sp>
      <p:sp>
        <p:nvSpPr>
          <p:cNvPr id="4" name="Slide Number Placeholder 3"/>
          <p:cNvSpPr>
            <a:spLocks noGrp="1"/>
          </p:cNvSpPr>
          <p:nvPr>
            <p:ph type="sldNum" sz="quarter" idx="10"/>
          </p:nvPr>
        </p:nvSpPr>
        <p:spPr/>
        <p:txBody>
          <a:bodyPr/>
          <a:lstStyle/>
          <a:p>
            <a:fld id="{97F3309C-40B0-400F-9DDF-37D5F192F07E}" type="slidenum">
              <a:rPr lang="en-US" smtClean="0"/>
              <a:pPr/>
              <a:t>11</a:t>
            </a:fld>
            <a:endParaRPr lang="en-US"/>
          </a:p>
        </p:txBody>
      </p:sp>
    </p:spTree>
    <p:extLst>
      <p:ext uri="{BB962C8B-B14F-4D97-AF65-F5344CB8AC3E}">
        <p14:creationId xmlns:p14="http://schemas.microsoft.com/office/powerpoint/2010/main" val="754212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03263"/>
            <a:ext cx="6257925" cy="3519487"/>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TechEd 2012</a:t>
            </a: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11/7/2018 6:51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686854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on top of the </a:t>
            </a:r>
            <a:r>
              <a:rPr lang="en-US" dirty="0" err="1"/>
              <a:t>FaaS</a:t>
            </a:r>
            <a:r>
              <a:rPr lang="en-US" dirty="0"/>
              <a:t> programming model, Azure Functions keep all the mentioned features and extend your possibilities with additional capabilities that help to reduce your development time and boost productivity, while using best in class tools.</a:t>
            </a:r>
          </a:p>
        </p:txBody>
      </p:sp>
      <p:sp>
        <p:nvSpPr>
          <p:cNvPr id="4" name="Slide Number Placeholder 3"/>
          <p:cNvSpPr>
            <a:spLocks noGrp="1"/>
          </p:cNvSpPr>
          <p:nvPr>
            <p:ph type="sldNum" sz="quarter" idx="10"/>
          </p:nvPr>
        </p:nvSpPr>
        <p:spPr/>
        <p:txBody>
          <a:bodyPr/>
          <a:lstStyle/>
          <a:p>
            <a:fld id="{9DDDB1C8-BABC-4722-AFCC-130D14D20E88}" type="slidenum">
              <a:rPr lang="en-US" smtClean="0"/>
              <a:t>15</a:t>
            </a:fld>
            <a:endParaRPr lang="en-US"/>
          </a:p>
        </p:txBody>
      </p:sp>
    </p:spTree>
    <p:extLst>
      <p:ext uri="{BB962C8B-B14F-4D97-AF65-F5344CB8AC3E}">
        <p14:creationId xmlns:p14="http://schemas.microsoft.com/office/powerpoint/2010/main" val="1896752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Basic concept of functions – event-driven serverless code in whatever language you like.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11/7/2018 6:51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896793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As I mentioned earlier, triggers and bindings are the things that facilitate easy communication with other services.  This chart shows us the triggers and bindings currently supported.  As we can see, there are a number of Azure services supported here…. for Storage, Database, Messaging, Notifications and so on.  In addition to those, Functions also support generic Http triggers, which means you can easily write a piece of code that can be used to respond to REST requests or requests from any service that supports webhooks.  This also provides a really fast and easy mechanism for building extensions to SaaS applications.  We are fully committed to making this list grow and making more check-marks appear in that table.</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11/7/2018 6:51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619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11/7/2018 6:51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6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AF48CB-F6A3-44D2-AAAF-C63FEBF4CDE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FE36AA6-AC33-443F-B21A-CFB1F5697F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E3365F4F-28B5-45A6-8B02-F53DF51EB155}"/>
              </a:ext>
            </a:extLst>
          </p:cNvPr>
          <p:cNvSpPr>
            <a:spLocks noGrp="1"/>
          </p:cNvSpPr>
          <p:nvPr>
            <p:ph type="dt" sz="half" idx="10"/>
          </p:nvPr>
        </p:nvSpPr>
        <p:spPr/>
        <p:txBody>
          <a:bodyPr/>
          <a:lstStyle/>
          <a:p>
            <a:fld id="{FB900F6F-65C7-4280-AB95-B8442DFF9AA0}" type="datetimeFigureOut">
              <a:rPr lang="fr-FR" smtClean="0"/>
              <a:t>07/11/2018</a:t>
            </a:fld>
            <a:endParaRPr lang="fr-FR"/>
          </a:p>
        </p:txBody>
      </p:sp>
      <p:sp>
        <p:nvSpPr>
          <p:cNvPr id="5" name="Espace réservé du pied de page 4">
            <a:extLst>
              <a:ext uri="{FF2B5EF4-FFF2-40B4-BE49-F238E27FC236}">
                <a16:creationId xmlns:a16="http://schemas.microsoft.com/office/drawing/2014/main" id="{ED937F05-36EE-4737-89CF-17B99B3820C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FD47049-2E46-4DED-8BDD-94C3BD65CD2D}"/>
              </a:ext>
            </a:extLst>
          </p:cNvPr>
          <p:cNvSpPr>
            <a:spLocks noGrp="1"/>
          </p:cNvSpPr>
          <p:nvPr>
            <p:ph type="sldNum" sz="quarter" idx="12"/>
          </p:nvPr>
        </p:nvSpPr>
        <p:spPr/>
        <p:txBody>
          <a:bodyPr/>
          <a:lstStyle/>
          <a:p>
            <a:fld id="{BA994757-F87E-4893-9767-B806D59A8E29}" type="slidenum">
              <a:rPr lang="fr-FR" smtClean="0"/>
              <a:t>‹#›</a:t>
            </a:fld>
            <a:endParaRPr lang="fr-FR"/>
          </a:p>
        </p:txBody>
      </p:sp>
    </p:spTree>
    <p:extLst>
      <p:ext uri="{BB962C8B-B14F-4D97-AF65-F5344CB8AC3E}">
        <p14:creationId xmlns:p14="http://schemas.microsoft.com/office/powerpoint/2010/main" val="3911453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402F18-0DC7-454B-AAA5-7955E5E9D51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84C2AEFE-9698-41C7-8750-B9C78B218754}"/>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1D10BF9-D2CE-4034-B9AB-0BB6E674E808}"/>
              </a:ext>
            </a:extLst>
          </p:cNvPr>
          <p:cNvSpPr>
            <a:spLocks noGrp="1"/>
          </p:cNvSpPr>
          <p:nvPr>
            <p:ph type="dt" sz="half" idx="10"/>
          </p:nvPr>
        </p:nvSpPr>
        <p:spPr/>
        <p:txBody>
          <a:bodyPr/>
          <a:lstStyle/>
          <a:p>
            <a:fld id="{FB900F6F-65C7-4280-AB95-B8442DFF9AA0}" type="datetimeFigureOut">
              <a:rPr lang="fr-FR" smtClean="0"/>
              <a:t>07/11/2018</a:t>
            </a:fld>
            <a:endParaRPr lang="fr-FR"/>
          </a:p>
        </p:txBody>
      </p:sp>
      <p:sp>
        <p:nvSpPr>
          <p:cNvPr id="5" name="Espace réservé du pied de page 4">
            <a:extLst>
              <a:ext uri="{FF2B5EF4-FFF2-40B4-BE49-F238E27FC236}">
                <a16:creationId xmlns:a16="http://schemas.microsoft.com/office/drawing/2014/main" id="{DB989B22-D725-436C-97A4-A849EAE26E1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1E0CE3F-C47B-4386-BC1D-77540A82F896}"/>
              </a:ext>
            </a:extLst>
          </p:cNvPr>
          <p:cNvSpPr>
            <a:spLocks noGrp="1"/>
          </p:cNvSpPr>
          <p:nvPr>
            <p:ph type="sldNum" sz="quarter" idx="12"/>
          </p:nvPr>
        </p:nvSpPr>
        <p:spPr/>
        <p:txBody>
          <a:bodyPr/>
          <a:lstStyle/>
          <a:p>
            <a:fld id="{BA994757-F87E-4893-9767-B806D59A8E29}" type="slidenum">
              <a:rPr lang="fr-FR" smtClean="0"/>
              <a:t>‹#›</a:t>
            </a:fld>
            <a:endParaRPr lang="fr-FR"/>
          </a:p>
        </p:txBody>
      </p:sp>
    </p:spTree>
    <p:extLst>
      <p:ext uri="{BB962C8B-B14F-4D97-AF65-F5344CB8AC3E}">
        <p14:creationId xmlns:p14="http://schemas.microsoft.com/office/powerpoint/2010/main" val="2589437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53481E8-9B1C-4F62-A600-A2B002D47BB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030B468-0B43-4FC6-A396-873F8B16750F}"/>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09A1442-32D7-4697-807D-A7219E07A3C5}"/>
              </a:ext>
            </a:extLst>
          </p:cNvPr>
          <p:cNvSpPr>
            <a:spLocks noGrp="1"/>
          </p:cNvSpPr>
          <p:nvPr>
            <p:ph type="dt" sz="half" idx="10"/>
          </p:nvPr>
        </p:nvSpPr>
        <p:spPr/>
        <p:txBody>
          <a:bodyPr/>
          <a:lstStyle/>
          <a:p>
            <a:fld id="{FB900F6F-65C7-4280-AB95-B8442DFF9AA0}" type="datetimeFigureOut">
              <a:rPr lang="fr-FR" smtClean="0"/>
              <a:t>07/11/2018</a:t>
            </a:fld>
            <a:endParaRPr lang="fr-FR"/>
          </a:p>
        </p:txBody>
      </p:sp>
      <p:sp>
        <p:nvSpPr>
          <p:cNvPr id="5" name="Espace réservé du pied de page 4">
            <a:extLst>
              <a:ext uri="{FF2B5EF4-FFF2-40B4-BE49-F238E27FC236}">
                <a16:creationId xmlns:a16="http://schemas.microsoft.com/office/drawing/2014/main" id="{8AA99DB7-476C-4895-8198-C277D9B0ABD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007E4F4-9EDB-4A93-8055-3D7EEC98E96A}"/>
              </a:ext>
            </a:extLst>
          </p:cNvPr>
          <p:cNvSpPr>
            <a:spLocks noGrp="1"/>
          </p:cNvSpPr>
          <p:nvPr>
            <p:ph type="sldNum" sz="quarter" idx="12"/>
          </p:nvPr>
        </p:nvSpPr>
        <p:spPr/>
        <p:txBody>
          <a:bodyPr/>
          <a:lstStyle/>
          <a:p>
            <a:fld id="{BA994757-F87E-4893-9767-B806D59A8E29}" type="slidenum">
              <a:rPr lang="fr-FR" smtClean="0"/>
              <a:t>‹#›</a:t>
            </a:fld>
            <a:endParaRPr lang="fr-FR"/>
          </a:p>
        </p:txBody>
      </p:sp>
    </p:spTree>
    <p:extLst>
      <p:ext uri="{BB962C8B-B14F-4D97-AF65-F5344CB8AC3E}">
        <p14:creationId xmlns:p14="http://schemas.microsoft.com/office/powerpoint/2010/main" val="592998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50602" tIns="120481" rIns="150602" bIns="120481"/>
          <a:lstStyle/>
          <a:p>
            <a:r>
              <a:rPr lang="en-US" dirty="0"/>
              <a:t>Click to edit master title style</a:t>
            </a:r>
          </a:p>
        </p:txBody>
      </p:sp>
      <p:sp>
        <p:nvSpPr>
          <p:cNvPr id="5" name="Text Placeholder 4"/>
          <p:cNvSpPr>
            <a:spLocks noGrp="1"/>
          </p:cNvSpPr>
          <p:nvPr>
            <p:ph type="body" sz="quarter" idx="10"/>
          </p:nvPr>
        </p:nvSpPr>
        <p:spPr>
          <a:xfrm>
            <a:off x="269240" y="1635898"/>
            <a:ext cx="11653523" cy="2242313"/>
          </a:xfrm>
          <a:prstGeom prst="rect">
            <a:avLst/>
          </a:prstGeom>
        </p:spPr>
        <p:txBody>
          <a:bodyPr lIns="150602" tIns="120481" rIns="150602" bIns="12048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917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87A10DCB-3D57-491D-8F83-39185DA7D6CB}"/>
              </a:ext>
            </a:extLst>
          </p:cNvPr>
          <p:cNvSpPr>
            <a:spLocks noChangeArrowheads="1"/>
          </p:cNvSpPr>
          <p:nvPr userDrawn="1"/>
        </p:nvSpPr>
        <p:spPr bwMode="auto">
          <a:xfrm>
            <a:off x="10080015" y="6277478"/>
            <a:ext cx="16824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a:ln>
                  <a:noFill/>
                </a:ln>
                <a:solidFill>
                  <a:srgbClr val="87B519"/>
                </a:solidFill>
                <a:effectLst/>
                <a:latin typeface="Segoe UI" panose="020B0502040204020203" pitchFamily="34" charset="0"/>
              </a:rPr>
              <a:t>#experiences18</a:t>
            </a:r>
            <a:endParaRPr kumimoji="0" lang="fr-FR" altLang="fr-FR" sz="1800" b="1" i="0" u="none" strike="noStrike" cap="none" normalizeH="0" baseline="0">
              <a:ln>
                <a:noFill/>
              </a:ln>
              <a:solidFill>
                <a:srgbClr val="87B519"/>
              </a:solidFill>
              <a:effectLst/>
              <a:latin typeface="Arial" panose="020B0604020202020204" pitchFamily="34" charset="0"/>
            </a:endParaRPr>
          </a:p>
        </p:txBody>
      </p:sp>
      <p:sp>
        <p:nvSpPr>
          <p:cNvPr id="3" name="Rectangle 5">
            <a:extLst>
              <a:ext uri="{FF2B5EF4-FFF2-40B4-BE49-F238E27FC236}">
                <a16:creationId xmlns:a16="http://schemas.microsoft.com/office/drawing/2014/main" id="{03B55E11-51E9-48E3-A2C2-64F750D30377}"/>
              </a:ext>
            </a:extLst>
          </p:cNvPr>
          <p:cNvSpPr>
            <a:spLocks noChangeArrowheads="1"/>
          </p:cNvSpPr>
          <p:nvPr userDrawn="1"/>
        </p:nvSpPr>
        <p:spPr bwMode="auto">
          <a:xfrm>
            <a:off x="429537" y="6277478"/>
            <a:ext cx="26603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a:ln>
                  <a:noFill/>
                </a:ln>
                <a:solidFill>
                  <a:srgbClr val="87B519"/>
                </a:solidFill>
                <a:effectLst/>
                <a:latin typeface="Segoe UI" panose="020B0502040204020203" pitchFamily="34" charset="0"/>
              </a:rPr>
              <a:t>Microsoft</a:t>
            </a:r>
            <a:r>
              <a:rPr kumimoji="0" lang="fr-FR" altLang="fr-FR" sz="1800" b="1" i="0" u="none" strike="noStrike" cap="none" normalizeH="0" baseline="0">
                <a:ln>
                  <a:noFill/>
                </a:ln>
                <a:solidFill>
                  <a:srgbClr val="87B519"/>
                </a:solidFill>
                <a:effectLst/>
                <a:latin typeface="Segoe UI" panose="020B0502040204020203" pitchFamily="34" charset="0"/>
              </a:rPr>
              <a:t> experiences18</a:t>
            </a:r>
            <a:endParaRPr kumimoji="0" lang="fr-FR" altLang="fr-FR" sz="1800" b="1" i="0" u="none" strike="noStrike" cap="none" normalizeH="0" baseline="0">
              <a:ln>
                <a:noFill/>
              </a:ln>
              <a:solidFill>
                <a:srgbClr val="87B519"/>
              </a:solidFill>
              <a:effectLst/>
              <a:latin typeface="Arial" panose="020B0604020202020204" pitchFamily="34" charset="0"/>
            </a:endParaRPr>
          </a:p>
        </p:txBody>
      </p:sp>
    </p:spTree>
    <p:extLst>
      <p:ext uri="{BB962C8B-B14F-4D97-AF65-F5344CB8AC3E}">
        <p14:creationId xmlns:p14="http://schemas.microsoft.com/office/powerpoint/2010/main" val="237440336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1">
    <p:bg>
      <p:bgPr>
        <a:solidFill>
          <a:srgbClr val="87B5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635896"/>
            <a:ext cx="8067822" cy="1793104"/>
          </a:xfrm>
          <a:solidFill>
            <a:srgbClr val="87B519"/>
          </a:solidFill>
        </p:spPr>
        <p:txBody>
          <a:bodyPr lIns="0" tIns="91440" rIns="146304" bIns="91440" anchor="b" anchorCtr="0"/>
          <a:lstStyle>
            <a:lvl1pPr>
              <a:defRPr sz="5294" strike="noStrike" spc="-147" baseline="0">
                <a:solidFill>
                  <a:srgbClr val="FFFFFF"/>
                </a:solidFill>
              </a:defRPr>
            </a:lvl1pPr>
          </a:lstStyle>
          <a:p>
            <a:r>
              <a:rPr lang="en-US" dirty="0"/>
              <a:t>Microsoft experiences18 Presentation title</a:t>
            </a:r>
          </a:p>
        </p:txBody>
      </p:sp>
      <p:sp>
        <p:nvSpPr>
          <p:cNvPr id="5" name="Text Placeholder 4"/>
          <p:cNvSpPr>
            <a:spLocks noGrp="1"/>
          </p:cNvSpPr>
          <p:nvPr>
            <p:ph type="body" sz="quarter" idx="12" hasCustomPrompt="1"/>
          </p:nvPr>
        </p:nvSpPr>
        <p:spPr>
          <a:xfrm>
            <a:off x="462753" y="3429000"/>
            <a:ext cx="8359808" cy="715931"/>
          </a:xfrm>
          <a:noFill/>
        </p:spPr>
        <p:txBody>
          <a:bodyPr lIns="0" tIns="109728" rIns="164592" bIns="109728">
            <a:noAutofit/>
          </a:bodyPr>
          <a:lstStyle>
            <a:lvl1pPr marL="0" indent="0">
              <a:spcBef>
                <a:spcPts val="0"/>
              </a:spcBef>
              <a:buNone/>
              <a:defRPr sz="1765" spc="0" baseline="0">
                <a:solidFill>
                  <a:srgbClr val="FFFFFF"/>
                </a:solidFill>
                <a:latin typeface="+mn-lt"/>
              </a:defRPr>
            </a:lvl1pPr>
          </a:lstStyle>
          <a:p>
            <a:pPr lvl="0"/>
            <a:r>
              <a:rPr lang="en-US"/>
              <a:t>Author Name</a:t>
            </a:r>
          </a:p>
          <a:p>
            <a:pPr lvl="0"/>
            <a:r>
              <a:rPr lang="en-US"/>
              <a:t>Date</a:t>
            </a:r>
          </a:p>
        </p:txBody>
      </p:sp>
      <p:sp>
        <p:nvSpPr>
          <p:cNvPr id="2" name="Graphique 6">
            <a:extLst>
              <a:ext uri="{FF2B5EF4-FFF2-40B4-BE49-F238E27FC236}">
                <a16:creationId xmlns:a16="http://schemas.microsoft.com/office/drawing/2014/main" id="{F8E8141D-D3DD-4AE6-9D25-C41E3E25CE68}"/>
              </a:ext>
            </a:extLst>
          </p:cNvPr>
          <p:cNvSpPr/>
          <p:nvPr/>
        </p:nvSpPr>
        <p:spPr>
          <a:xfrm>
            <a:off x="-7812" y="4840754"/>
            <a:ext cx="12201961" cy="2019300"/>
          </a:xfrm>
          <a:custGeom>
            <a:avLst/>
            <a:gdLst>
              <a:gd name="connsiteX0" fmla="*/ 7812 w 12201960"/>
              <a:gd name="connsiteY0" fmla="*/ 2013436 h 2019300"/>
              <a:gd name="connsiteX1" fmla="*/ 12199812 w 12201960"/>
              <a:gd name="connsiteY1" fmla="*/ 2013436 h 2019300"/>
              <a:gd name="connsiteX2" fmla="*/ 12199812 w 12201960"/>
              <a:gd name="connsiteY2" fmla="*/ 1529566 h 2019300"/>
              <a:gd name="connsiteX3" fmla="*/ 7812 w 12201960"/>
              <a:gd name="connsiteY3" fmla="*/ 7471 h 2019300"/>
            </a:gdLst>
            <a:ahLst/>
            <a:cxnLst>
              <a:cxn ang="0">
                <a:pos x="connsiteX0" y="connsiteY0"/>
              </a:cxn>
              <a:cxn ang="0">
                <a:pos x="connsiteX1" y="connsiteY1"/>
              </a:cxn>
              <a:cxn ang="0">
                <a:pos x="connsiteX2" y="connsiteY2"/>
              </a:cxn>
              <a:cxn ang="0">
                <a:pos x="connsiteX3" y="connsiteY3"/>
              </a:cxn>
            </a:cxnLst>
            <a:rect l="l" t="t" r="r" b="b"/>
            <a:pathLst>
              <a:path w="12201960" h="2019300">
                <a:moveTo>
                  <a:pt x="7812" y="2013436"/>
                </a:moveTo>
                <a:lnTo>
                  <a:pt x="12199812" y="2013436"/>
                </a:lnTo>
                <a:lnTo>
                  <a:pt x="12199812" y="1529566"/>
                </a:lnTo>
                <a:lnTo>
                  <a:pt x="7812" y="7471"/>
                </a:lnTo>
                <a:close/>
              </a:path>
            </a:pathLst>
          </a:custGeom>
          <a:solidFill>
            <a:srgbClr val="FFFFFF"/>
          </a:solidFill>
          <a:ln w="9961" cap="flat">
            <a:noFill/>
            <a:prstDash val="solid"/>
            <a:miter/>
          </a:ln>
        </p:spPr>
        <p:txBody>
          <a:bodyPr rtlCol="0" anchor="ctr"/>
          <a:lstStyle/>
          <a:p>
            <a:endParaRPr lang="fr-FR"/>
          </a:p>
        </p:txBody>
      </p:sp>
      <p:sp>
        <p:nvSpPr>
          <p:cNvPr id="40" name="Rectangle 39">
            <a:extLst>
              <a:ext uri="{FF2B5EF4-FFF2-40B4-BE49-F238E27FC236}">
                <a16:creationId xmlns:a16="http://schemas.microsoft.com/office/drawing/2014/main" id="{61959EEF-489A-4546-B1E4-C3F534997A75}"/>
              </a:ext>
            </a:extLst>
          </p:cNvPr>
          <p:cNvSpPr>
            <a:spLocks noChangeArrowheads="1"/>
          </p:cNvSpPr>
          <p:nvPr userDrawn="1"/>
        </p:nvSpPr>
        <p:spPr bwMode="auto">
          <a:xfrm>
            <a:off x="10080015" y="367745"/>
            <a:ext cx="16824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a:ln>
                  <a:noFill/>
                </a:ln>
                <a:solidFill>
                  <a:srgbClr val="FFFFFF"/>
                </a:solidFill>
                <a:effectLst/>
                <a:latin typeface="Segoe UI" panose="020B0502040204020203" pitchFamily="34" charset="0"/>
              </a:rPr>
              <a:t>#experiences18</a:t>
            </a:r>
            <a:endParaRPr kumimoji="0" lang="fr-FR" altLang="fr-FR" sz="1800" b="1" i="0" u="none" strike="noStrike" cap="none" normalizeH="0" baseline="0">
              <a:ln>
                <a:noFill/>
              </a:ln>
              <a:solidFill>
                <a:srgbClr val="FFFFFF"/>
              </a:solidFill>
              <a:effectLst/>
              <a:latin typeface="Arial" panose="020B0604020202020204" pitchFamily="34" charset="0"/>
            </a:endParaRPr>
          </a:p>
        </p:txBody>
      </p:sp>
      <p:grpSp>
        <p:nvGrpSpPr>
          <p:cNvPr id="41" name="Group 4">
            <a:extLst>
              <a:ext uri="{FF2B5EF4-FFF2-40B4-BE49-F238E27FC236}">
                <a16:creationId xmlns:a16="http://schemas.microsoft.com/office/drawing/2014/main" id="{9F086051-2564-4786-A5BC-A60BAA0AD823}"/>
              </a:ext>
            </a:extLst>
          </p:cNvPr>
          <p:cNvGrpSpPr>
            <a:grpSpLocks noChangeAspect="1"/>
          </p:cNvGrpSpPr>
          <p:nvPr userDrawn="1"/>
        </p:nvGrpSpPr>
        <p:grpSpPr bwMode="auto">
          <a:xfrm>
            <a:off x="457999" y="5636622"/>
            <a:ext cx="3378866" cy="896896"/>
            <a:chOff x="289" y="3419"/>
            <a:chExt cx="2833" cy="752"/>
          </a:xfrm>
          <a:solidFill>
            <a:srgbClr val="87B519"/>
          </a:solidFill>
        </p:grpSpPr>
        <p:sp>
          <p:nvSpPr>
            <p:cNvPr id="43" name="Freeform 5">
              <a:extLst>
                <a:ext uri="{FF2B5EF4-FFF2-40B4-BE49-F238E27FC236}">
                  <a16:creationId xmlns:a16="http://schemas.microsoft.com/office/drawing/2014/main" id="{31917BEF-CF70-4F14-99F8-EC9F4E1048F6}"/>
                </a:ext>
              </a:extLst>
            </p:cNvPr>
            <p:cNvSpPr>
              <a:spLocks/>
            </p:cNvSpPr>
            <p:nvPr userDrawn="1"/>
          </p:nvSpPr>
          <p:spPr bwMode="auto">
            <a:xfrm>
              <a:off x="297" y="3435"/>
              <a:ext cx="218" cy="214"/>
            </a:xfrm>
            <a:custGeom>
              <a:avLst/>
              <a:gdLst>
                <a:gd name="T0" fmla="*/ 134 w 134"/>
                <a:gd name="T1" fmla="*/ 131 h 131"/>
                <a:gd name="T2" fmla="*/ 118 w 134"/>
                <a:gd name="T3" fmla="*/ 131 h 131"/>
                <a:gd name="T4" fmla="*/ 118 w 134"/>
                <a:gd name="T5" fmla="*/ 43 h 131"/>
                <a:gd name="T6" fmla="*/ 120 w 134"/>
                <a:gd name="T7" fmla="*/ 17 h 131"/>
                <a:gd name="T8" fmla="*/ 119 w 134"/>
                <a:gd name="T9" fmla="*/ 17 h 131"/>
                <a:gd name="T10" fmla="*/ 115 w 134"/>
                <a:gd name="T11" fmla="*/ 30 h 131"/>
                <a:gd name="T12" fmla="*/ 71 w 134"/>
                <a:gd name="T13" fmla="*/ 131 h 131"/>
                <a:gd name="T14" fmla="*/ 63 w 134"/>
                <a:gd name="T15" fmla="*/ 131 h 131"/>
                <a:gd name="T16" fmla="*/ 18 w 134"/>
                <a:gd name="T17" fmla="*/ 31 h 131"/>
                <a:gd name="T18" fmla="*/ 14 w 134"/>
                <a:gd name="T19" fmla="*/ 17 h 131"/>
                <a:gd name="T20" fmla="*/ 14 w 134"/>
                <a:gd name="T21" fmla="*/ 17 h 131"/>
                <a:gd name="T22" fmla="*/ 15 w 134"/>
                <a:gd name="T23" fmla="*/ 43 h 131"/>
                <a:gd name="T24" fmla="*/ 15 w 134"/>
                <a:gd name="T25" fmla="*/ 131 h 131"/>
                <a:gd name="T26" fmla="*/ 0 w 134"/>
                <a:gd name="T27" fmla="*/ 131 h 131"/>
                <a:gd name="T28" fmla="*/ 0 w 134"/>
                <a:gd name="T29" fmla="*/ 0 h 131"/>
                <a:gd name="T30" fmla="*/ 20 w 134"/>
                <a:gd name="T31" fmla="*/ 0 h 131"/>
                <a:gd name="T32" fmla="*/ 61 w 134"/>
                <a:gd name="T33" fmla="*/ 91 h 131"/>
                <a:gd name="T34" fmla="*/ 66 w 134"/>
                <a:gd name="T35" fmla="*/ 107 h 131"/>
                <a:gd name="T36" fmla="*/ 67 w 134"/>
                <a:gd name="T37" fmla="*/ 107 h 131"/>
                <a:gd name="T38" fmla="*/ 73 w 134"/>
                <a:gd name="T39" fmla="*/ 91 h 131"/>
                <a:gd name="T40" fmla="*/ 114 w 134"/>
                <a:gd name="T41" fmla="*/ 0 h 131"/>
                <a:gd name="T42" fmla="*/ 134 w 134"/>
                <a:gd name="T43" fmla="*/ 0 h 131"/>
                <a:gd name="T44" fmla="*/ 134 w 134"/>
                <a:gd name="T4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4" h="131">
                  <a:moveTo>
                    <a:pt x="134" y="131"/>
                  </a:moveTo>
                  <a:cubicBezTo>
                    <a:pt x="118" y="131"/>
                    <a:pt x="118" y="131"/>
                    <a:pt x="118" y="131"/>
                  </a:cubicBezTo>
                  <a:cubicBezTo>
                    <a:pt x="118" y="43"/>
                    <a:pt x="118" y="43"/>
                    <a:pt x="118" y="43"/>
                  </a:cubicBezTo>
                  <a:cubicBezTo>
                    <a:pt x="118" y="36"/>
                    <a:pt x="119" y="27"/>
                    <a:pt x="120" y="17"/>
                  </a:cubicBezTo>
                  <a:cubicBezTo>
                    <a:pt x="119" y="17"/>
                    <a:pt x="119" y="17"/>
                    <a:pt x="119" y="17"/>
                  </a:cubicBezTo>
                  <a:cubicBezTo>
                    <a:pt x="118" y="23"/>
                    <a:pt x="117" y="27"/>
                    <a:pt x="115" y="30"/>
                  </a:cubicBezTo>
                  <a:cubicBezTo>
                    <a:pt x="71" y="131"/>
                    <a:pt x="71" y="131"/>
                    <a:pt x="71" y="131"/>
                  </a:cubicBezTo>
                  <a:cubicBezTo>
                    <a:pt x="63" y="131"/>
                    <a:pt x="63" y="131"/>
                    <a:pt x="63" y="131"/>
                  </a:cubicBezTo>
                  <a:cubicBezTo>
                    <a:pt x="18" y="31"/>
                    <a:pt x="18" y="31"/>
                    <a:pt x="18" y="31"/>
                  </a:cubicBezTo>
                  <a:cubicBezTo>
                    <a:pt x="17" y="28"/>
                    <a:pt x="16" y="23"/>
                    <a:pt x="14" y="17"/>
                  </a:cubicBezTo>
                  <a:cubicBezTo>
                    <a:pt x="14" y="17"/>
                    <a:pt x="14" y="17"/>
                    <a:pt x="14" y="17"/>
                  </a:cubicBezTo>
                  <a:cubicBezTo>
                    <a:pt x="15" y="22"/>
                    <a:pt x="15" y="31"/>
                    <a:pt x="15" y="43"/>
                  </a:cubicBezTo>
                  <a:cubicBezTo>
                    <a:pt x="15" y="131"/>
                    <a:pt x="15" y="131"/>
                    <a:pt x="15" y="131"/>
                  </a:cubicBezTo>
                  <a:cubicBezTo>
                    <a:pt x="0" y="131"/>
                    <a:pt x="0" y="131"/>
                    <a:pt x="0" y="131"/>
                  </a:cubicBezTo>
                  <a:cubicBezTo>
                    <a:pt x="0" y="0"/>
                    <a:pt x="0" y="0"/>
                    <a:pt x="0" y="0"/>
                  </a:cubicBezTo>
                  <a:cubicBezTo>
                    <a:pt x="20" y="0"/>
                    <a:pt x="20" y="0"/>
                    <a:pt x="20" y="0"/>
                  </a:cubicBezTo>
                  <a:cubicBezTo>
                    <a:pt x="61" y="91"/>
                    <a:pt x="61" y="91"/>
                    <a:pt x="61" y="91"/>
                  </a:cubicBezTo>
                  <a:cubicBezTo>
                    <a:pt x="64" y="98"/>
                    <a:pt x="66" y="103"/>
                    <a:pt x="66" y="107"/>
                  </a:cubicBezTo>
                  <a:cubicBezTo>
                    <a:pt x="67" y="107"/>
                    <a:pt x="67" y="107"/>
                    <a:pt x="67" y="107"/>
                  </a:cubicBezTo>
                  <a:cubicBezTo>
                    <a:pt x="70" y="98"/>
                    <a:pt x="72" y="93"/>
                    <a:pt x="73" y="91"/>
                  </a:cubicBezTo>
                  <a:cubicBezTo>
                    <a:pt x="114" y="0"/>
                    <a:pt x="114" y="0"/>
                    <a:pt x="114" y="0"/>
                  </a:cubicBezTo>
                  <a:cubicBezTo>
                    <a:pt x="134" y="0"/>
                    <a:pt x="134" y="0"/>
                    <a:pt x="134" y="0"/>
                  </a:cubicBezTo>
                  <a:lnTo>
                    <a:pt x="134" y="131"/>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fr-FR"/>
            </a:p>
          </p:txBody>
        </p:sp>
        <p:sp>
          <p:nvSpPr>
            <p:cNvPr id="44" name="Freeform 6">
              <a:extLst>
                <a:ext uri="{FF2B5EF4-FFF2-40B4-BE49-F238E27FC236}">
                  <a16:creationId xmlns:a16="http://schemas.microsoft.com/office/drawing/2014/main" id="{B531F272-F0AD-429F-81BF-E549A0B00D6C}"/>
                </a:ext>
              </a:extLst>
            </p:cNvPr>
            <p:cNvSpPr>
              <a:spLocks noEditPoints="1"/>
            </p:cNvSpPr>
            <p:nvPr userDrawn="1"/>
          </p:nvSpPr>
          <p:spPr bwMode="auto">
            <a:xfrm>
              <a:off x="564" y="3425"/>
              <a:ext cx="33" cy="224"/>
            </a:xfrm>
            <a:custGeom>
              <a:avLst/>
              <a:gdLst>
                <a:gd name="T0" fmla="*/ 20 w 20"/>
                <a:gd name="T1" fmla="*/ 9 h 137"/>
                <a:gd name="T2" fmla="*/ 17 w 20"/>
                <a:gd name="T3" fmla="*/ 16 h 137"/>
                <a:gd name="T4" fmla="*/ 10 w 20"/>
                <a:gd name="T5" fmla="*/ 19 h 137"/>
                <a:gd name="T6" fmla="*/ 3 w 20"/>
                <a:gd name="T7" fmla="*/ 17 h 137"/>
                <a:gd name="T8" fmla="*/ 0 w 20"/>
                <a:gd name="T9" fmla="*/ 9 h 137"/>
                <a:gd name="T10" fmla="*/ 3 w 20"/>
                <a:gd name="T11" fmla="*/ 3 h 137"/>
                <a:gd name="T12" fmla="*/ 10 w 20"/>
                <a:gd name="T13" fmla="*/ 0 h 137"/>
                <a:gd name="T14" fmla="*/ 17 w 20"/>
                <a:gd name="T15" fmla="*/ 3 h 137"/>
                <a:gd name="T16" fmla="*/ 20 w 20"/>
                <a:gd name="T17" fmla="*/ 9 h 137"/>
                <a:gd name="T18" fmla="*/ 17 w 20"/>
                <a:gd name="T19" fmla="*/ 137 h 137"/>
                <a:gd name="T20" fmla="*/ 2 w 20"/>
                <a:gd name="T21" fmla="*/ 137 h 137"/>
                <a:gd name="T22" fmla="*/ 2 w 20"/>
                <a:gd name="T23" fmla="*/ 43 h 137"/>
                <a:gd name="T24" fmla="*/ 17 w 20"/>
                <a:gd name="T25" fmla="*/ 43 h 137"/>
                <a:gd name="T26" fmla="*/ 17 w 20"/>
                <a:gd name="T2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37">
                  <a:moveTo>
                    <a:pt x="20" y="9"/>
                  </a:moveTo>
                  <a:cubicBezTo>
                    <a:pt x="20" y="12"/>
                    <a:pt x="19" y="15"/>
                    <a:pt x="17" y="16"/>
                  </a:cubicBezTo>
                  <a:cubicBezTo>
                    <a:pt x="15" y="18"/>
                    <a:pt x="12" y="19"/>
                    <a:pt x="10" y="19"/>
                  </a:cubicBezTo>
                  <a:cubicBezTo>
                    <a:pt x="7" y="19"/>
                    <a:pt x="5" y="18"/>
                    <a:pt x="3" y="17"/>
                  </a:cubicBezTo>
                  <a:cubicBezTo>
                    <a:pt x="1" y="15"/>
                    <a:pt x="0" y="12"/>
                    <a:pt x="0" y="9"/>
                  </a:cubicBezTo>
                  <a:cubicBezTo>
                    <a:pt x="0" y="7"/>
                    <a:pt x="1" y="5"/>
                    <a:pt x="3" y="3"/>
                  </a:cubicBezTo>
                  <a:cubicBezTo>
                    <a:pt x="5" y="1"/>
                    <a:pt x="7" y="0"/>
                    <a:pt x="10" y="0"/>
                  </a:cubicBezTo>
                  <a:cubicBezTo>
                    <a:pt x="13" y="0"/>
                    <a:pt x="15" y="1"/>
                    <a:pt x="17" y="3"/>
                  </a:cubicBezTo>
                  <a:cubicBezTo>
                    <a:pt x="19" y="5"/>
                    <a:pt x="20" y="7"/>
                    <a:pt x="20" y="9"/>
                  </a:cubicBezTo>
                  <a:close/>
                  <a:moveTo>
                    <a:pt x="17" y="137"/>
                  </a:moveTo>
                  <a:cubicBezTo>
                    <a:pt x="2" y="137"/>
                    <a:pt x="2" y="137"/>
                    <a:pt x="2" y="137"/>
                  </a:cubicBezTo>
                  <a:cubicBezTo>
                    <a:pt x="2" y="43"/>
                    <a:pt x="2" y="43"/>
                    <a:pt x="2" y="43"/>
                  </a:cubicBezTo>
                  <a:cubicBezTo>
                    <a:pt x="17" y="43"/>
                    <a:pt x="17" y="43"/>
                    <a:pt x="17" y="43"/>
                  </a:cubicBezTo>
                  <a:lnTo>
                    <a:pt x="17" y="137"/>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fr-FR"/>
            </a:p>
          </p:txBody>
        </p:sp>
        <p:sp>
          <p:nvSpPr>
            <p:cNvPr id="45" name="Freeform 7">
              <a:extLst>
                <a:ext uri="{FF2B5EF4-FFF2-40B4-BE49-F238E27FC236}">
                  <a16:creationId xmlns:a16="http://schemas.microsoft.com/office/drawing/2014/main" id="{810EEF81-2B82-49D8-8BBE-9A6FE4EEE90F}"/>
                </a:ext>
              </a:extLst>
            </p:cNvPr>
            <p:cNvSpPr>
              <a:spLocks/>
            </p:cNvSpPr>
            <p:nvPr userDrawn="1"/>
          </p:nvSpPr>
          <p:spPr bwMode="auto">
            <a:xfrm>
              <a:off x="630" y="3492"/>
              <a:ext cx="115" cy="161"/>
            </a:xfrm>
            <a:custGeom>
              <a:avLst/>
              <a:gdLst>
                <a:gd name="T0" fmla="*/ 71 w 71"/>
                <a:gd name="T1" fmla="*/ 91 h 98"/>
                <a:gd name="T2" fmla="*/ 45 w 71"/>
                <a:gd name="T3" fmla="*/ 98 h 98"/>
                <a:gd name="T4" fmla="*/ 22 w 71"/>
                <a:gd name="T5" fmla="*/ 92 h 98"/>
                <a:gd name="T6" fmla="*/ 6 w 71"/>
                <a:gd name="T7" fmla="*/ 75 h 98"/>
                <a:gd name="T8" fmla="*/ 0 w 71"/>
                <a:gd name="T9" fmla="*/ 51 h 98"/>
                <a:gd name="T10" fmla="*/ 14 w 71"/>
                <a:gd name="T11" fmla="*/ 14 h 98"/>
                <a:gd name="T12" fmla="*/ 49 w 71"/>
                <a:gd name="T13" fmla="*/ 0 h 98"/>
                <a:gd name="T14" fmla="*/ 71 w 71"/>
                <a:gd name="T15" fmla="*/ 5 h 98"/>
                <a:gd name="T16" fmla="*/ 71 w 71"/>
                <a:gd name="T17" fmla="*/ 20 h 98"/>
                <a:gd name="T18" fmla="*/ 48 w 71"/>
                <a:gd name="T19" fmla="*/ 13 h 98"/>
                <a:gd name="T20" fmla="*/ 25 w 71"/>
                <a:gd name="T21" fmla="*/ 23 h 98"/>
                <a:gd name="T22" fmla="*/ 16 w 71"/>
                <a:gd name="T23" fmla="*/ 50 h 98"/>
                <a:gd name="T24" fmla="*/ 24 w 71"/>
                <a:gd name="T25" fmla="*/ 76 h 98"/>
                <a:gd name="T26" fmla="*/ 48 w 71"/>
                <a:gd name="T27" fmla="*/ 85 h 98"/>
                <a:gd name="T28" fmla="*/ 71 w 71"/>
                <a:gd name="T29" fmla="*/ 77 h 98"/>
                <a:gd name="T30" fmla="*/ 71 w 71"/>
                <a:gd name="T31" fmla="*/ 9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98">
                  <a:moveTo>
                    <a:pt x="71" y="91"/>
                  </a:moveTo>
                  <a:cubicBezTo>
                    <a:pt x="63" y="96"/>
                    <a:pt x="55" y="98"/>
                    <a:pt x="45" y="98"/>
                  </a:cubicBezTo>
                  <a:cubicBezTo>
                    <a:pt x="36" y="98"/>
                    <a:pt x="29" y="96"/>
                    <a:pt x="22" y="92"/>
                  </a:cubicBezTo>
                  <a:cubicBezTo>
                    <a:pt x="15" y="88"/>
                    <a:pt x="10" y="83"/>
                    <a:pt x="6" y="75"/>
                  </a:cubicBezTo>
                  <a:cubicBezTo>
                    <a:pt x="2" y="68"/>
                    <a:pt x="0" y="60"/>
                    <a:pt x="0" y="51"/>
                  </a:cubicBezTo>
                  <a:cubicBezTo>
                    <a:pt x="0" y="36"/>
                    <a:pt x="5" y="23"/>
                    <a:pt x="14" y="14"/>
                  </a:cubicBezTo>
                  <a:cubicBezTo>
                    <a:pt x="23" y="4"/>
                    <a:pt x="34" y="0"/>
                    <a:pt x="49" y="0"/>
                  </a:cubicBezTo>
                  <a:cubicBezTo>
                    <a:pt x="57" y="0"/>
                    <a:pt x="64" y="1"/>
                    <a:pt x="71" y="5"/>
                  </a:cubicBezTo>
                  <a:cubicBezTo>
                    <a:pt x="71" y="20"/>
                    <a:pt x="71" y="20"/>
                    <a:pt x="71" y="20"/>
                  </a:cubicBezTo>
                  <a:cubicBezTo>
                    <a:pt x="64" y="15"/>
                    <a:pt x="56" y="13"/>
                    <a:pt x="48" y="13"/>
                  </a:cubicBezTo>
                  <a:cubicBezTo>
                    <a:pt x="39" y="13"/>
                    <a:pt x="31" y="16"/>
                    <a:pt x="25" y="23"/>
                  </a:cubicBezTo>
                  <a:cubicBezTo>
                    <a:pt x="19" y="30"/>
                    <a:pt x="16" y="39"/>
                    <a:pt x="16" y="50"/>
                  </a:cubicBezTo>
                  <a:cubicBezTo>
                    <a:pt x="16" y="61"/>
                    <a:pt x="19" y="69"/>
                    <a:pt x="24" y="76"/>
                  </a:cubicBezTo>
                  <a:cubicBezTo>
                    <a:pt x="30" y="82"/>
                    <a:pt x="38" y="85"/>
                    <a:pt x="48" y="85"/>
                  </a:cubicBezTo>
                  <a:cubicBezTo>
                    <a:pt x="56" y="85"/>
                    <a:pt x="63" y="82"/>
                    <a:pt x="71" y="77"/>
                  </a:cubicBezTo>
                  <a:lnTo>
                    <a:pt x="71" y="91"/>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fr-FR"/>
            </a:p>
          </p:txBody>
        </p:sp>
        <p:sp>
          <p:nvSpPr>
            <p:cNvPr id="46" name="Freeform 8">
              <a:extLst>
                <a:ext uri="{FF2B5EF4-FFF2-40B4-BE49-F238E27FC236}">
                  <a16:creationId xmlns:a16="http://schemas.microsoft.com/office/drawing/2014/main" id="{87DBCD78-1FF1-481F-9095-8CE7EE18058F}"/>
                </a:ext>
              </a:extLst>
            </p:cNvPr>
            <p:cNvSpPr>
              <a:spLocks/>
            </p:cNvSpPr>
            <p:nvPr userDrawn="1"/>
          </p:nvSpPr>
          <p:spPr bwMode="auto">
            <a:xfrm>
              <a:off x="781" y="3492"/>
              <a:ext cx="80" cy="157"/>
            </a:xfrm>
            <a:custGeom>
              <a:avLst/>
              <a:gdLst>
                <a:gd name="T0" fmla="*/ 49 w 49"/>
                <a:gd name="T1" fmla="*/ 17 h 96"/>
                <a:gd name="T2" fmla="*/ 38 w 49"/>
                <a:gd name="T3" fmla="*/ 14 h 96"/>
                <a:gd name="T4" fmla="*/ 21 w 49"/>
                <a:gd name="T5" fmla="*/ 24 h 96"/>
                <a:gd name="T6" fmla="*/ 15 w 49"/>
                <a:gd name="T7" fmla="*/ 48 h 96"/>
                <a:gd name="T8" fmla="*/ 15 w 49"/>
                <a:gd name="T9" fmla="*/ 96 h 96"/>
                <a:gd name="T10" fmla="*/ 0 w 49"/>
                <a:gd name="T11" fmla="*/ 96 h 96"/>
                <a:gd name="T12" fmla="*/ 0 w 49"/>
                <a:gd name="T13" fmla="*/ 2 h 96"/>
                <a:gd name="T14" fmla="*/ 15 w 49"/>
                <a:gd name="T15" fmla="*/ 2 h 96"/>
                <a:gd name="T16" fmla="*/ 15 w 49"/>
                <a:gd name="T17" fmla="*/ 21 h 96"/>
                <a:gd name="T18" fmla="*/ 16 w 49"/>
                <a:gd name="T19" fmla="*/ 21 h 96"/>
                <a:gd name="T20" fmla="*/ 25 w 49"/>
                <a:gd name="T21" fmla="*/ 6 h 96"/>
                <a:gd name="T22" fmla="*/ 40 w 49"/>
                <a:gd name="T23" fmla="*/ 0 h 96"/>
                <a:gd name="T24" fmla="*/ 49 w 49"/>
                <a:gd name="T25" fmla="*/ 2 h 96"/>
                <a:gd name="T26" fmla="*/ 49 w 49"/>
                <a:gd name="T27" fmla="*/ 1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96">
                  <a:moveTo>
                    <a:pt x="49" y="17"/>
                  </a:moveTo>
                  <a:cubicBezTo>
                    <a:pt x="46" y="15"/>
                    <a:pt x="43" y="14"/>
                    <a:pt x="38" y="14"/>
                  </a:cubicBezTo>
                  <a:cubicBezTo>
                    <a:pt x="31" y="14"/>
                    <a:pt x="26" y="17"/>
                    <a:pt x="21" y="24"/>
                  </a:cubicBezTo>
                  <a:cubicBezTo>
                    <a:pt x="17" y="30"/>
                    <a:pt x="15" y="38"/>
                    <a:pt x="15" y="48"/>
                  </a:cubicBezTo>
                  <a:cubicBezTo>
                    <a:pt x="15" y="96"/>
                    <a:pt x="15" y="96"/>
                    <a:pt x="15" y="96"/>
                  </a:cubicBezTo>
                  <a:cubicBezTo>
                    <a:pt x="0" y="96"/>
                    <a:pt x="0" y="96"/>
                    <a:pt x="0" y="96"/>
                  </a:cubicBezTo>
                  <a:cubicBezTo>
                    <a:pt x="0" y="2"/>
                    <a:pt x="0" y="2"/>
                    <a:pt x="0" y="2"/>
                  </a:cubicBezTo>
                  <a:cubicBezTo>
                    <a:pt x="15" y="2"/>
                    <a:pt x="15" y="2"/>
                    <a:pt x="15" y="2"/>
                  </a:cubicBezTo>
                  <a:cubicBezTo>
                    <a:pt x="15" y="21"/>
                    <a:pt x="15" y="21"/>
                    <a:pt x="15" y="21"/>
                  </a:cubicBezTo>
                  <a:cubicBezTo>
                    <a:pt x="16" y="21"/>
                    <a:pt x="16" y="21"/>
                    <a:pt x="16" y="21"/>
                  </a:cubicBezTo>
                  <a:cubicBezTo>
                    <a:pt x="18" y="15"/>
                    <a:pt x="21" y="10"/>
                    <a:pt x="25" y="6"/>
                  </a:cubicBezTo>
                  <a:cubicBezTo>
                    <a:pt x="29" y="2"/>
                    <a:pt x="34" y="0"/>
                    <a:pt x="40" y="0"/>
                  </a:cubicBezTo>
                  <a:cubicBezTo>
                    <a:pt x="44" y="0"/>
                    <a:pt x="47" y="1"/>
                    <a:pt x="49" y="2"/>
                  </a:cubicBezTo>
                  <a:lnTo>
                    <a:pt x="49" y="17"/>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fr-FR"/>
            </a:p>
          </p:txBody>
        </p:sp>
        <p:sp>
          <p:nvSpPr>
            <p:cNvPr id="47" name="Freeform 9">
              <a:extLst>
                <a:ext uri="{FF2B5EF4-FFF2-40B4-BE49-F238E27FC236}">
                  <a16:creationId xmlns:a16="http://schemas.microsoft.com/office/drawing/2014/main" id="{D1B35C7F-ECEF-417B-9315-2D8DBE73715B}"/>
                </a:ext>
              </a:extLst>
            </p:cNvPr>
            <p:cNvSpPr>
              <a:spLocks noEditPoints="1"/>
            </p:cNvSpPr>
            <p:nvPr userDrawn="1"/>
          </p:nvSpPr>
          <p:spPr bwMode="auto">
            <a:xfrm>
              <a:off x="873" y="3492"/>
              <a:ext cx="150" cy="161"/>
            </a:xfrm>
            <a:custGeom>
              <a:avLst/>
              <a:gdLst>
                <a:gd name="T0" fmla="*/ 92 w 92"/>
                <a:gd name="T1" fmla="*/ 48 h 98"/>
                <a:gd name="T2" fmla="*/ 79 w 92"/>
                <a:gd name="T3" fmla="*/ 84 h 98"/>
                <a:gd name="T4" fmla="*/ 45 w 92"/>
                <a:gd name="T5" fmla="*/ 98 h 98"/>
                <a:gd name="T6" fmla="*/ 12 w 92"/>
                <a:gd name="T7" fmla="*/ 85 h 98"/>
                <a:gd name="T8" fmla="*/ 0 w 92"/>
                <a:gd name="T9" fmla="*/ 50 h 98"/>
                <a:gd name="T10" fmla="*/ 12 w 92"/>
                <a:gd name="T11" fmla="*/ 13 h 98"/>
                <a:gd name="T12" fmla="*/ 48 w 92"/>
                <a:gd name="T13" fmla="*/ 0 h 98"/>
                <a:gd name="T14" fmla="*/ 80 w 92"/>
                <a:gd name="T15" fmla="*/ 13 h 98"/>
                <a:gd name="T16" fmla="*/ 92 w 92"/>
                <a:gd name="T17" fmla="*/ 48 h 98"/>
                <a:gd name="T18" fmla="*/ 77 w 92"/>
                <a:gd name="T19" fmla="*/ 49 h 98"/>
                <a:gd name="T20" fmla="*/ 69 w 92"/>
                <a:gd name="T21" fmla="*/ 22 h 98"/>
                <a:gd name="T22" fmla="*/ 46 w 92"/>
                <a:gd name="T23" fmla="*/ 13 h 98"/>
                <a:gd name="T24" fmla="*/ 24 w 92"/>
                <a:gd name="T25" fmla="*/ 22 h 98"/>
                <a:gd name="T26" fmla="*/ 15 w 92"/>
                <a:gd name="T27" fmla="*/ 49 h 98"/>
                <a:gd name="T28" fmla="*/ 24 w 92"/>
                <a:gd name="T29" fmla="*/ 76 h 98"/>
                <a:gd name="T30" fmla="*/ 46 w 92"/>
                <a:gd name="T31" fmla="*/ 85 h 98"/>
                <a:gd name="T32" fmla="*/ 69 w 92"/>
                <a:gd name="T33" fmla="*/ 76 h 98"/>
                <a:gd name="T34" fmla="*/ 77 w 92"/>
                <a:gd name="T35" fmla="*/ 4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98">
                  <a:moveTo>
                    <a:pt x="92" y="48"/>
                  </a:moveTo>
                  <a:cubicBezTo>
                    <a:pt x="92" y="63"/>
                    <a:pt x="88" y="75"/>
                    <a:pt x="79" y="84"/>
                  </a:cubicBezTo>
                  <a:cubicBezTo>
                    <a:pt x="71" y="93"/>
                    <a:pt x="60" y="98"/>
                    <a:pt x="45" y="98"/>
                  </a:cubicBezTo>
                  <a:cubicBezTo>
                    <a:pt x="31" y="98"/>
                    <a:pt x="20" y="94"/>
                    <a:pt x="12" y="85"/>
                  </a:cubicBezTo>
                  <a:cubicBezTo>
                    <a:pt x="4" y="76"/>
                    <a:pt x="0" y="64"/>
                    <a:pt x="0" y="50"/>
                  </a:cubicBezTo>
                  <a:cubicBezTo>
                    <a:pt x="0" y="34"/>
                    <a:pt x="4" y="22"/>
                    <a:pt x="12" y="13"/>
                  </a:cubicBezTo>
                  <a:cubicBezTo>
                    <a:pt x="21" y="4"/>
                    <a:pt x="33" y="0"/>
                    <a:pt x="48" y="0"/>
                  </a:cubicBezTo>
                  <a:cubicBezTo>
                    <a:pt x="61" y="0"/>
                    <a:pt x="72" y="4"/>
                    <a:pt x="80" y="13"/>
                  </a:cubicBezTo>
                  <a:cubicBezTo>
                    <a:pt x="88" y="21"/>
                    <a:pt x="92" y="33"/>
                    <a:pt x="92" y="48"/>
                  </a:cubicBezTo>
                  <a:close/>
                  <a:moveTo>
                    <a:pt x="77" y="49"/>
                  </a:moveTo>
                  <a:cubicBezTo>
                    <a:pt x="77" y="37"/>
                    <a:pt x="74" y="28"/>
                    <a:pt x="69" y="22"/>
                  </a:cubicBezTo>
                  <a:cubicBezTo>
                    <a:pt x="64" y="16"/>
                    <a:pt x="56" y="13"/>
                    <a:pt x="46" y="13"/>
                  </a:cubicBezTo>
                  <a:cubicBezTo>
                    <a:pt x="37" y="13"/>
                    <a:pt x="29" y="16"/>
                    <a:pt x="24" y="22"/>
                  </a:cubicBezTo>
                  <a:cubicBezTo>
                    <a:pt x="18" y="29"/>
                    <a:pt x="15" y="38"/>
                    <a:pt x="15" y="49"/>
                  </a:cubicBezTo>
                  <a:cubicBezTo>
                    <a:pt x="15" y="61"/>
                    <a:pt x="18" y="69"/>
                    <a:pt x="24" y="76"/>
                  </a:cubicBezTo>
                  <a:cubicBezTo>
                    <a:pt x="29" y="82"/>
                    <a:pt x="37" y="85"/>
                    <a:pt x="46" y="85"/>
                  </a:cubicBezTo>
                  <a:cubicBezTo>
                    <a:pt x="56" y="85"/>
                    <a:pt x="64" y="82"/>
                    <a:pt x="69" y="76"/>
                  </a:cubicBezTo>
                  <a:cubicBezTo>
                    <a:pt x="74" y="70"/>
                    <a:pt x="77" y="61"/>
                    <a:pt x="77" y="49"/>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fr-FR"/>
            </a:p>
          </p:txBody>
        </p:sp>
        <p:sp>
          <p:nvSpPr>
            <p:cNvPr id="48" name="Freeform 10">
              <a:extLst>
                <a:ext uri="{FF2B5EF4-FFF2-40B4-BE49-F238E27FC236}">
                  <a16:creationId xmlns:a16="http://schemas.microsoft.com/office/drawing/2014/main" id="{B39151C0-F2BE-4178-8AB7-0A91ED413E53}"/>
                </a:ext>
              </a:extLst>
            </p:cNvPr>
            <p:cNvSpPr>
              <a:spLocks/>
            </p:cNvSpPr>
            <p:nvPr userDrawn="1"/>
          </p:nvSpPr>
          <p:spPr bwMode="auto">
            <a:xfrm>
              <a:off x="1050" y="3492"/>
              <a:ext cx="93" cy="161"/>
            </a:xfrm>
            <a:custGeom>
              <a:avLst/>
              <a:gdLst>
                <a:gd name="T0" fmla="*/ 57 w 57"/>
                <a:gd name="T1" fmla="*/ 71 h 98"/>
                <a:gd name="T2" fmla="*/ 48 w 57"/>
                <a:gd name="T3" fmla="*/ 90 h 98"/>
                <a:gd name="T4" fmla="*/ 23 w 57"/>
                <a:gd name="T5" fmla="*/ 98 h 98"/>
                <a:gd name="T6" fmla="*/ 0 w 57"/>
                <a:gd name="T7" fmla="*/ 92 h 98"/>
                <a:gd name="T8" fmla="*/ 0 w 57"/>
                <a:gd name="T9" fmla="*/ 76 h 98"/>
                <a:gd name="T10" fmla="*/ 24 w 57"/>
                <a:gd name="T11" fmla="*/ 85 h 98"/>
                <a:gd name="T12" fmla="*/ 42 w 57"/>
                <a:gd name="T13" fmla="*/ 72 h 98"/>
                <a:gd name="T14" fmla="*/ 38 w 57"/>
                <a:gd name="T15" fmla="*/ 63 h 98"/>
                <a:gd name="T16" fmla="*/ 23 w 57"/>
                <a:gd name="T17" fmla="*/ 54 h 98"/>
                <a:gd name="T18" fmla="*/ 5 w 57"/>
                <a:gd name="T19" fmla="*/ 43 h 98"/>
                <a:gd name="T20" fmla="*/ 0 w 57"/>
                <a:gd name="T21" fmla="*/ 27 h 98"/>
                <a:gd name="T22" fmla="*/ 9 w 57"/>
                <a:gd name="T23" fmla="*/ 8 h 98"/>
                <a:gd name="T24" fmla="*/ 33 w 57"/>
                <a:gd name="T25" fmla="*/ 0 h 98"/>
                <a:gd name="T26" fmla="*/ 53 w 57"/>
                <a:gd name="T27" fmla="*/ 4 h 98"/>
                <a:gd name="T28" fmla="*/ 53 w 57"/>
                <a:gd name="T29" fmla="*/ 19 h 98"/>
                <a:gd name="T30" fmla="*/ 32 w 57"/>
                <a:gd name="T31" fmla="*/ 13 h 98"/>
                <a:gd name="T32" fmla="*/ 20 w 57"/>
                <a:gd name="T33" fmla="*/ 16 h 98"/>
                <a:gd name="T34" fmla="*/ 15 w 57"/>
                <a:gd name="T35" fmla="*/ 26 h 98"/>
                <a:gd name="T36" fmla="*/ 19 w 57"/>
                <a:gd name="T37" fmla="*/ 35 h 98"/>
                <a:gd name="T38" fmla="*/ 33 w 57"/>
                <a:gd name="T39" fmla="*/ 43 h 98"/>
                <a:gd name="T40" fmla="*/ 52 w 57"/>
                <a:gd name="T41" fmla="*/ 55 h 98"/>
                <a:gd name="T42" fmla="*/ 57 w 57"/>
                <a:gd name="T43" fmla="*/ 7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98">
                  <a:moveTo>
                    <a:pt x="57" y="71"/>
                  </a:moveTo>
                  <a:cubicBezTo>
                    <a:pt x="57" y="79"/>
                    <a:pt x="54" y="85"/>
                    <a:pt x="48" y="90"/>
                  </a:cubicBezTo>
                  <a:cubicBezTo>
                    <a:pt x="42" y="95"/>
                    <a:pt x="33" y="98"/>
                    <a:pt x="23" y="98"/>
                  </a:cubicBezTo>
                  <a:cubicBezTo>
                    <a:pt x="14" y="98"/>
                    <a:pt x="6" y="96"/>
                    <a:pt x="0" y="92"/>
                  </a:cubicBezTo>
                  <a:cubicBezTo>
                    <a:pt x="0" y="76"/>
                    <a:pt x="0" y="76"/>
                    <a:pt x="0" y="76"/>
                  </a:cubicBezTo>
                  <a:cubicBezTo>
                    <a:pt x="7" y="82"/>
                    <a:pt x="15" y="85"/>
                    <a:pt x="24" y="85"/>
                  </a:cubicBezTo>
                  <a:cubicBezTo>
                    <a:pt x="36" y="85"/>
                    <a:pt x="42" y="81"/>
                    <a:pt x="42" y="72"/>
                  </a:cubicBezTo>
                  <a:cubicBezTo>
                    <a:pt x="42" y="69"/>
                    <a:pt x="41" y="66"/>
                    <a:pt x="38" y="63"/>
                  </a:cubicBezTo>
                  <a:cubicBezTo>
                    <a:pt x="36" y="61"/>
                    <a:pt x="31" y="58"/>
                    <a:pt x="23" y="54"/>
                  </a:cubicBezTo>
                  <a:cubicBezTo>
                    <a:pt x="14" y="51"/>
                    <a:pt x="8" y="47"/>
                    <a:pt x="5" y="43"/>
                  </a:cubicBezTo>
                  <a:cubicBezTo>
                    <a:pt x="2" y="39"/>
                    <a:pt x="0" y="34"/>
                    <a:pt x="0" y="27"/>
                  </a:cubicBezTo>
                  <a:cubicBezTo>
                    <a:pt x="0" y="19"/>
                    <a:pt x="3" y="13"/>
                    <a:pt x="9" y="8"/>
                  </a:cubicBezTo>
                  <a:cubicBezTo>
                    <a:pt x="15" y="2"/>
                    <a:pt x="23" y="0"/>
                    <a:pt x="33" y="0"/>
                  </a:cubicBezTo>
                  <a:cubicBezTo>
                    <a:pt x="40" y="0"/>
                    <a:pt x="47" y="1"/>
                    <a:pt x="53" y="4"/>
                  </a:cubicBezTo>
                  <a:cubicBezTo>
                    <a:pt x="53" y="19"/>
                    <a:pt x="53" y="19"/>
                    <a:pt x="53" y="19"/>
                  </a:cubicBezTo>
                  <a:cubicBezTo>
                    <a:pt x="47" y="15"/>
                    <a:pt x="40" y="13"/>
                    <a:pt x="32" y="13"/>
                  </a:cubicBezTo>
                  <a:cubicBezTo>
                    <a:pt x="27" y="13"/>
                    <a:pt x="23" y="14"/>
                    <a:pt x="20" y="16"/>
                  </a:cubicBezTo>
                  <a:cubicBezTo>
                    <a:pt x="17" y="19"/>
                    <a:pt x="15" y="22"/>
                    <a:pt x="15" y="26"/>
                  </a:cubicBezTo>
                  <a:cubicBezTo>
                    <a:pt x="15" y="30"/>
                    <a:pt x="16" y="33"/>
                    <a:pt x="19" y="35"/>
                  </a:cubicBezTo>
                  <a:cubicBezTo>
                    <a:pt x="21" y="37"/>
                    <a:pt x="26" y="40"/>
                    <a:pt x="33" y="43"/>
                  </a:cubicBezTo>
                  <a:cubicBezTo>
                    <a:pt x="42" y="47"/>
                    <a:pt x="48" y="51"/>
                    <a:pt x="52" y="55"/>
                  </a:cubicBezTo>
                  <a:cubicBezTo>
                    <a:pt x="55" y="59"/>
                    <a:pt x="57" y="64"/>
                    <a:pt x="57" y="71"/>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fr-FR"/>
            </a:p>
          </p:txBody>
        </p:sp>
        <p:sp>
          <p:nvSpPr>
            <p:cNvPr id="49" name="Freeform 11">
              <a:extLst>
                <a:ext uri="{FF2B5EF4-FFF2-40B4-BE49-F238E27FC236}">
                  <a16:creationId xmlns:a16="http://schemas.microsoft.com/office/drawing/2014/main" id="{B86B8078-C769-46B4-A57F-1CE2C6299235}"/>
                </a:ext>
              </a:extLst>
            </p:cNvPr>
            <p:cNvSpPr>
              <a:spLocks noEditPoints="1"/>
            </p:cNvSpPr>
            <p:nvPr userDrawn="1"/>
          </p:nvSpPr>
          <p:spPr bwMode="auto">
            <a:xfrm>
              <a:off x="1168" y="3492"/>
              <a:ext cx="150" cy="161"/>
            </a:xfrm>
            <a:custGeom>
              <a:avLst/>
              <a:gdLst>
                <a:gd name="T0" fmla="*/ 92 w 92"/>
                <a:gd name="T1" fmla="*/ 48 h 98"/>
                <a:gd name="T2" fmla="*/ 80 w 92"/>
                <a:gd name="T3" fmla="*/ 84 h 98"/>
                <a:gd name="T4" fmla="*/ 46 w 92"/>
                <a:gd name="T5" fmla="*/ 98 h 98"/>
                <a:gd name="T6" fmla="*/ 12 w 92"/>
                <a:gd name="T7" fmla="*/ 85 h 98"/>
                <a:gd name="T8" fmla="*/ 0 w 92"/>
                <a:gd name="T9" fmla="*/ 50 h 98"/>
                <a:gd name="T10" fmla="*/ 13 w 92"/>
                <a:gd name="T11" fmla="*/ 13 h 98"/>
                <a:gd name="T12" fmla="*/ 48 w 92"/>
                <a:gd name="T13" fmla="*/ 0 h 98"/>
                <a:gd name="T14" fmla="*/ 80 w 92"/>
                <a:gd name="T15" fmla="*/ 13 h 98"/>
                <a:gd name="T16" fmla="*/ 92 w 92"/>
                <a:gd name="T17" fmla="*/ 48 h 98"/>
                <a:gd name="T18" fmla="*/ 77 w 92"/>
                <a:gd name="T19" fmla="*/ 49 h 98"/>
                <a:gd name="T20" fmla="*/ 69 w 92"/>
                <a:gd name="T21" fmla="*/ 22 h 98"/>
                <a:gd name="T22" fmla="*/ 47 w 92"/>
                <a:gd name="T23" fmla="*/ 13 h 98"/>
                <a:gd name="T24" fmla="*/ 24 w 92"/>
                <a:gd name="T25" fmla="*/ 22 h 98"/>
                <a:gd name="T26" fmla="*/ 15 w 92"/>
                <a:gd name="T27" fmla="*/ 49 h 98"/>
                <a:gd name="T28" fmla="*/ 24 w 92"/>
                <a:gd name="T29" fmla="*/ 76 h 98"/>
                <a:gd name="T30" fmla="*/ 47 w 92"/>
                <a:gd name="T31" fmla="*/ 85 h 98"/>
                <a:gd name="T32" fmla="*/ 69 w 92"/>
                <a:gd name="T33" fmla="*/ 76 h 98"/>
                <a:gd name="T34" fmla="*/ 77 w 92"/>
                <a:gd name="T35" fmla="*/ 4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98">
                  <a:moveTo>
                    <a:pt x="92" y="48"/>
                  </a:moveTo>
                  <a:cubicBezTo>
                    <a:pt x="92" y="63"/>
                    <a:pt x="88" y="75"/>
                    <a:pt x="80" y="84"/>
                  </a:cubicBezTo>
                  <a:cubicBezTo>
                    <a:pt x="71" y="93"/>
                    <a:pt x="60" y="98"/>
                    <a:pt x="46" y="98"/>
                  </a:cubicBezTo>
                  <a:cubicBezTo>
                    <a:pt x="32" y="98"/>
                    <a:pt x="21" y="94"/>
                    <a:pt x="12" y="85"/>
                  </a:cubicBezTo>
                  <a:cubicBezTo>
                    <a:pt x="4" y="76"/>
                    <a:pt x="0" y="64"/>
                    <a:pt x="0" y="50"/>
                  </a:cubicBezTo>
                  <a:cubicBezTo>
                    <a:pt x="0" y="34"/>
                    <a:pt x="4" y="22"/>
                    <a:pt x="13" y="13"/>
                  </a:cubicBezTo>
                  <a:cubicBezTo>
                    <a:pt x="21" y="4"/>
                    <a:pt x="33" y="0"/>
                    <a:pt x="48" y="0"/>
                  </a:cubicBezTo>
                  <a:cubicBezTo>
                    <a:pt x="62" y="0"/>
                    <a:pt x="73" y="4"/>
                    <a:pt x="80" y="13"/>
                  </a:cubicBezTo>
                  <a:cubicBezTo>
                    <a:pt x="88" y="21"/>
                    <a:pt x="92" y="33"/>
                    <a:pt x="92" y="48"/>
                  </a:cubicBezTo>
                  <a:close/>
                  <a:moveTo>
                    <a:pt x="77" y="49"/>
                  </a:moveTo>
                  <a:cubicBezTo>
                    <a:pt x="77" y="37"/>
                    <a:pt x="74" y="28"/>
                    <a:pt x="69" y="22"/>
                  </a:cubicBezTo>
                  <a:cubicBezTo>
                    <a:pt x="64" y="16"/>
                    <a:pt x="56" y="13"/>
                    <a:pt x="47" y="13"/>
                  </a:cubicBezTo>
                  <a:cubicBezTo>
                    <a:pt x="37" y="13"/>
                    <a:pt x="29" y="16"/>
                    <a:pt x="24" y="22"/>
                  </a:cubicBezTo>
                  <a:cubicBezTo>
                    <a:pt x="18" y="29"/>
                    <a:pt x="15" y="38"/>
                    <a:pt x="15" y="49"/>
                  </a:cubicBezTo>
                  <a:cubicBezTo>
                    <a:pt x="15" y="61"/>
                    <a:pt x="18" y="69"/>
                    <a:pt x="24" y="76"/>
                  </a:cubicBezTo>
                  <a:cubicBezTo>
                    <a:pt x="30" y="82"/>
                    <a:pt x="37" y="85"/>
                    <a:pt x="47" y="85"/>
                  </a:cubicBezTo>
                  <a:cubicBezTo>
                    <a:pt x="56" y="85"/>
                    <a:pt x="64" y="82"/>
                    <a:pt x="69" y="76"/>
                  </a:cubicBezTo>
                  <a:cubicBezTo>
                    <a:pt x="74" y="70"/>
                    <a:pt x="77" y="61"/>
                    <a:pt x="77" y="49"/>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fr-FR"/>
            </a:p>
          </p:txBody>
        </p:sp>
        <p:sp>
          <p:nvSpPr>
            <p:cNvPr id="50" name="Freeform 12">
              <a:extLst>
                <a:ext uri="{FF2B5EF4-FFF2-40B4-BE49-F238E27FC236}">
                  <a16:creationId xmlns:a16="http://schemas.microsoft.com/office/drawing/2014/main" id="{14708B58-2A2A-4AAE-8511-F0287908002F}"/>
                </a:ext>
              </a:extLst>
            </p:cNvPr>
            <p:cNvSpPr>
              <a:spLocks/>
            </p:cNvSpPr>
            <p:nvPr userDrawn="1"/>
          </p:nvSpPr>
          <p:spPr bwMode="auto">
            <a:xfrm>
              <a:off x="1334" y="3419"/>
              <a:ext cx="92" cy="230"/>
            </a:xfrm>
            <a:custGeom>
              <a:avLst/>
              <a:gdLst>
                <a:gd name="T0" fmla="*/ 56 w 56"/>
                <a:gd name="T1" fmla="*/ 15 h 141"/>
                <a:gd name="T2" fmla="*/ 46 w 56"/>
                <a:gd name="T3" fmla="*/ 13 h 141"/>
                <a:gd name="T4" fmla="*/ 31 w 56"/>
                <a:gd name="T5" fmla="*/ 33 h 141"/>
                <a:gd name="T6" fmla="*/ 31 w 56"/>
                <a:gd name="T7" fmla="*/ 47 h 141"/>
                <a:gd name="T8" fmla="*/ 53 w 56"/>
                <a:gd name="T9" fmla="*/ 47 h 141"/>
                <a:gd name="T10" fmla="*/ 53 w 56"/>
                <a:gd name="T11" fmla="*/ 60 h 141"/>
                <a:gd name="T12" fmla="*/ 31 w 56"/>
                <a:gd name="T13" fmla="*/ 60 h 141"/>
                <a:gd name="T14" fmla="*/ 31 w 56"/>
                <a:gd name="T15" fmla="*/ 141 h 141"/>
                <a:gd name="T16" fmla="*/ 16 w 56"/>
                <a:gd name="T17" fmla="*/ 141 h 141"/>
                <a:gd name="T18" fmla="*/ 16 w 56"/>
                <a:gd name="T19" fmla="*/ 60 h 141"/>
                <a:gd name="T20" fmla="*/ 0 w 56"/>
                <a:gd name="T21" fmla="*/ 60 h 141"/>
                <a:gd name="T22" fmla="*/ 0 w 56"/>
                <a:gd name="T23" fmla="*/ 47 h 141"/>
                <a:gd name="T24" fmla="*/ 16 w 56"/>
                <a:gd name="T25" fmla="*/ 47 h 141"/>
                <a:gd name="T26" fmla="*/ 16 w 56"/>
                <a:gd name="T27" fmla="*/ 32 h 141"/>
                <a:gd name="T28" fmla="*/ 24 w 56"/>
                <a:gd name="T29" fmla="*/ 9 h 141"/>
                <a:gd name="T30" fmla="*/ 45 w 56"/>
                <a:gd name="T31" fmla="*/ 0 h 141"/>
                <a:gd name="T32" fmla="*/ 56 w 56"/>
                <a:gd name="T33" fmla="*/ 2 h 141"/>
                <a:gd name="T34" fmla="*/ 56 w 56"/>
                <a:gd name="T35" fmla="*/ 1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141">
                  <a:moveTo>
                    <a:pt x="56" y="15"/>
                  </a:moveTo>
                  <a:cubicBezTo>
                    <a:pt x="53" y="14"/>
                    <a:pt x="50" y="13"/>
                    <a:pt x="46" y="13"/>
                  </a:cubicBezTo>
                  <a:cubicBezTo>
                    <a:pt x="36" y="13"/>
                    <a:pt x="31" y="19"/>
                    <a:pt x="31" y="33"/>
                  </a:cubicBezTo>
                  <a:cubicBezTo>
                    <a:pt x="31" y="47"/>
                    <a:pt x="31" y="47"/>
                    <a:pt x="31" y="47"/>
                  </a:cubicBezTo>
                  <a:cubicBezTo>
                    <a:pt x="53" y="47"/>
                    <a:pt x="53" y="47"/>
                    <a:pt x="53" y="47"/>
                  </a:cubicBezTo>
                  <a:cubicBezTo>
                    <a:pt x="53" y="60"/>
                    <a:pt x="53" y="60"/>
                    <a:pt x="53" y="60"/>
                  </a:cubicBezTo>
                  <a:cubicBezTo>
                    <a:pt x="31" y="60"/>
                    <a:pt x="31" y="60"/>
                    <a:pt x="31" y="60"/>
                  </a:cubicBezTo>
                  <a:cubicBezTo>
                    <a:pt x="31" y="141"/>
                    <a:pt x="31" y="141"/>
                    <a:pt x="31" y="141"/>
                  </a:cubicBezTo>
                  <a:cubicBezTo>
                    <a:pt x="16" y="141"/>
                    <a:pt x="16" y="141"/>
                    <a:pt x="16" y="141"/>
                  </a:cubicBezTo>
                  <a:cubicBezTo>
                    <a:pt x="16" y="60"/>
                    <a:pt x="16" y="60"/>
                    <a:pt x="16" y="60"/>
                  </a:cubicBezTo>
                  <a:cubicBezTo>
                    <a:pt x="0" y="60"/>
                    <a:pt x="0" y="60"/>
                    <a:pt x="0" y="60"/>
                  </a:cubicBezTo>
                  <a:cubicBezTo>
                    <a:pt x="0" y="47"/>
                    <a:pt x="0" y="47"/>
                    <a:pt x="0" y="47"/>
                  </a:cubicBezTo>
                  <a:cubicBezTo>
                    <a:pt x="16" y="47"/>
                    <a:pt x="16" y="47"/>
                    <a:pt x="16" y="47"/>
                  </a:cubicBezTo>
                  <a:cubicBezTo>
                    <a:pt x="16" y="32"/>
                    <a:pt x="16" y="32"/>
                    <a:pt x="16" y="32"/>
                  </a:cubicBezTo>
                  <a:cubicBezTo>
                    <a:pt x="16" y="22"/>
                    <a:pt x="18" y="15"/>
                    <a:pt x="24" y="9"/>
                  </a:cubicBezTo>
                  <a:cubicBezTo>
                    <a:pt x="30" y="3"/>
                    <a:pt x="37" y="0"/>
                    <a:pt x="45" y="0"/>
                  </a:cubicBezTo>
                  <a:cubicBezTo>
                    <a:pt x="50" y="0"/>
                    <a:pt x="54" y="1"/>
                    <a:pt x="56" y="2"/>
                  </a:cubicBezTo>
                  <a:lnTo>
                    <a:pt x="56" y="15"/>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fr-FR"/>
            </a:p>
          </p:txBody>
        </p:sp>
        <p:sp>
          <p:nvSpPr>
            <p:cNvPr id="51" name="Freeform 13">
              <a:extLst>
                <a:ext uri="{FF2B5EF4-FFF2-40B4-BE49-F238E27FC236}">
                  <a16:creationId xmlns:a16="http://schemas.microsoft.com/office/drawing/2014/main" id="{10763222-C95F-467B-94FE-F6A90668F91C}"/>
                </a:ext>
              </a:extLst>
            </p:cNvPr>
            <p:cNvSpPr>
              <a:spLocks/>
            </p:cNvSpPr>
            <p:nvPr userDrawn="1"/>
          </p:nvSpPr>
          <p:spPr bwMode="auto">
            <a:xfrm>
              <a:off x="1434" y="3450"/>
              <a:ext cx="88" cy="203"/>
            </a:xfrm>
            <a:custGeom>
              <a:avLst/>
              <a:gdLst>
                <a:gd name="T0" fmla="*/ 54 w 54"/>
                <a:gd name="T1" fmla="*/ 121 h 124"/>
                <a:gd name="T2" fmla="*/ 40 w 54"/>
                <a:gd name="T3" fmla="*/ 124 h 124"/>
                <a:gd name="T4" fmla="*/ 16 w 54"/>
                <a:gd name="T5" fmla="*/ 96 h 124"/>
                <a:gd name="T6" fmla="*/ 16 w 54"/>
                <a:gd name="T7" fmla="*/ 41 h 124"/>
                <a:gd name="T8" fmla="*/ 0 w 54"/>
                <a:gd name="T9" fmla="*/ 41 h 124"/>
                <a:gd name="T10" fmla="*/ 0 w 54"/>
                <a:gd name="T11" fmla="*/ 28 h 124"/>
                <a:gd name="T12" fmla="*/ 16 w 54"/>
                <a:gd name="T13" fmla="*/ 28 h 124"/>
                <a:gd name="T14" fmla="*/ 16 w 54"/>
                <a:gd name="T15" fmla="*/ 5 h 124"/>
                <a:gd name="T16" fmla="*/ 31 w 54"/>
                <a:gd name="T17" fmla="*/ 0 h 124"/>
                <a:gd name="T18" fmla="*/ 31 w 54"/>
                <a:gd name="T19" fmla="*/ 28 h 124"/>
                <a:gd name="T20" fmla="*/ 54 w 54"/>
                <a:gd name="T21" fmla="*/ 28 h 124"/>
                <a:gd name="T22" fmla="*/ 54 w 54"/>
                <a:gd name="T23" fmla="*/ 41 h 124"/>
                <a:gd name="T24" fmla="*/ 31 w 54"/>
                <a:gd name="T25" fmla="*/ 41 h 124"/>
                <a:gd name="T26" fmla="*/ 31 w 54"/>
                <a:gd name="T27" fmla="*/ 94 h 124"/>
                <a:gd name="T28" fmla="*/ 34 w 54"/>
                <a:gd name="T29" fmla="*/ 107 h 124"/>
                <a:gd name="T30" fmla="*/ 45 w 54"/>
                <a:gd name="T31" fmla="*/ 111 h 124"/>
                <a:gd name="T32" fmla="*/ 54 w 54"/>
                <a:gd name="T33" fmla="*/ 108 h 124"/>
                <a:gd name="T34" fmla="*/ 54 w 54"/>
                <a:gd name="T35" fmla="*/ 12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124">
                  <a:moveTo>
                    <a:pt x="54" y="121"/>
                  </a:moveTo>
                  <a:cubicBezTo>
                    <a:pt x="51" y="123"/>
                    <a:pt x="46" y="124"/>
                    <a:pt x="40" y="124"/>
                  </a:cubicBezTo>
                  <a:cubicBezTo>
                    <a:pt x="24" y="124"/>
                    <a:pt x="16" y="115"/>
                    <a:pt x="16" y="96"/>
                  </a:cubicBezTo>
                  <a:cubicBezTo>
                    <a:pt x="16" y="41"/>
                    <a:pt x="16" y="41"/>
                    <a:pt x="16" y="41"/>
                  </a:cubicBezTo>
                  <a:cubicBezTo>
                    <a:pt x="0" y="41"/>
                    <a:pt x="0" y="41"/>
                    <a:pt x="0" y="41"/>
                  </a:cubicBezTo>
                  <a:cubicBezTo>
                    <a:pt x="0" y="28"/>
                    <a:pt x="0" y="28"/>
                    <a:pt x="0" y="28"/>
                  </a:cubicBezTo>
                  <a:cubicBezTo>
                    <a:pt x="16" y="28"/>
                    <a:pt x="16" y="28"/>
                    <a:pt x="16" y="28"/>
                  </a:cubicBezTo>
                  <a:cubicBezTo>
                    <a:pt x="16" y="5"/>
                    <a:pt x="16" y="5"/>
                    <a:pt x="16" y="5"/>
                  </a:cubicBezTo>
                  <a:cubicBezTo>
                    <a:pt x="31" y="0"/>
                    <a:pt x="31" y="0"/>
                    <a:pt x="31" y="0"/>
                  </a:cubicBezTo>
                  <a:cubicBezTo>
                    <a:pt x="31" y="28"/>
                    <a:pt x="31" y="28"/>
                    <a:pt x="31" y="28"/>
                  </a:cubicBezTo>
                  <a:cubicBezTo>
                    <a:pt x="54" y="28"/>
                    <a:pt x="54" y="28"/>
                    <a:pt x="54" y="28"/>
                  </a:cubicBezTo>
                  <a:cubicBezTo>
                    <a:pt x="54" y="41"/>
                    <a:pt x="54" y="41"/>
                    <a:pt x="54" y="41"/>
                  </a:cubicBezTo>
                  <a:cubicBezTo>
                    <a:pt x="31" y="41"/>
                    <a:pt x="31" y="41"/>
                    <a:pt x="31" y="41"/>
                  </a:cubicBezTo>
                  <a:cubicBezTo>
                    <a:pt x="31" y="94"/>
                    <a:pt x="31" y="94"/>
                    <a:pt x="31" y="94"/>
                  </a:cubicBezTo>
                  <a:cubicBezTo>
                    <a:pt x="31" y="100"/>
                    <a:pt x="32" y="104"/>
                    <a:pt x="34" y="107"/>
                  </a:cubicBezTo>
                  <a:cubicBezTo>
                    <a:pt x="36" y="110"/>
                    <a:pt x="40" y="111"/>
                    <a:pt x="45" y="111"/>
                  </a:cubicBezTo>
                  <a:cubicBezTo>
                    <a:pt x="48" y="111"/>
                    <a:pt x="52" y="110"/>
                    <a:pt x="54" y="108"/>
                  </a:cubicBezTo>
                  <a:lnTo>
                    <a:pt x="54" y="121"/>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fr-FR"/>
            </a:p>
          </p:txBody>
        </p:sp>
        <p:sp>
          <p:nvSpPr>
            <p:cNvPr id="52" name="Freeform 14">
              <a:extLst>
                <a:ext uri="{FF2B5EF4-FFF2-40B4-BE49-F238E27FC236}">
                  <a16:creationId xmlns:a16="http://schemas.microsoft.com/office/drawing/2014/main" id="{7E40CAD3-B7D5-450C-B1CB-9DBCEB20966D}"/>
                </a:ext>
              </a:extLst>
            </p:cNvPr>
            <p:cNvSpPr>
              <a:spLocks noEditPoints="1"/>
            </p:cNvSpPr>
            <p:nvPr userDrawn="1"/>
          </p:nvSpPr>
          <p:spPr bwMode="auto">
            <a:xfrm>
              <a:off x="289" y="3818"/>
              <a:ext cx="209" cy="249"/>
            </a:xfrm>
            <a:custGeom>
              <a:avLst/>
              <a:gdLst>
                <a:gd name="T0" fmla="*/ 128 w 128"/>
                <a:gd name="T1" fmla="*/ 82 h 152"/>
                <a:gd name="T2" fmla="*/ 25 w 128"/>
                <a:gd name="T3" fmla="*/ 82 h 152"/>
                <a:gd name="T4" fmla="*/ 38 w 128"/>
                <a:gd name="T5" fmla="*/ 120 h 152"/>
                <a:gd name="T6" fmla="*/ 72 w 128"/>
                <a:gd name="T7" fmla="*/ 133 h 152"/>
                <a:gd name="T8" fmla="*/ 117 w 128"/>
                <a:gd name="T9" fmla="*/ 117 h 152"/>
                <a:gd name="T10" fmla="*/ 117 w 128"/>
                <a:gd name="T11" fmla="*/ 138 h 152"/>
                <a:gd name="T12" fmla="*/ 67 w 128"/>
                <a:gd name="T13" fmla="*/ 152 h 152"/>
                <a:gd name="T14" fmla="*/ 18 w 128"/>
                <a:gd name="T15" fmla="*/ 132 h 152"/>
                <a:gd name="T16" fmla="*/ 0 w 128"/>
                <a:gd name="T17" fmla="*/ 77 h 152"/>
                <a:gd name="T18" fmla="*/ 9 w 128"/>
                <a:gd name="T19" fmla="*/ 37 h 152"/>
                <a:gd name="T20" fmla="*/ 33 w 128"/>
                <a:gd name="T21" fmla="*/ 9 h 152"/>
                <a:gd name="T22" fmla="*/ 67 w 128"/>
                <a:gd name="T23" fmla="*/ 0 h 152"/>
                <a:gd name="T24" fmla="*/ 112 w 128"/>
                <a:gd name="T25" fmla="*/ 18 h 152"/>
                <a:gd name="T26" fmla="*/ 128 w 128"/>
                <a:gd name="T27" fmla="*/ 70 h 152"/>
                <a:gd name="T28" fmla="*/ 128 w 128"/>
                <a:gd name="T29" fmla="*/ 82 h 152"/>
                <a:gd name="T30" fmla="*/ 104 w 128"/>
                <a:gd name="T31" fmla="*/ 62 h 152"/>
                <a:gd name="T32" fmla="*/ 94 w 128"/>
                <a:gd name="T33" fmla="*/ 31 h 152"/>
                <a:gd name="T34" fmla="*/ 67 w 128"/>
                <a:gd name="T35" fmla="*/ 19 h 152"/>
                <a:gd name="T36" fmla="*/ 39 w 128"/>
                <a:gd name="T37" fmla="*/ 31 h 152"/>
                <a:gd name="T38" fmla="*/ 25 w 128"/>
                <a:gd name="T39" fmla="*/ 62 h 152"/>
                <a:gd name="T40" fmla="*/ 104 w 128"/>
                <a:gd name="T41" fmla="*/ 6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52">
                  <a:moveTo>
                    <a:pt x="128" y="82"/>
                  </a:moveTo>
                  <a:cubicBezTo>
                    <a:pt x="25" y="82"/>
                    <a:pt x="25" y="82"/>
                    <a:pt x="25" y="82"/>
                  </a:cubicBezTo>
                  <a:cubicBezTo>
                    <a:pt x="25" y="98"/>
                    <a:pt x="29" y="111"/>
                    <a:pt x="38" y="120"/>
                  </a:cubicBezTo>
                  <a:cubicBezTo>
                    <a:pt x="46" y="128"/>
                    <a:pt x="57" y="133"/>
                    <a:pt x="72" y="133"/>
                  </a:cubicBezTo>
                  <a:cubicBezTo>
                    <a:pt x="89" y="133"/>
                    <a:pt x="104" y="127"/>
                    <a:pt x="117" y="117"/>
                  </a:cubicBezTo>
                  <a:cubicBezTo>
                    <a:pt x="117" y="138"/>
                    <a:pt x="117" y="138"/>
                    <a:pt x="117" y="138"/>
                  </a:cubicBezTo>
                  <a:cubicBezTo>
                    <a:pt x="105" y="148"/>
                    <a:pt x="88" y="152"/>
                    <a:pt x="67" y="152"/>
                  </a:cubicBezTo>
                  <a:cubicBezTo>
                    <a:pt x="46" y="152"/>
                    <a:pt x="30" y="146"/>
                    <a:pt x="18" y="132"/>
                  </a:cubicBezTo>
                  <a:cubicBezTo>
                    <a:pt x="6" y="119"/>
                    <a:pt x="0" y="100"/>
                    <a:pt x="0" y="77"/>
                  </a:cubicBezTo>
                  <a:cubicBezTo>
                    <a:pt x="0" y="62"/>
                    <a:pt x="3" y="49"/>
                    <a:pt x="9" y="37"/>
                  </a:cubicBezTo>
                  <a:cubicBezTo>
                    <a:pt x="15" y="25"/>
                    <a:pt x="23" y="16"/>
                    <a:pt x="33" y="9"/>
                  </a:cubicBezTo>
                  <a:cubicBezTo>
                    <a:pt x="44" y="3"/>
                    <a:pt x="55" y="0"/>
                    <a:pt x="67" y="0"/>
                  </a:cubicBezTo>
                  <a:cubicBezTo>
                    <a:pt x="86" y="0"/>
                    <a:pt x="101" y="6"/>
                    <a:pt x="112" y="18"/>
                  </a:cubicBezTo>
                  <a:cubicBezTo>
                    <a:pt x="122" y="30"/>
                    <a:pt x="128" y="47"/>
                    <a:pt x="128" y="70"/>
                  </a:cubicBezTo>
                  <a:lnTo>
                    <a:pt x="128" y="82"/>
                  </a:lnTo>
                  <a:close/>
                  <a:moveTo>
                    <a:pt x="104" y="62"/>
                  </a:moveTo>
                  <a:cubicBezTo>
                    <a:pt x="103" y="49"/>
                    <a:pt x="100" y="38"/>
                    <a:pt x="94" y="31"/>
                  </a:cubicBezTo>
                  <a:cubicBezTo>
                    <a:pt x="88" y="23"/>
                    <a:pt x="79" y="19"/>
                    <a:pt x="67" y="19"/>
                  </a:cubicBezTo>
                  <a:cubicBezTo>
                    <a:pt x="56" y="19"/>
                    <a:pt x="47" y="23"/>
                    <a:pt x="39" y="31"/>
                  </a:cubicBezTo>
                  <a:cubicBezTo>
                    <a:pt x="32" y="39"/>
                    <a:pt x="27" y="49"/>
                    <a:pt x="25" y="62"/>
                  </a:cubicBezTo>
                  <a:lnTo>
                    <a:pt x="104" y="6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fr-FR"/>
            </a:p>
          </p:txBody>
        </p:sp>
        <p:sp>
          <p:nvSpPr>
            <p:cNvPr id="53" name="Freeform 15">
              <a:extLst>
                <a:ext uri="{FF2B5EF4-FFF2-40B4-BE49-F238E27FC236}">
                  <a16:creationId xmlns:a16="http://schemas.microsoft.com/office/drawing/2014/main" id="{2FA94954-DF1B-4A3C-96CD-EC4C9E386CE5}"/>
                </a:ext>
              </a:extLst>
            </p:cNvPr>
            <p:cNvSpPr>
              <a:spLocks/>
            </p:cNvSpPr>
            <p:nvPr userDrawn="1"/>
          </p:nvSpPr>
          <p:spPr bwMode="auto">
            <a:xfrm>
              <a:off x="520" y="3823"/>
              <a:ext cx="206" cy="239"/>
            </a:xfrm>
            <a:custGeom>
              <a:avLst/>
              <a:gdLst>
                <a:gd name="T0" fmla="*/ 126 w 126"/>
                <a:gd name="T1" fmla="*/ 0 h 146"/>
                <a:gd name="T2" fmla="*/ 77 w 126"/>
                <a:gd name="T3" fmla="*/ 74 h 146"/>
                <a:gd name="T4" fmla="*/ 125 w 126"/>
                <a:gd name="T5" fmla="*/ 146 h 146"/>
                <a:gd name="T6" fmla="*/ 98 w 126"/>
                <a:gd name="T7" fmla="*/ 146 h 146"/>
                <a:gd name="T8" fmla="*/ 70 w 126"/>
                <a:gd name="T9" fmla="*/ 99 h 146"/>
                <a:gd name="T10" fmla="*/ 63 w 126"/>
                <a:gd name="T11" fmla="*/ 88 h 146"/>
                <a:gd name="T12" fmla="*/ 63 w 126"/>
                <a:gd name="T13" fmla="*/ 88 h 146"/>
                <a:gd name="T14" fmla="*/ 27 w 126"/>
                <a:gd name="T15" fmla="*/ 146 h 146"/>
                <a:gd name="T16" fmla="*/ 0 w 126"/>
                <a:gd name="T17" fmla="*/ 146 h 146"/>
                <a:gd name="T18" fmla="*/ 50 w 126"/>
                <a:gd name="T19" fmla="*/ 74 h 146"/>
                <a:gd name="T20" fmla="*/ 2 w 126"/>
                <a:gd name="T21" fmla="*/ 0 h 146"/>
                <a:gd name="T22" fmla="*/ 29 w 126"/>
                <a:gd name="T23" fmla="*/ 0 h 146"/>
                <a:gd name="T24" fmla="*/ 63 w 126"/>
                <a:gd name="T25" fmla="*/ 61 h 146"/>
                <a:gd name="T26" fmla="*/ 64 w 126"/>
                <a:gd name="T27" fmla="*/ 61 h 146"/>
                <a:gd name="T28" fmla="*/ 101 w 126"/>
                <a:gd name="T29" fmla="*/ 0 h 146"/>
                <a:gd name="T30" fmla="*/ 126 w 126"/>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146">
                  <a:moveTo>
                    <a:pt x="126" y="0"/>
                  </a:moveTo>
                  <a:cubicBezTo>
                    <a:pt x="77" y="74"/>
                    <a:pt x="77" y="74"/>
                    <a:pt x="77" y="74"/>
                  </a:cubicBezTo>
                  <a:cubicBezTo>
                    <a:pt x="125" y="146"/>
                    <a:pt x="125" y="146"/>
                    <a:pt x="125" y="146"/>
                  </a:cubicBezTo>
                  <a:cubicBezTo>
                    <a:pt x="98" y="146"/>
                    <a:pt x="98" y="146"/>
                    <a:pt x="98" y="146"/>
                  </a:cubicBezTo>
                  <a:cubicBezTo>
                    <a:pt x="70" y="99"/>
                    <a:pt x="70" y="99"/>
                    <a:pt x="70" y="99"/>
                  </a:cubicBezTo>
                  <a:cubicBezTo>
                    <a:pt x="63" y="88"/>
                    <a:pt x="63" y="88"/>
                    <a:pt x="63" y="88"/>
                  </a:cubicBezTo>
                  <a:cubicBezTo>
                    <a:pt x="63" y="88"/>
                    <a:pt x="63" y="88"/>
                    <a:pt x="63" y="88"/>
                  </a:cubicBezTo>
                  <a:cubicBezTo>
                    <a:pt x="27" y="146"/>
                    <a:pt x="27" y="146"/>
                    <a:pt x="27" y="146"/>
                  </a:cubicBezTo>
                  <a:cubicBezTo>
                    <a:pt x="0" y="146"/>
                    <a:pt x="0" y="146"/>
                    <a:pt x="0" y="146"/>
                  </a:cubicBezTo>
                  <a:cubicBezTo>
                    <a:pt x="50" y="74"/>
                    <a:pt x="50" y="74"/>
                    <a:pt x="50" y="74"/>
                  </a:cubicBezTo>
                  <a:cubicBezTo>
                    <a:pt x="2" y="0"/>
                    <a:pt x="2" y="0"/>
                    <a:pt x="2" y="0"/>
                  </a:cubicBezTo>
                  <a:cubicBezTo>
                    <a:pt x="29" y="0"/>
                    <a:pt x="29" y="0"/>
                    <a:pt x="29" y="0"/>
                  </a:cubicBezTo>
                  <a:cubicBezTo>
                    <a:pt x="49" y="36"/>
                    <a:pt x="61" y="56"/>
                    <a:pt x="63" y="61"/>
                  </a:cubicBezTo>
                  <a:cubicBezTo>
                    <a:pt x="64" y="61"/>
                    <a:pt x="64" y="61"/>
                    <a:pt x="64" y="61"/>
                  </a:cubicBezTo>
                  <a:cubicBezTo>
                    <a:pt x="101" y="0"/>
                    <a:pt x="101" y="0"/>
                    <a:pt x="101" y="0"/>
                  </a:cubicBezTo>
                  <a:lnTo>
                    <a:pt x="126" y="0"/>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fr-FR"/>
            </a:p>
          </p:txBody>
        </p:sp>
        <p:sp>
          <p:nvSpPr>
            <p:cNvPr id="54" name="Freeform 16">
              <a:extLst>
                <a:ext uri="{FF2B5EF4-FFF2-40B4-BE49-F238E27FC236}">
                  <a16:creationId xmlns:a16="http://schemas.microsoft.com/office/drawing/2014/main" id="{19775DBD-8E1A-45E0-ADC7-A360E3A6CDEA}"/>
                </a:ext>
              </a:extLst>
            </p:cNvPr>
            <p:cNvSpPr>
              <a:spLocks noEditPoints="1"/>
            </p:cNvSpPr>
            <p:nvPr userDrawn="1"/>
          </p:nvSpPr>
          <p:spPr bwMode="auto">
            <a:xfrm>
              <a:off x="772" y="3818"/>
              <a:ext cx="218" cy="353"/>
            </a:xfrm>
            <a:custGeom>
              <a:avLst/>
              <a:gdLst>
                <a:gd name="T0" fmla="*/ 134 w 134"/>
                <a:gd name="T1" fmla="*/ 72 h 216"/>
                <a:gd name="T2" fmla="*/ 116 w 134"/>
                <a:gd name="T3" fmla="*/ 131 h 216"/>
                <a:gd name="T4" fmla="*/ 67 w 134"/>
                <a:gd name="T5" fmla="*/ 152 h 216"/>
                <a:gd name="T6" fmla="*/ 24 w 134"/>
                <a:gd name="T7" fmla="*/ 128 h 216"/>
                <a:gd name="T8" fmla="*/ 23 w 134"/>
                <a:gd name="T9" fmla="*/ 128 h 216"/>
                <a:gd name="T10" fmla="*/ 23 w 134"/>
                <a:gd name="T11" fmla="*/ 216 h 216"/>
                <a:gd name="T12" fmla="*/ 0 w 134"/>
                <a:gd name="T13" fmla="*/ 216 h 216"/>
                <a:gd name="T14" fmla="*/ 0 w 134"/>
                <a:gd name="T15" fmla="*/ 3 h 216"/>
                <a:gd name="T16" fmla="*/ 23 w 134"/>
                <a:gd name="T17" fmla="*/ 3 h 216"/>
                <a:gd name="T18" fmla="*/ 23 w 134"/>
                <a:gd name="T19" fmla="*/ 29 h 216"/>
                <a:gd name="T20" fmla="*/ 24 w 134"/>
                <a:gd name="T21" fmla="*/ 29 h 216"/>
                <a:gd name="T22" fmla="*/ 74 w 134"/>
                <a:gd name="T23" fmla="*/ 0 h 216"/>
                <a:gd name="T24" fmla="*/ 118 w 134"/>
                <a:gd name="T25" fmla="*/ 19 h 216"/>
                <a:gd name="T26" fmla="*/ 134 w 134"/>
                <a:gd name="T27" fmla="*/ 72 h 216"/>
                <a:gd name="T28" fmla="*/ 110 w 134"/>
                <a:gd name="T29" fmla="*/ 71 h 216"/>
                <a:gd name="T30" fmla="*/ 99 w 134"/>
                <a:gd name="T31" fmla="*/ 34 h 216"/>
                <a:gd name="T32" fmla="*/ 68 w 134"/>
                <a:gd name="T33" fmla="*/ 19 h 216"/>
                <a:gd name="T34" fmla="*/ 36 w 134"/>
                <a:gd name="T35" fmla="*/ 33 h 216"/>
                <a:gd name="T36" fmla="*/ 23 w 134"/>
                <a:gd name="T37" fmla="*/ 69 h 216"/>
                <a:gd name="T38" fmla="*/ 23 w 134"/>
                <a:gd name="T39" fmla="*/ 89 h 216"/>
                <a:gd name="T40" fmla="*/ 35 w 134"/>
                <a:gd name="T41" fmla="*/ 120 h 216"/>
                <a:gd name="T42" fmla="*/ 65 w 134"/>
                <a:gd name="T43" fmla="*/ 133 h 216"/>
                <a:gd name="T44" fmla="*/ 98 w 134"/>
                <a:gd name="T45" fmla="*/ 116 h 216"/>
                <a:gd name="T46" fmla="*/ 110 w 134"/>
                <a:gd name="T47" fmla="*/ 7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4" h="216">
                  <a:moveTo>
                    <a:pt x="134" y="72"/>
                  </a:moveTo>
                  <a:cubicBezTo>
                    <a:pt x="134" y="96"/>
                    <a:pt x="128" y="116"/>
                    <a:pt x="116" y="131"/>
                  </a:cubicBezTo>
                  <a:cubicBezTo>
                    <a:pt x="104" y="145"/>
                    <a:pt x="88" y="152"/>
                    <a:pt x="67" y="152"/>
                  </a:cubicBezTo>
                  <a:cubicBezTo>
                    <a:pt x="48" y="152"/>
                    <a:pt x="34" y="144"/>
                    <a:pt x="24" y="128"/>
                  </a:cubicBezTo>
                  <a:cubicBezTo>
                    <a:pt x="23" y="128"/>
                    <a:pt x="23" y="128"/>
                    <a:pt x="23" y="128"/>
                  </a:cubicBezTo>
                  <a:cubicBezTo>
                    <a:pt x="23" y="216"/>
                    <a:pt x="23" y="216"/>
                    <a:pt x="23" y="216"/>
                  </a:cubicBezTo>
                  <a:cubicBezTo>
                    <a:pt x="0" y="216"/>
                    <a:pt x="0" y="216"/>
                    <a:pt x="0" y="216"/>
                  </a:cubicBezTo>
                  <a:cubicBezTo>
                    <a:pt x="0" y="3"/>
                    <a:pt x="0" y="3"/>
                    <a:pt x="0" y="3"/>
                  </a:cubicBezTo>
                  <a:cubicBezTo>
                    <a:pt x="23" y="3"/>
                    <a:pt x="23" y="3"/>
                    <a:pt x="23" y="3"/>
                  </a:cubicBezTo>
                  <a:cubicBezTo>
                    <a:pt x="23" y="29"/>
                    <a:pt x="23" y="29"/>
                    <a:pt x="23" y="29"/>
                  </a:cubicBezTo>
                  <a:cubicBezTo>
                    <a:pt x="24" y="29"/>
                    <a:pt x="24" y="29"/>
                    <a:pt x="24" y="29"/>
                  </a:cubicBezTo>
                  <a:cubicBezTo>
                    <a:pt x="35" y="9"/>
                    <a:pt x="52" y="0"/>
                    <a:pt x="74" y="0"/>
                  </a:cubicBezTo>
                  <a:cubicBezTo>
                    <a:pt x="92" y="0"/>
                    <a:pt x="107" y="6"/>
                    <a:pt x="118" y="19"/>
                  </a:cubicBezTo>
                  <a:cubicBezTo>
                    <a:pt x="128" y="32"/>
                    <a:pt x="134" y="49"/>
                    <a:pt x="134" y="72"/>
                  </a:cubicBezTo>
                  <a:close/>
                  <a:moveTo>
                    <a:pt x="110" y="71"/>
                  </a:moveTo>
                  <a:cubicBezTo>
                    <a:pt x="110" y="56"/>
                    <a:pt x="106" y="43"/>
                    <a:pt x="99" y="34"/>
                  </a:cubicBezTo>
                  <a:cubicBezTo>
                    <a:pt x="91" y="24"/>
                    <a:pt x="81" y="19"/>
                    <a:pt x="68" y="19"/>
                  </a:cubicBezTo>
                  <a:cubicBezTo>
                    <a:pt x="55" y="19"/>
                    <a:pt x="44" y="24"/>
                    <a:pt x="36" y="33"/>
                  </a:cubicBezTo>
                  <a:cubicBezTo>
                    <a:pt x="27" y="43"/>
                    <a:pt x="23" y="55"/>
                    <a:pt x="23" y="69"/>
                  </a:cubicBezTo>
                  <a:cubicBezTo>
                    <a:pt x="23" y="89"/>
                    <a:pt x="23" y="89"/>
                    <a:pt x="23" y="89"/>
                  </a:cubicBezTo>
                  <a:cubicBezTo>
                    <a:pt x="23" y="102"/>
                    <a:pt x="27" y="112"/>
                    <a:pt x="35" y="120"/>
                  </a:cubicBezTo>
                  <a:cubicBezTo>
                    <a:pt x="43" y="128"/>
                    <a:pt x="53" y="133"/>
                    <a:pt x="65" y="133"/>
                  </a:cubicBezTo>
                  <a:cubicBezTo>
                    <a:pt x="79" y="133"/>
                    <a:pt x="90" y="127"/>
                    <a:pt x="98" y="116"/>
                  </a:cubicBezTo>
                  <a:cubicBezTo>
                    <a:pt x="106" y="105"/>
                    <a:pt x="110" y="90"/>
                    <a:pt x="110" y="71"/>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fr-FR"/>
            </a:p>
          </p:txBody>
        </p:sp>
        <p:sp>
          <p:nvSpPr>
            <p:cNvPr id="55" name="Freeform 17">
              <a:extLst>
                <a:ext uri="{FF2B5EF4-FFF2-40B4-BE49-F238E27FC236}">
                  <a16:creationId xmlns:a16="http://schemas.microsoft.com/office/drawing/2014/main" id="{85A6992F-4D45-49D4-9687-26B398BD8A44}"/>
                </a:ext>
              </a:extLst>
            </p:cNvPr>
            <p:cNvSpPr>
              <a:spLocks noEditPoints="1"/>
            </p:cNvSpPr>
            <p:nvPr userDrawn="1"/>
          </p:nvSpPr>
          <p:spPr bwMode="auto">
            <a:xfrm>
              <a:off x="1031" y="3818"/>
              <a:ext cx="207" cy="249"/>
            </a:xfrm>
            <a:custGeom>
              <a:avLst/>
              <a:gdLst>
                <a:gd name="T0" fmla="*/ 127 w 127"/>
                <a:gd name="T1" fmla="*/ 82 h 152"/>
                <a:gd name="T2" fmla="*/ 24 w 127"/>
                <a:gd name="T3" fmla="*/ 82 h 152"/>
                <a:gd name="T4" fmla="*/ 37 w 127"/>
                <a:gd name="T5" fmla="*/ 120 h 152"/>
                <a:gd name="T6" fmla="*/ 72 w 127"/>
                <a:gd name="T7" fmla="*/ 133 h 152"/>
                <a:gd name="T8" fmla="*/ 117 w 127"/>
                <a:gd name="T9" fmla="*/ 117 h 152"/>
                <a:gd name="T10" fmla="*/ 117 w 127"/>
                <a:gd name="T11" fmla="*/ 138 h 152"/>
                <a:gd name="T12" fmla="*/ 66 w 127"/>
                <a:gd name="T13" fmla="*/ 152 h 152"/>
                <a:gd name="T14" fmla="*/ 17 w 127"/>
                <a:gd name="T15" fmla="*/ 132 h 152"/>
                <a:gd name="T16" fmla="*/ 0 w 127"/>
                <a:gd name="T17" fmla="*/ 77 h 152"/>
                <a:gd name="T18" fmla="*/ 9 w 127"/>
                <a:gd name="T19" fmla="*/ 37 h 152"/>
                <a:gd name="T20" fmla="*/ 33 w 127"/>
                <a:gd name="T21" fmla="*/ 9 h 152"/>
                <a:gd name="T22" fmla="*/ 67 w 127"/>
                <a:gd name="T23" fmla="*/ 0 h 152"/>
                <a:gd name="T24" fmla="*/ 111 w 127"/>
                <a:gd name="T25" fmla="*/ 18 h 152"/>
                <a:gd name="T26" fmla="*/ 127 w 127"/>
                <a:gd name="T27" fmla="*/ 70 h 152"/>
                <a:gd name="T28" fmla="*/ 127 w 127"/>
                <a:gd name="T29" fmla="*/ 82 h 152"/>
                <a:gd name="T30" fmla="*/ 103 w 127"/>
                <a:gd name="T31" fmla="*/ 62 h 152"/>
                <a:gd name="T32" fmla="*/ 93 w 127"/>
                <a:gd name="T33" fmla="*/ 31 h 152"/>
                <a:gd name="T34" fmla="*/ 67 w 127"/>
                <a:gd name="T35" fmla="*/ 19 h 152"/>
                <a:gd name="T36" fmla="*/ 39 w 127"/>
                <a:gd name="T37" fmla="*/ 31 h 152"/>
                <a:gd name="T38" fmla="*/ 24 w 127"/>
                <a:gd name="T39" fmla="*/ 62 h 152"/>
                <a:gd name="T40" fmla="*/ 103 w 127"/>
                <a:gd name="T41" fmla="*/ 6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152">
                  <a:moveTo>
                    <a:pt x="127" y="82"/>
                  </a:moveTo>
                  <a:cubicBezTo>
                    <a:pt x="24" y="82"/>
                    <a:pt x="24" y="82"/>
                    <a:pt x="24" y="82"/>
                  </a:cubicBezTo>
                  <a:cubicBezTo>
                    <a:pt x="24" y="98"/>
                    <a:pt x="29" y="111"/>
                    <a:pt x="37" y="120"/>
                  </a:cubicBezTo>
                  <a:cubicBezTo>
                    <a:pt x="45" y="128"/>
                    <a:pt x="57" y="133"/>
                    <a:pt x="72" y="133"/>
                  </a:cubicBezTo>
                  <a:cubicBezTo>
                    <a:pt x="88" y="133"/>
                    <a:pt x="103" y="127"/>
                    <a:pt x="117" y="117"/>
                  </a:cubicBezTo>
                  <a:cubicBezTo>
                    <a:pt x="117" y="138"/>
                    <a:pt x="117" y="138"/>
                    <a:pt x="117" y="138"/>
                  </a:cubicBezTo>
                  <a:cubicBezTo>
                    <a:pt x="104" y="148"/>
                    <a:pt x="87" y="152"/>
                    <a:pt x="66" y="152"/>
                  </a:cubicBezTo>
                  <a:cubicBezTo>
                    <a:pt x="45" y="152"/>
                    <a:pt x="29" y="146"/>
                    <a:pt x="17" y="132"/>
                  </a:cubicBezTo>
                  <a:cubicBezTo>
                    <a:pt x="6" y="119"/>
                    <a:pt x="0" y="100"/>
                    <a:pt x="0" y="77"/>
                  </a:cubicBezTo>
                  <a:cubicBezTo>
                    <a:pt x="0" y="62"/>
                    <a:pt x="3" y="49"/>
                    <a:pt x="9" y="37"/>
                  </a:cubicBezTo>
                  <a:cubicBezTo>
                    <a:pt x="14" y="25"/>
                    <a:pt x="23" y="16"/>
                    <a:pt x="33" y="9"/>
                  </a:cubicBezTo>
                  <a:cubicBezTo>
                    <a:pt x="43" y="3"/>
                    <a:pt x="54" y="0"/>
                    <a:pt x="67" y="0"/>
                  </a:cubicBezTo>
                  <a:cubicBezTo>
                    <a:pt x="86" y="0"/>
                    <a:pt x="101" y="6"/>
                    <a:pt x="111" y="18"/>
                  </a:cubicBezTo>
                  <a:cubicBezTo>
                    <a:pt x="122" y="30"/>
                    <a:pt x="127" y="47"/>
                    <a:pt x="127" y="70"/>
                  </a:cubicBezTo>
                  <a:lnTo>
                    <a:pt x="127" y="82"/>
                  </a:lnTo>
                  <a:close/>
                  <a:moveTo>
                    <a:pt x="103" y="62"/>
                  </a:moveTo>
                  <a:cubicBezTo>
                    <a:pt x="103" y="49"/>
                    <a:pt x="100" y="38"/>
                    <a:pt x="93" y="31"/>
                  </a:cubicBezTo>
                  <a:cubicBezTo>
                    <a:pt x="87" y="23"/>
                    <a:pt x="78" y="19"/>
                    <a:pt x="67" y="19"/>
                  </a:cubicBezTo>
                  <a:cubicBezTo>
                    <a:pt x="56" y="19"/>
                    <a:pt x="47" y="23"/>
                    <a:pt x="39" y="31"/>
                  </a:cubicBezTo>
                  <a:cubicBezTo>
                    <a:pt x="31" y="39"/>
                    <a:pt x="26" y="49"/>
                    <a:pt x="24" y="62"/>
                  </a:cubicBezTo>
                  <a:lnTo>
                    <a:pt x="103" y="6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fr-FR"/>
            </a:p>
          </p:txBody>
        </p:sp>
        <p:sp>
          <p:nvSpPr>
            <p:cNvPr id="56" name="Freeform 18">
              <a:extLst>
                <a:ext uri="{FF2B5EF4-FFF2-40B4-BE49-F238E27FC236}">
                  <a16:creationId xmlns:a16="http://schemas.microsoft.com/office/drawing/2014/main" id="{ED98C07B-F130-46A9-8C79-A9581EF71F07}"/>
                </a:ext>
              </a:extLst>
            </p:cNvPr>
            <p:cNvSpPr>
              <a:spLocks/>
            </p:cNvSpPr>
            <p:nvPr userDrawn="1"/>
          </p:nvSpPr>
          <p:spPr bwMode="auto">
            <a:xfrm>
              <a:off x="1293" y="3818"/>
              <a:ext cx="124" cy="244"/>
            </a:xfrm>
            <a:custGeom>
              <a:avLst/>
              <a:gdLst>
                <a:gd name="T0" fmla="*/ 76 w 76"/>
                <a:gd name="T1" fmla="*/ 27 h 149"/>
                <a:gd name="T2" fmla="*/ 59 w 76"/>
                <a:gd name="T3" fmla="*/ 22 h 149"/>
                <a:gd name="T4" fmla="*/ 33 w 76"/>
                <a:gd name="T5" fmla="*/ 37 h 149"/>
                <a:gd name="T6" fmla="*/ 24 w 76"/>
                <a:gd name="T7" fmla="*/ 75 h 149"/>
                <a:gd name="T8" fmla="*/ 24 w 76"/>
                <a:gd name="T9" fmla="*/ 149 h 149"/>
                <a:gd name="T10" fmla="*/ 0 w 76"/>
                <a:gd name="T11" fmla="*/ 149 h 149"/>
                <a:gd name="T12" fmla="*/ 0 w 76"/>
                <a:gd name="T13" fmla="*/ 3 h 149"/>
                <a:gd name="T14" fmla="*/ 24 w 76"/>
                <a:gd name="T15" fmla="*/ 3 h 149"/>
                <a:gd name="T16" fmla="*/ 24 w 76"/>
                <a:gd name="T17" fmla="*/ 33 h 149"/>
                <a:gd name="T18" fmla="*/ 24 w 76"/>
                <a:gd name="T19" fmla="*/ 33 h 149"/>
                <a:gd name="T20" fmla="*/ 39 w 76"/>
                <a:gd name="T21" fmla="*/ 9 h 149"/>
                <a:gd name="T22" fmla="*/ 62 w 76"/>
                <a:gd name="T23" fmla="*/ 0 h 149"/>
                <a:gd name="T24" fmla="*/ 76 w 76"/>
                <a:gd name="T25" fmla="*/ 2 h 149"/>
                <a:gd name="T26" fmla="*/ 76 w 76"/>
                <a:gd name="T27" fmla="*/ 2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9">
                  <a:moveTo>
                    <a:pt x="76" y="27"/>
                  </a:moveTo>
                  <a:cubicBezTo>
                    <a:pt x="72" y="24"/>
                    <a:pt x="66" y="22"/>
                    <a:pt x="59" y="22"/>
                  </a:cubicBezTo>
                  <a:cubicBezTo>
                    <a:pt x="48" y="22"/>
                    <a:pt x="40" y="27"/>
                    <a:pt x="33" y="37"/>
                  </a:cubicBezTo>
                  <a:cubicBezTo>
                    <a:pt x="27" y="46"/>
                    <a:pt x="24" y="59"/>
                    <a:pt x="24" y="75"/>
                  </a:cubicBezTo>
                  <a:cubicBezTo>
                    <a:pt x="24" y="149"/>
                    <a:pt x="24" y="149"/>
                    <a:pt x="24" y="149"/>
                  </a:cubicBezTo>
                  <a:cubicBezTo>
                    <a:pt x="0" y="149"/>
                    <a:pt x="0" y="149"/>
                    <a:pt x="0" y="149"/>
                  </a:cubicBezTo>
                  <a:cubicBezTo>
                    <a:pt x="0" y="3"/>
                    <a:pt x="0" y="3"/>
                    <a:pt x="0" y="3"/>
                  </a:cubicBezTo>
                  <a:cubicBezTo>
                    <a:pt x="24" y="3"/>
                    <a:pt x="24" y="3"/>
                    <a:pt x="24" y="3"/>
                  </a:cubicBezTo>
                  <a:cubicBezTo>
                    <a:pt x="24" y="33"/>
                    <a:pt x="24" y="33"/>
                    <a:pt x="24" y="33"/>
                  </a:cubicBezTo>
                  <a:cubicBezTo>
                    <a:pt x="24" y="33"/>
                    <a:pt x="24" y="33"/>
                    <a:pt x="24" y="33"/>
                  </a:cubicBezTo>
                  <a:cubicBezTo>
                    <a:pt x="27" y="23"/>
                    <a:pt x="32" y="15"/>
                    <a:pt x="39" y="9"/>
                  </a:cubicBezTo>
                  <a:cubicBezTo>
                    <a:pt x="46" y="3"/>
                    <a:pt x="54" y="0"/>
                    <a:pt x="62" y="0"/>
                  </a:cubicBezTo>
                  <a:cubicBezTo>
                    <a:pt x="68" y="0"/>
                    <a:pt x="73" y="1"/>
                    <a:pt x="76" y="2"/>
                  </a:cubicBezTo>
                  <a:lnTo>
                    <a:pt x="76" y="27"/>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fr-FR"/>
            </a:p>
          </p:txBody>
        </p:sp>
        <p:sp>
          <p:nvSpPr>
            <p:cNvPr id="57" name="Freeform 19">
              <a:extLst>
                <a:ext uri="{FF2B5EF4-FFF2-40B4-BE49-F238E27FC236}">
                  <a16:creationId xmlns:a16="http://schemas.microsoft.com/office/drawing/2014/main" id="{824EA6E0-C53F-4504-8766-38A4B65FDC71}"/>
                </a:ext>
              </a:extLst>
            </p:cNvPr>
            <p:cNvSpPr>
              <a:spLocks noEditPoints="1"/>
            </p:cNvSpPr>
            <p:nvPr userDrawn="1"/>
          </p:nvSpPr>
          <p:spPr bwMode="auto">
            <a:xfrm>
              <a:off x="1455" y="3713"/>
              <a:ext cx="49" cy="349"/>
            </a:xfrm>
            <a:custGeom>
              <a:avLst/>
              <a:gdLst>
                <a:gd name="T0" fmla="*/ 30 w 30"/>
                <a:gd name="T1" fmla="*/ 15 h 213"/>
                <a:gd name="T2" fmla="*/ 26 w 30"/>
                <a:gd name="T3" fmla="*/ 26 h 213"/>
                <a:gd name="T4" fmla="*/ 15 w 30"/>
                <a:gd name="T5" fmla="*/ 30 h 213"/>
                <a:gd name="T6" fmla="*/ 4 w 30"/>
                <a:gd name="T7" fmla="*/ 26 h 213"/>
                <a:gd name="T8" fmla="*/ 0 w 30"/>
                <a:gd name="T9" fmla="*/ 15 h 213"/>
                <a:gd name="T10" fmla="*/ 4 w 30"/>
                <a:gd name="T11" fmla="*/ 4 h 213"/>
                <a:gd name="T12" fmla="*/ 15 w 30"/>
                <a:gd name="T13" fmla="*/ 0 h 213"/>
                <a:gd name="T14" fmla="*/ 26 w 30"/>
                <a:gd name="T15" fmla="*/ 4 h 213"/>
                <a:gd name="T16" fmla="*/ 30 w 30"/>
                <a:gd name="T17" fmla="*/ 15 h 213"/>
                <a:gd name="T18" fmla="*/ 26 w 30"/>
                <a:gd name="T19" fmla="*/ 213 h 213"/>
                <a:gd name="T20" fmla="*/ 3 w 30"/>
                <a:gd name="T21" fmla="*/ 213 h 213"/>
                <a:gd name="T22" fmla="*/ 3 w 30"/>
                <a:gd name="T23" fmla="*/ 67 h 213"/>
                <a:gd name="T24" fmla="*/ 26 w 30"/>
                <a:gd name="T25" fmla="*/ 67 h 213"/>
                <a:gd name="T26" fmla="*/ 26 w 30"/>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3">
                  <a:moveTo>
                    <a:pt x="30" y="15"/>
                  </a:moveTo>
                  <a:cubicBezTo>
                    <a:pt x="30" y="19"/>
                    <a:pt x="29" y="23"/>
                    <a:pt x="26" y="26"/>
                  </a:cubicBezTo>
                  <a:cubicBezTo>
                    <a:pt x="23" y="29"/>
                    <a:pt x="19" y="30"/>
                    <a:pt x="15" y="30"/>
                  </a:cubicBezTo>
                  <a:cubicBezTo>
                    <a:pt x="11" y="30"/>
                    <a:pt x="7" y="29"/>
                    <a:pt x="4" y="26"/>
                  </a:cubicBezTo>
                  <a:cubicBezTo>
                    <a:pt x="1" y="23"/>
                    <a:pt x="0" y="19"/>
                    <a:pt x="0" y="15"/>
                  </a:cubicBezTo>
                  <a:cubicBezTo>
                    <a:pt x="0" y="11"/>
                    <a:pt x="1" y="7"/>
                    <a:pt x="4" y="4"/>
                  </a:cubicBezTo>
                  <a:cubicBezTo>
                    <a:pt x="7" y="1"/>
                    <a:pt x="10" y="0"/>
                    <a:pt x="15" y="0"/>
                  </a:cubicBezTo>
                  <a:cubicBezTo>
                    <a:pt x="19" y="0"/>
                    <a:pt x="23" y="1"/>
                    <a:pt x="26" y="4"/>
                  </a:cubicBezTo>
                  <a:cubicBezTo>
                    <a:pt x="29" y="7"/>
                    <a:pt x="30" y="11"/>
                    <a:pt x="30" y="15"/>
                  </a:cubicBezTo>
                  <a:close/>
                  <a:moveTo>
                    <a:pt x="26" y="213"/>
                  </a:moveTo>
                  <a:cubicBezTo>
                    <a:pt x="3" y="213"/>
                    <a:pt x="3" y="213"/>
                    <a:pt x="3" y="213"/>
                  </a:cubicBezTo>
                  <a:cubicBezTo>
                    <a:pt x="3" y="67"/>
                    <a:pt x="3" y="67"/>
                    <a:pt x="3" y="67"/>
                  </a:cubicBezTo>
                  <a:cubicBezTo>
                    <a:pt x="26" y="67"/>
                    <a:pt x="26" y="67"/>
                    <a:pt x="26" y="67"/>
                  </a:cubicBezTo>
                  <a:lnTo>
                    <a:pt x="26" y="21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fr-FR"/>
            </a:p>
          </p:txBody>
        </p:sp>
        <p:sp>
          <p:nvSpPr>
            <p:cNvPr id="58" name="Freeform 20">
              <a:extLst>
                <a:ext uri="{FF2B5EF4-FFF2-40B4-BE49-F238E27FC236}">
                  <a16:creationId xmlns:a16="http://schemas.microsoft.com/office/drawing/2014/main" id="{B568F1BF-CCC7-4FFD-A5E0-01F8940B7A86}"/>
                </a:ext>
              </a:extLst>
            </p:cNvPr>
            <p:cNvSpPr>
              <a:spLocks noEditPoints="1"/>
            </p:cNvSpPr>
            <p:nvPr userDrawn="1"/>
          </p:nvSpPr>
          <p:spPr bwMode="auto">
            <a:xfrm>
              <a:off x="1556" y="3818"/>
              <a:ext cx="209" cy="249"/>
            </a:xfrm>
            <a:custGeom>
              <a:avLst/>
              <a:gdLst>
                <a:gd name="T0" fmla="*/ 128 w 128"/>
                <a:gd name="T1" fmla="*/ 82 h 152"/>
                <a:gd name="T2" fmla="*/ 25 w 128"/>
                <a:gd name="T3" fmla="*/ 82 h 152"/>
                <a:gd name="T4" fmla="*/ 38 w 128"/>
                <a:gd name="T5" fmla="*/ 120 h 152"/>
                <a:gd name="T6" fmla="*/ 72 w 128"/>
                <a:gd name="T7" fmla="*/ 133 h 152"/>
                <a:gd name="T8" fmla="*/ 117 w 128"/>
                <a:gd name="T9" fmla="*/ 117 h 152"/>
                <a:gd name="T10" fmla="*/ 117 w 128"/>
                <a:gd name="T11" fmla="*/ 138 h 152"/>
                <a:gd name="T12" fmla="*/ 67 w 128"/>
                <a:gd name="T13" fmla="*/ 152 h 152"/>
                <a:gd name="T14" fmla="*/ 18 w 128"/>
                <a:gd name="T15" fmla="*/ 132 h 152"/>
                <a:gd name="T16" fmla="*/ 0 w 128"/>
                <a:gd name="T17" fmla="*/ 77 h 152"/>
                <a:gd name="T18" fmla="*/ 9 w 128"/>
                <a:gd name="T19" fmla="*/ 37 h 152"/>
                <a:gd name="T20" fmla="*/ 33 w 128"/>
                <a:gd name="T21" fmla="*/ 9 h 152"/>
                <a:gd name="T22" fmla="*/ 67 w 128"/>
                <a:gd name="T23" fmla="*/ 0 h 152"/>
                <a:gd name="T24" fmla="*/ 112 w 128"/>
                <a:gd name="T25" fmla="*/ 18 h 152"/>
                <a:gd name="T26" fmla="*/ 128 w 128"/>
                <a:gd name="T27" fmla="*/ 70 h 152"/>
                <a:gd name="T28" fmla="*/ 128 w 128"/>
                <a:gd name="T29" fmla="*/ 82 h 152"/>
                <a:gd name="T30" fmla="*/ 104 w 128"/>
                <a:gd name="T31" fmla="*/ 62 h 152"/>
                <a:gd name="T32" fmla="*/ 94 w 128"/>
                <a:gd name="T33" fmla="*/ 31 h 152"/>
                <a:gd name="T34" fmla="*/ 67 w 128"/>
                <a:gd name="T35" fmla="*/ 19 h 152"/>
                <a:gd name="T36" fmla="*/ 39 w 128"/>
                <a:gd name="T37" fmla="*/ 31 h 152"/>
                <a:gd name="T38" fmla="*/ 25 w 128"/>
                <a:gd name="T39" fmla="*/ 62 h 152"/>
                <a:gd name="T40" fmla="*/ 104 w 128"/>
                <a:gd name="T41" fmla="*/ 6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52">
                  <a:moveTo>
                    <a:pt x="128" y="82"/>
                  </a:moveTo>
                  <a:cubicBezTo>
                    <a:pt x="25" y="82"/>
                    <a:pt x="25" y="82"/>
                    <a:pt x="25" y="82"/>
                  </a:cubicBezTo>
                  <a:cubicBezTo>
                    <a:pt x="25" y="98"/>
                    <a:pt x="29" y="111"/>
                    <a:pt x="38" y="120"/>
                  </a:cubicBezTo>
                  <a:cubicBezTo>
                    <a:pt x="46" y="128"/>
                    <a:pt x="57" y="133"/>
                    <a:pt x="72" y="133"/>
                  </a:cubicBezTo>
                  <a:cubicBezTo>
                    <a:pt x="89" y="133"/>
                    <a:pt x="104" y="127"/>
                    <a:pt x="117" y="117"/>
                  </a:cubicBezTo>
                  <a:cubicBezTo>
                    <a:pt x="117" y="138"/>
                    <a:pt x="117" y="138"/>
                    <a:pt x="117" y="138"/>
                  </a:cubicBezTo>
                  <a:cubicBezTo>
                    <a:pt x="105" y="148"/>
                    <a:pt x="88" y="152"/>
                    <a:pt x="67" y="152"/>
                  </a:cubicBezTo>
                  <a:cubicBezTo>
                    <a:pt x="46" y="152"/>
                    <a:pt x="30" y="146"/>
                    <a:pt x="18" y="132"/>
                  </a:cubicBezTo>
                  <a:cubicBezTo>
                    <a:pt x="6" y="119"/>
                    <a:pt x="0" y="100"/>
                    <a:pt x="0" y="77"/>
                  </a:cubicBezTo>
                  <a:cubicBezTo>
                    <a:pt x="0" y="62"/>
                    <a:pt x="3" y="49"/>
                    <a:pt x="9" y="37"/>
                  </a:cubicBezTo>
                  <a:cubicBezTo>
                    <a:pt x="15" y="25"/>
                    <a:pt x="23" y="16"/>
                    <a:pt x="33" y="9"/>
                  </a:cubicBezTo>
                  <a:cubicBezTo>
                    <a:pt x="44" y="3"/>
                    <a:pt x="55" y="0"/>
                    <a:pt x="67" y="0"/>
                  </a:cubicBezTo>
                  <a:cubicBezTo>
                    <a:pt x="86" y="0"/>
                    <a:pt x="101" y="6"/>
                    <a:pt x="112" y="18"/>
                  </a:cubicBezTo>
                  <a:cubicBezTo>
                    <a:pt x="122" y="30"/>
                    <a:pt x="128" y="47"/>
                    <a:pt x="128" y="70"/>
                  </a:cubicBezTo>
                  <a:lnTo>
                    <a:pt x="128" y="82"/>
                  </a:lnTo>
                  <a:close/>
                  <a:moveTo>
                    <a:pt x="104" y="62"/>
                  </a:moveTo>
                  <a:cubicBezTo>
                    <a:pt x="103" y="49"/>
                    <a:pt x="100" y="38"/>
                    <a:pt x="94" y="31"/>
                  </a:cubicBezTo>
                  <a:cubicBezTo>
                    <a:pt x="88" y="23"/>
                    <a:pt x="79" y="19"/>
                    <a:pt x="67" y="19"/>
                  </a:cubicBezTo>
                  <a:cubicBezTo>
                    <a:pt x="56" y="19"/>
                    <a:pt x="47" y="23"/>
                    <a:pt x="39" y="31"/>
                  </a:cubicBezTo>
                  <a:cubicBezTo>
                    <a:pt x="32" y="39"/>
                    <a:pt x="27" y="49"/>
                    <a:pt x="25" y="62"/>
                  </a:cubicBezTo>
                  <a:lnTo>
                    <a:pt x="104" y="6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fr-FR"/>
            </a:p>
          </p:txBody>
        </p:sp>
        <p:sp>
          <p:nvSpPr>
            <p:cNvPr id="59" name="Freeform 21">
              <a:extLst>
                <a:ext uri="{FF2B5EF4-FFF2-40B4-BE49-F238E27FC236}">
                  <a16:creationId xmlns:a16="http://schemas.microsoft.com/office/drawing/2014/main" id="{6C6C38A0-3C58-4713-A590-D0DE1F1168A0}"/>
                </a:ext>
              </a:extLst>
            </p:cNvPr>
            <p:cNvSpPr>
              <a:spLocks/>
            </p:cNvSpPr>
            <p:nvPr userDrawn="1"/>
          </p:nvSpPr>
          <p:spPr bwMode="auto">
            <a:xfrm>
              <a:off x="1820" y="3818"/>
              <a:ext cx="198" cy="244"/>
            </a:xfrm>
            <a:custGeom>
              <a:avLst/>
              <a:gdLst>
                <a:gd name="T0" fmla="*/ 121 w 121"/>
                <a:gd name="T1" fmla="*/ 149 h 149"/>
                <a:gd name="T2" fmla="*/ 97 w 121"/>
                <a:gd name="T3" fmla="*/ 149 h 149"/>
                <a:gd name="T4" fmla="*/ 97 w 121"/>
                <a:gd name="T5" fmla="*/ 66 h 149"/>
                <a:gd name="T6" fmla="*/ 64 w 121"/>
                <a:gd name="T7" fmla="*/ 19 h 149"/>
                <a:gd name="T8" fmla="*/ 35 w 121"/>
                <a:gd name="T9" fmla="*/ 32 h 149"/>
                <a:gd name="T10" fmla="*/ 23 w 121"/>
                <a:gd name="T11" fmla="*/ 66 h 149"/>
                <a:gd name="T12" fmla="*/ 23 w 121"/>
                <a:gd name="T13" fmla="*/ 149 h 149"/>
                <a:gd name="T14" fmla="*/ 0 w 121"/>
                <a:gd name="T15" fmla="*/ 149 h 149"/>
                <a:gd name="T16" fmla="*/ 0 w 121"/>
                <a:gd name="T17" fmla="*/ 3 h 149"/>
                <a:gd name="T18" fmla="*/ 23 w 121"/>
                <a:gd name="T19" fmla="*/ 3 h 149"/>
                <a:gd name="T20" fmla="*/ 23 w 121"/>
                <a:gd name="T21" fmla="*/ 27 h 149"/>
                <a:gd name="T22" fmla="*/ 24 w 121"/>
                <a:gd name="T23" fmla="*/ 27 h 149"/>
                <a:gd name="T24" fmla="*/ 72 w 121"/>
                <a:gd name="T25" fmla="*/ 0 h 149"/>
                <a:gd name="T26" fmla="*/ 108 w 121"/>
                <a:gd name="T27" fmla="*/ 15 h 149"/>
                <a:gd name="T28" fmla="*/ 121 w 121"/>
                <a:gd name="T29" fmla="*/ 60 h 149"/>
                <a:gd name="T30" fmla="*/ 121 w 121"/>
                <a:gd name="T31"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49">
                  <a:moveTo>
                    <a:pt x="121" y="149"/>
                  </a:moveTo>
                  <a:cubicBezTo>
                    <a:pt x="97" y="149"/>
                    <a:pt x="97" y="149"/>
                    <a:pt x="97" y="149"/>
                  </a:cubicBezTo>
                  <a:cubicBezTo>
                    <a:pt x="97" y="66"/>
                    <a:pt x="97" y="66"/>
                    <a:pt x="97" y="66"/>
                  </a:cubicBezTo>
                  <a:cubicBezTo>
                    <a:pt x="97" y="35"/>
                    <a:pt x="86" y="19"/>
                    <a:pt x="64" y="19"/>
                  </a:cubicBezTo>
                  <a:cubicBezTo>
                    <a:pt x="52" y="19"/>
                    <a:pt x="42" y="24"/>
                    <a:pt x="35" y="32"/>
                  </a:cubicBezTo>
                  <a:cubicBezTo>
                    <a:pt x="27" y="41"/>
                    <a:pt x="23" y="52"/>
                    <a:pt x="23" y="66"/>
                  </a:cubicBezTo>
                  <a:cubicBezTo>
                    <a:pt x="23" y="149"/>
                    <a:pt x="23" y="149"/>
                    <a:pt x="23" y="149"/>
                  </a:cubicBezTo>
                  <a:cubicBezTo>
                    <a:pt x="0" y="149"/>
                    <a:pt x="0" y="149"/>
                    <a:pt x="0" y="149"/>
                  </a:cubicBezTo>
                  <a:cubicBezTo>
                    <a:pt x="0" y="3"/>
                    <a:pt x="0" y="3"/>
                    <a:pt x="0" y="3"/>
                  </a:cubicBezTo>
                  <a:cubicBezTo>
                    <a:pt x="23" y="3"/>
                    <a:pt x="23" y="3"/>
                    <a:pt x="23" y="3"/>
                  </a:cubicBezTo>
                  <a:cubicBezTo>
                    <a:pt x="23" y="27"/>
                    <a:pt x="23" y="27"/>
                    <a:pt x="23" y="27"/>
                  </a:cubicBezTo>
                  <a:cubicBezTo>
                    <a:pt x="24" y="27"/>
                    <a:pt x="24" y="27"/>
                    <a:pt x="24" y="27"/>
                  </a:cubicBezTo>
                  <a:cubicBezTo>
                    <a:pt x="35" y="9"/>
                    <a:pt x="51" y="0"/>
                    <a:pt x="72" y="0"/>
                  </a:cubicBezTo>
                  <a:cubicBezTo>
                    <a:pt x="88" y="0"/>
                    <a:pt x="100" y="5"/>
                    <a:pt x="108" y="15"/>
                  </a:cubicBezTo>
                  <a:cubicBezTo>
                    <a:pt x="117" y="26"/>
                    <a:pt x="121" y="40"/>
                    <a:pt x="121" y="60"/>
                  </a:cubicBezTo>
                  <a:lnTo>
                    <a:pt x="121" y="149"/>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fr-FR"/>
            </a:p>
          </p:txBody>
        </p:sp>
        <p:sp>
          <p:nvSpPr>
            <p:cNvPr id="60" name="Freeform 22">
              <a:extLst>
                <a:ext uri="{FF2B5EF4-FFF2-40B4-BE49-F238E27FC236}">
                  <a16:creationId xmlns:a16="http://schemas.microsoft.com/office/drawing/2014/main" id="{61E792D4-C3D8-42A1-88F4-2B176DF94A5F}"/>
                </a:ext>
              </a:extLst>
            </p:cNvPr>
            <p:cNvSpPr>
              <a:spLocks/>
            </p:cNvSpPr>
            <p:nvPr userDrawn="1"/>
          </p:nvSpPr>
          <p:spPr bwMode="auto">
            <a:xfrm>
              <a:off x="2071" y="3818"/>
              <a:ext cx="178" cy="249"/>
            </a:xfrm>
            <a:custGeom>
              <a:avLst/>
              <a:gdLst>
                <a:gd name="T0" fmla="*/ 109 w 109"/>
                <a:gd name="T1" fmla="*/ 142 h 152"/>
                <a:gd name="T2" fmla="*/ 69 w 109"/>
                <a:gd name="T3" fmla="*/ 152 h 152"/>
                <a:gd name="T4" fmla="*/ 33 w 109"/>
                <a:gd name="T5" fmla="*/ 143 h 152"/>
                <a:gd name="T6" fmla="*/ 9 w 109"/>
                <a:gd name="T7" fmla="*/ 117 h 152"/>
                <a:gd name="T8" fmla="*/ 0 w 109"/>
                <a:gd name="T9" fmla="*/ 80 h 152"/>
                <a:gd name="T10" fmla="*/ 20 w 109"/>
                <a:gd name="T11" fmla="*/ 21 h 152"/>
                <a:gd name="T12" fmla="*/ 76 w 109"/>
                <a:gd name="T13" fmla="*/ 0 h 152"/>
                <a:gd name="T14" fmla="*/ 109 w 109"/>
                <a:gd name="T15" fmla="*/ 7 h 152"/>
                <a:gd name="T16" fmla="*/ 109 w 109"/>
                <a:gd name="T17" fmla="*/ 31 h 152"/>
                <a:gd name="T18" fmla="*/ 75 w 109"/>
                <a:gd name="T19" fmla="*/ 19 h 152"/>
                <a:gd name="T20" fmla="*/ 38 w 109"/>
                <a:gd name="T21" fmla="*/ 36 h 152"/>
                <a:gd name="T22" fmla="*/ 24 w 109"/>
                <a:gd name="T23" fmla="*/ 77 h 152"/>
                <a:gd name="T24" fmla="*/ 37 w 109"/>
                <a:gd name="T25" fmla="*/ 118 h 152"/>
                <a:gd name="T26" fmla="*/ 73 w 109"/>
                <a:gd name="T27" fmla="*/ 133 h 152"/>
                <a:gd name="T28" fmla="*/ 109 w 109"/>
                <a:gd name="T29" fmla="*/ 120 h 152"/>
                <a:gd name="T30" fmla="*/ 109 w 109"/>
                <a:gd name="T31" fmla="*/ 14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52">
                  <a:moveTo>
                    <a:pt x="109" y="142"/>
                  </a:moveTo>
                  <a:cubicBezTo>
                    <a:pt x="98" y="149"/>
                    <a:pt x="84" y="152"/>
                    <a:pt x="69" y="152"/>
                  </a:cubicBezTo>
                  <a:cubicBezTo>
                    <a:pt x="56" y="152"/>
                    <a:pt x="44" y="149"/>
                    <a:pt x="33" y="143"/>
                  </a:cubicBezTo>
                  <a:cubicBezTo>
                    <a:pt x="23" y="137"/>
                    <a:pt x="14" y="128"/>
                    <a:pt x="9" y="117"/>
                  </a:cubicBezTo>
                  <a:cubicBezTo>
                    <a:pt x="3" y="106"/>
                    <a:pt x="0" y="94"/>
                    <a:pt x="0" y="80"/>
                  </a:cubicBezTo>
                  <a:cubicBezTo>
                    <a:pt x="0" y="55"/>
                    <a:pt x="7" y="36"/>
                    <a:pt x="20" y="21"/>
                  </a:cubicBezTo>
                  <a:cubicBezTo>
                    <a:pt x="34" y="7"/>
                    <a:pt x="53" y="0"/>
                    <a:pt x="76" y="0"/>
                  </a:cubicBezTo>
                  <a:cubicBezTo>
                    <a:pt x="88" y="0"/>
                    <a:pt x="100" y="2"/>
                    <a:pt x="109" y="7"/>
                  </a:cubicBezTo>
                  <a:cubicBezTo>
                    <a:pt x="109" y="31"/>
                    <a:pt x="109" y="31"/>
                    <a:pt x="109" y="31"/>
                  </a:cubicBezTo>
                  <a:cubicBezTo>
                    <a:pt x="98" y="23"/>
                    <a:pt x="87" y="19"/>
                    <a:pt x="75" y="19"/>
                  </a:cubicBezTo>
                  <a:cubicBezTo>
                    <a:pt x="60" y="19"/>
                    <a:pt x="47" y="25"/>
                    <a:pt x="38" y="36"/>
                  </a:cubicBezTo>
                  <a:cubicBezTo>
                    <a:pt x="28" y="46"/>
                    <a:pt x="24" y="60"/>
                    <a:pt x="24" y="77"/>
                  </a:cubicBezTo>
                  <a:cubicBezTo>
                    <a:pt x="24" y="94"/>
                    <a:pt x="28" y="108"/>
                    <a:pt x="37" y="118"/>
                  </a:cubicBezTo>
                  <a:cubicBezTo>
                    <a:pt x="46" y="128"/>
                    <a:pt x="58" y="133"/>
                    <a:pt x="73" y="133"/>
                  </a:cubicBezTo>
                  <a:cubicBezTo>
                    <a:pt x="86" y="133"/>
                    <a:pt x="98" y="128"/>
                    <a:pt x="109" y="120"/>
                  </a:cubicBezTo>
                  <a:lnTo>
                    <a:pt x="109" y="14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fr-FR"/>
            </a:p>
          </p:txBody>
        </p:sp>
        <p:sp>
          <p:nvSpPr>
            <p:cNvPr id="61" name="Freeform 23">
              <a:extLst>
                <a:ext uri="{FF2B5EF4-FFF2-40B4-BE49-F238E27FC236}">
                  <a16:creationId xmlns:a16="http://schemas.microsoft.com/office/drawing/2014/main" id="{BC2E3D4D-3D83-4E59-BE85-CCDD2C0F73BB}"/>
                </a:ext>
              </a:extLst>
            </p:cNvPr>
            <p:cNvSpPr>
              <a:spLocks noEditPoints="1"/>
            </p:cNvSpPr>
            <p:nvPr userDrawn="1"/>
          </p:nvSpPr>
          <p:spPr bwMode="auto">
            <a:xfrm>
              <a:off x="2288" y="3818"/>
              <a:ext cx="209" cy="249"/>
            </a:xfrm>
            <a:custGeom>
              <a:avLst/>
              <a:gdLst>
                <a:gd name="T0" fmla="*/ 128 w 128"/>
                <a:gd name="T1" fmla="*/ 82 h 152"/>
                <a:gd name="T2" fmla="*/ 25 w 128"/>
                <a:gd name="T3" fmla="*/ 82 h 152"/>
                <a:gd name="T4" fmla="*/ 38 w 128"/>
                <a:gd name="T5" fmla="*/ 120 h 152"/>
                <a:gd name="T6" fmla="*/ 72 w 128"/>
                <a:gd name="T7" fmla="*/ 133 h 152"/>
                <a:gd name="T8" fmla="*/ 117 w 128"/>
                <a:gd name="T9" fmla="*/ 117 h 152"/>
                <a:gd name="T10" fmla="*/ 117 w 128"/>
                <a:gd name="T11" fmla="*/ 138 h 152"/>
                <a:gd name="T12" fmla="*/ 67 w 128"/>
                <a:gd name="T13" fmla="*/ 152 h 152"/>
                <a:gd name="T14" fmla="*/ 18 w 128"/>
                <a:gd name="T15" fmla="*/ 132 h 152"/>
                <a:gd name="T16" fmla="*/ 0 w 128"/>
                <a:gd name="T17" fmla="*/ 77 h 152"/>
                <a:gd name="T18" fmla="*/ 9 w 128"/>
                <a:gd name="T19" fmla="*/ 37 h 152"/>
                <a:gd name="T20" fmla="*/ 33 w 128"/>
                <a:gd name="T21" fmla="*/ 9 h 152"/>
                <a:gd name="T22" fmla="*/ 67 w 128"/>
                <a:gd name="T23" fmla="*/ 0 h 152"/>
                <a:gd name="T24" fmla="*/ 112 w 128"/>
                <a:gd name="T25" fmla="*/ 18 h 152"/>
                <a:gd name="T26" fmla="*/ 128 w 128"/>
                <a:gd name="T27" fmla="*/ 70 h 152"/>
                <a:gd name="T28" fmla="*/ 128 w 128"/>
                <a:gd name="T29" fmla="*/ 82 h 152"/>
                <a:gd name="T30" fmla="*/ 104 w 128"/>
                <a:gd name="T31" fmla="*/ 62 h 152"/>
                <a:gd name="T32" fmla="*/ 94 w 128"/>
                <a:gd name="T33" fmla="*/ 31 h 152"/>
                <a:gd name="T34" fmla="*/ 67 w 128"/>
                <a:gd name="T35" fmla="*/ 19 h 152"/>
                <a:gd name="T36" fmla="*/ 39 w 128"/>
                <a:gd name="T37" fmla="*/ 31 h 152"/>
                <a:gd name="T38" fmla="*/ 25 w 128"/>
                <a:gd name="T39" fmla="*/ 62 h 152"/>
                <a:gd name="T40" fmla="*/ 104 w 128"/>
                <a:gd name="T41" fmla="*/ 6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52">
                  <a:moveTo>
                    <a:pt x="128" y="82"/>
                  </a:moveTo>
                  <a:cubicBezTo>
                    <a:pt x="25" y="82"/>
                    <a:pt x="25" y="82"/>
                    <a:pt x="25" y="82"/>
                  </a:cubicBezTo>
                  <a:cubicBezTo>
                    <a:pt x="25" y="98"/>
                    <a:pt x="29" y="111"/>
                    <a:pt x="38" y="120"/>
                  </a:cubicBezTo>
                  <a:cubicBezTo>
                    <a:pt x="46" y="128"/>
                    <a:pt x="57" y="133"/>
                    <a:pt x="72" y="133"/>
                  </a:cubicBezTo>
                  <a:cubicBezTo>
                    <a:pt x="89" y="133"/>
                    <a:pt x="104" y="127"/>
                    <a:pt x="117" y="117"/>
                  </a:cubicBezTo>
                  <a:cubicBezTo>
                    <a:pt x="117" y="138"/>
                    <a:pt x="117" y="138"/>
                    <a:pt x="117" y="138"/>
                  </a:cubicBezTo>
                  <a:cubicBezTo>
                    <a:pt x="105" y="148"/>
                    <a:pt x="88" y="152"/>
                    <a:pt x="67" y="152"/>
                  </a:cubicBezTo>
                  <a:cubicBezTo>
                    <a:pt x="46" y="152"/>
                    <a:pt x="30" y="146"/>
                    <a:pt x="18" y="132"/>
                  </a:cubicBezTo>
                  <a:cubicBezTo>
                    <a:pt x="6" y="119"/>
                    <a:pt x="0" y="100"/>
                    <a:pt x="0" y="77"/>
                  </a:cubicBezTo>
                  <a:cubicBezTo>
                    <a:pt x="0" y="62"/>
                    <a:pt x="3" y="49"/>
                    <a:pt x="9" y="37"/>
                  </a:cubicBezTo>
                  <a:cubicBezTo>
                    <a:pt x="15" y="25"/>
                    <a:pt x="23" y="16"/>
                    <a:pt x="33" y="9"/>
                  </a:cubicBezTo>
                  <a:cubicBezTo>
                    <a:pt x="43" y="3"/>
                    <a:pt x="55" y="0"/>
                    <a:pt x="67" y="0"/>
                  </a:cubicBezTo>
                  <a:cubicBezTo>
                    <a:pt x="86" y="0"/>
                    <a:pt x="101" y="6"/>
                    <a:pt x="112" y="18"/>
                  </a:cubicBezTo>
                  <a:cubicBezTo>
                    <a:pt x="122" y="30"/>
                    <a:pt x="128" y="47"/>
                    <a:pt x="128" y="70"/>
                  </a:cubicBezTo>
                  <a:lnTo>
                    <a:pt x="128" y="82"/>
                  </a:lnTo>
                  <a:close/>
                  <a:moveTo>
                    <a:pt x="104" y="62"/>
                  </a:moveTo>
                  <a:cubicBezTo>
                    <a:pt x="103" y="49"/>
                    <a:pt x="100" y="38"/>
                    <a:pt x="94" y="31"/>
                  </a:cubicBezTo>
                  <a:cubicBezTo>
                    <a:pt x="88" y="23"/>
                    <a:pt x="79" y="19"/>
                    <a:pt x="67" y="19"/>
                  </a:cubicBezTo>
                  <a:cubicBezTo>
                    <a:pt x="56" y="19"/>
                    <a:pt x="47" y="23"/>
                    <a:pt x="39" y="31"/>
                  </a:cubicBezTo>
                  <a:cubicBezTo>
                    <a:pt x="32" y="39"/>
                    <a:pt x="27" y="49"/>
                    <a:pt x="25" y="62"/>
                  </a:cubicBezTo>
                  <a:lnTo>
                    <a:pt x="104" y="6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fr-FR"/>
            </a:p>
          </p:txBody>
        </p:sp>
        <p:sp>
          <p:nvSpPr>
            <p:cNvPr id="62" name="Freeform 24">
              <a:extLst>
                <a:ext uri="{FF2B5EF4-FFF2-40B4-BE49-F238E27FC236}">
                  <a16:creationId xmlns:a16="http://schemas.microsoft.com/office/drawing/2014/main" id="{F1D418EF-0740-4798-B27C-338B3A6724F1}"/>
                </a:ext>
              </a:extLst>
            </p:cNvPr>
            <p:cNvSpPr>
              <a:spLocks/>
            </p:cNvSpPr>
            <p:nvPr userDrawn="1"/>
          </p:nvSpPr>
          <p:spPr bwMode="auto">
            <a:xfrm>
              <a:off x="2536" y="3818"/>
              <a:ext cx="145" cy="249"/>
            </a:xfrm>
            <a:custGeom>
              <a:avLst/>
              <a:gdLst>
                <a:gd name="T0" fmla="*/ 89 w 89"/>
                <a:gd name="T1" fmla="*/ 110 h 152"/>
                <a:gd name="T2" fmla="*/ 75 w 89"/>
                <a:gd name="T3" fmla="*/ 141 h 152"/>
                <a:gd name="T4" fmla="*/ 36 w 89"/>
                <a:gd name="T5" fmla="*/ 152 h 152"/>
                <a:gd name="T6" fmla="*/ 0 w 89"/>
                <a:gd name="T7" fmla="*/ 144 h 152"/>
                <a:gd name="T8" fmla="*/ 0 w 89"/>
                <a:gd name="T9" fmla="*/ 119 h 152"/>
                <a:gd name="T10" fmla="*/ 38 w 89"/>
                <a:gd name="T11" fmla="*/ 133 h 152"/>
                <a:gd name="T12" fmla="*/ 65 w 89"/>
                <a:gd name="T13" fmla="*/ 112 h 152"/>
                <a:gd name="T14" fmla="*/ 60 w 89"/>
                <a:gd name="T15" fmla="*/ 99 h 152"/>
                <a:gd name="T16" fmla="*/ 35 w 89"/>
                <a:gd name="T17" fmla="*/ 85 h 152"/>
                <a:gd name="T18" fmla="*/ 8 w 89"/>
                <a:gd name="T19" fmla="*/ 67 h 152"/>
                <a:gd name="T20" fmla="*/ 0 w 89"/>
                <a:gd name="T21" fmla="*/ 42 h 152"/>
                <a:gd name="T22" fmla="*/ 15 w 89"/>
                <a:gd name="T23" fmla="*/ 12 h 152"/>
                <a:gd name="T24" fmla="*/ 51 w 89"/>
                <a:gd name="T25" fmla="*/ 0 h 152"/>
                <a:gd name="T26" fmla="*/ 83 w 89"/>
                <a:gd name="T27" fmla="*/ 6 h 152"/>
                <a:gd name="T28" fmla="*/ 83 w 89"/>
                <a:gd name="T29" fmla="*/ 30 h 152"/>
                <a:gd name="T30" fmla="*/ 50 w 89"/>
                <a:gd name="T31" fmla="*/ 19 h 152"/>
                <a:gd name="T32" fmla="*/ 31 w 89"/>
                <a:gd name="T33" fmla="*/ 25 h 152"/>
                <a:gd name="T34" fmla="*/ 24 w 89"/>
                <a:gd name="T35" fmla="*/ 40 h 152"/>
                <a:gd name="T36" fmla="*/ 29 w 89"/>
                <a:gd name="T37" fmla="*/ 55 h 152"/>
                <a:gd name="T38" fmla="*/ 52 w 89"/>
                <a:gd name="T39" fmla="*/ 67 h 152"/>
                <a:gd name="T40" fmla="*/ 81 w 89"/>
                <a:gd name="T41" fmla="*/ 86 h 152"/>
                <a:gd name="T42" fmla="*/ 89 w 89"/>
                <a:gd name="T43" fmla="*/ 11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152">
                  <a:moveTo>
                    <a:pt x="89" y="110"/>
                  </a:moveTo>
                  <a:cubicBezTo>
                    <a:pt x="89" y="123"/>
                    <a:pt x="84" y="133"/>
                    <a:pt x="75" y="141"/>
                  </a:cubicBezTo>
                  <a:cubicBezTo>
                    <a:pt x="65" y="149"/>
                    <a:pt x="52" y="152"/>
                    <a:pt x="36" y="152"/>
                  </a:cubicBezTo>
                  <a:cubicBezTo>
                    <a:pt x="22" y="152"/>
                    <a:pt x="10" y="150"/>
                    <a:pt x="0" y="144"/>
                  </a:cubicBezTo>
                  <a:cubicBezTo>
                    <a:pt x="0" y="119"/>
                    <a:pt x="0" y="119"/>
                    <a:pt x="0" y="119"/>
                  </a:cubicBezTo>
                  <a:cubicBezTo>
                    <a:pt x="11" y="128"/>
                    <a:pt x="24" y="133"/>
                    <a:pt x="38" y="133"/>
                  </a:cubicBezTo>
                  <a:cubicBezTo>
                    <a:pt x="56" y="133"/>
                    <a:pt x="65" y="126"/>
                    <a:pt x="65" y="112"/>
                  </a:cubicBezTo>
                  <a:cubicBezTo>
                    <a:pt x="65" y="107"/>
                    <a:pt x="64" y="102"/>
                    <a:pt x="60" y="99"/>
                  </a:cubicBezTo>
                  <a:cubicBezTo>
                    <a:pt x="56" y="95"/>
                    <a:pt x="48" y="91"/>
                    <a:pt x="35" y="85"/>
                  </a:cubicBezTo>
                  <a:cubicBezTo>
                    <a:pt x="22" y="79"/>
                    <a:pt x="13" y="73"/>
                    <a:pt x="8" y="67"/>
                  </a:cubicBezTo>
                  <a:cubicBezTo>
                    <a:pt x="3" y="61"/>
                    <a:pt x="0" y="52"/>
                    <a:pt x="0" y="42"/>
                  </a:cubicBezTo>
                  <a:cubicBezTo>
                    <a:pt x="0" y="30"/>
                    <a:pt x="5" y="20"/>
                    <a:pt x="15" y="12"/>
                  </a:cubicBezTo>
                  <a:cubicBezTo>
                    <a:pt x="24" y="4"/>
                    <a:pt x="37" y="0"/>
                    <a:pt x="51" y="0"/>
                  </a:cubicBezTo>
                  <a:cubicBezTo>
                    <a:pt x="63" y="0"/>
                    <a:pt x="73" y="2"/>
                    <a:pt x="83" y="6"/>
                  </a:cubicBezTo>
                  <a:cubicBezTo>
                    <a:pt x="83" y="30"/>
                    <a:pt x="83" y="30"/>
                    <a:pt x="83" y="30"/>
                  </a:cubicBezTo>
                  <a:cubicBezTo>
                    <a:pt x="73" y="23"/>
                    <a:pt x="62" y="19"/>
                    <a:pt x="50" y="19"/>
                  </a:cubicBezTo>
                  <a:cubicBezTo>
                    <a:pt x="42" y="19"/>
                    <a:pt x="36" y="21"/>
                    <a:pt x="31" y="25"/>
                  </a:cubicBezTo>
                  <a:cubicBezTo>
                    <a:pt x="26" y="29"/>
                    <a:pt x="24" y="34"/>
                    <a:pt x="24" y="40"/>
                  </a:cubicBezTo>
                  <a:cubicBezTo>
                    <a:pt x="24" y="46"/>
                    <a:pt x="26" y="51"/>
                    <a:pt x="29" y="55"/>
                  </a:cubicBezTo>
                  <a:cubicBezTo>
                    <a:pt x="33" y="58"/>
                    <a:pt x="40" y="62"/>
                    <a:pt x="52" y="67"/>
                  </a:cubicBezTo>
                  <a:cubicBezTo>
                    <a:pt x="66" y="73"/>
                    <a:pt x="75" y="79"/>
                    <a:pt x="81" y="86"/>
                  </a:cubicBezTo>
                  <a:cubicBezTo>
                    <a:pt x="87" y="92"/>
                    <a:pt x="89" y="100"/>
                    <a:pt x="89" y="11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fr-FR"/>
            </a:p>
          </p:txBody>
        </p:sp>
        <p:sp>
          <p:nvSpPr>
            <p:cNvPr id="63" name="Freeform 25">
              <a:extLst>
                <a:ext uri="{FF2B5EF4-FFF2-40B4-BE49-F238E27FC236}">
                  <a16:creationId xmlns:a16="http://schemas.microsoft.com/office/drawing/2014/main" id="{032A3B97-0448-46CB-BAC2-769A49555059}"/>
                </a:ext>
              </a:extLst>
            </p:cNvPr>
            <p:cNvSpPr>
              <a:spLocks/>
            </p:cNvSpPr>
            <p:nvPr userDrawn="1"/>
          </p:nvSpPr>
          <p:spPr bwMode="auto">
            <a:xfrm>
              <a:off x="2719" y="3720"/>
              <a:ext cx="114" cy="342"/>
            </a:xfrm>
            <a:custGeom>
              <a:avLst/>
              <a:gdLst>
                <a:gd name="T0" fmla="*/ 47 w 70"/>
                <a:gd name="T1" fmla="*/ 209 h 209"/>
                <a:gd name="T2" fmla="*/ 47 w 70"/>
                <a:gd name="T3" fmla="*/ 32 h 209"/>
                <a:gd name="T4" fmla="*/ 26 w 70"/>
                <a:gd name="T5" fmla="*/ 46 h 209"/>
                <a:gd name="T6" fmla="*/ 0 w 70"/>
                <a:gd name="T7" fmla="*/ 57 h 209"/>
                <a:gd name="T8" fmla="*/ 0 w 70"/>
                <a:gd name="T9" fmla="*/ 33 h 209"/>
                <a:gd name="T10" fmla="*/ 33 w 70"/>
                <a:gd name="T11" fmla="*/ 19 h 209"/>
                <a:gd name="T12" fmla="*/ 61 w 70"/>
                <a:gd name="T13" fmla="*/ 0 h 209"/>
                <a:gd name="T14" fmla="*/ 70 w 70"/>
                <a:gd name="T15" fmla="*/ 0 h 209"/>
                <a:gd name="T16" fmla="*/ 70 w 70"/>
                <a:gd name="T17" fmla="*/ 209 h 209"/>
                <a:gd name="T18" fmla="*/ 47 w 70"/>
                <a:gd name="T19"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209">
                  <a:moveTo>
                    <a:pt x="47" y="209"/>
                  </a:moveTo>
                  <a:cubicBezTo>
                    <a:pt x="47" y="32"/>
                    <a:pt x="47" y="32"/>
                    <a:pt x="47" y="32"/>
                  </a:cubicBezTo>
                  <a:cubicBezTo>
                    <a:pt x="43" y="37"/>
                    <a:pt x="36" y="41"/>
                    <a:pt x="26" y="46"/>
                  </a:cubicBezTo>
                  <a:cubicBezTo>
                    <a:pt x="16" y="51"/>
                    <a:pt x="8" y="55"/>
                    <a:pt x="0" y="57"/>
                  </a:cubicBezTo>
                  <a:cubicBezTo>
                    <a:pt x="0" y="33"/>
                    <a:pt x="0" y="33"/>
                    <a:pt x="0" y="33"/>
                  </a:cubicBezTo>
                  <a:cubicBezTo>
                    <a:pt x="10" y="30"/>
                    <a:pt x="21" y="26"/>
                    <a:pt x="33" y="19"/>
                  </a:cubicBezTo>
                  <a:cubicBezTo>
                    <a:pt x="45" y="13"/>
                    <a:pt x="54" y="6"/>
                    <a:pt x="61" y="0"/>
                  </a:cubicBezTo>
                  <a:cubicBezTo>
                    <a:pt x="70" y="0"/>
                    <a:pt x="70" y="0"/>
                    <a:pt x="70" y="0"/>
                  </a:cubicBezTo>
                  <a:cubicBezTo>
                    <a:pt x="70" y="209"/>
                    <a:pt x="70" y="209"/>
                    <a:pt x="70" y="209"/>
                  </a:cubicBezTo>
                  <a:lnTo>
                    <a:pt x="47" y="209"/>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fr-FR">
                <a:solidFill>
                  <a:srgbClr val="FFFFFF"/>
                </a:solidFill>
              </a:endParaRPr>
            </a:p>
          </p:txBody>
        </p:sp>
        <p:sp>
          <p:nvSpPr>
            <p:cNvPr id="64" name="Freeform 26">
              <a:extLst>
                <a:ext uri="{FF2B5EF4-FFF2-40B4-BE49-F238E27FC236}">
                  <a16:creationId xmlns:a16="http://schemas.microsoft.com/office/drawing/2014/main" id="{72EA5422-7DB2-4C61-9596-934516736FC2}"/>
                </a:ext>
              </a:extLst>
            </p:cNvPr>
            <p:cNvSpPr>
              <a:spLocks noEditPoints="1"/>
            </p:cNvSpPr>
            <p:nvPr userDrawn="1"/>
          </p:nvSpPr>
          <p:spPr bwMode="auto">
            <a:xfrm>
              <a:off x="2905" y="3721"/>
              <a:ext cx="217" cy="346"/>
            </a:xfrm>
            <a:custGeom>
              <a:avLst/>
              <a:gdLst>
                <a:gd name="T0" fmla="*/ 0 w 133"/>
                <a:gd name="T1" fmla="*/ 151 h 211"/>
                <a:gd name="T2" fmla="*/ 11 w 133"/>
                <a:gd name="T3" fmla="*/ 119 h 211"/>
                <a:gd name="T4" fmla="*/ 38 w 133"/>
                <a:gd name="T5" fmla="*/ 97 h 211"/>
                <a:gd name="T6" fmla="*/ 17 w 133"/>
                <a:gd name="T7" fmla="*/ 78 h 211"/>
                <a:gd name="T8" fmla="*/ 9 w 133"/>
                <a:gd name="T9" fmla="*/ 52 h 211"/>
                <a:gd name="T10" fmla="*/ 25 w 133"/>
                <a:gd name="T11" fmla="*/ 15 h 211"/>
                <a:gd name="T12" fmla="*/ 67 w 133"/>
                <a:gd name="T13" fmla="*/ 0 h 211"/>
                <a:gd name="T14" fmla="*/ 96 w 133"/>
                <a:gd name="T15" fmla="*/ 7 h 211"/>
                <a:gd name="T16" fmla="*/ 117 w 133"/>
                <a:gd name="T17" fmla="*/ 26 h 211"/>
                <a:gd name="T18" fmla="*/ 124 w 133"/>
                <a:gd name="T19" fmla="*/ 52 h 211"/>
                <a:gd name="T20" fmla="*/ 116 w 133"/>
                <a:gd name="T21" fmla="*/ 78 h 211"/>
                <a:gd name="T22" fmla="*/ 95 w 133"/>
                <a:gd name="T23" fmla="*/ 97 h 211"/>
                <a:gd name="T24" fmla="*/ 122 w 133"/>
                <a:gd name="T25" fmla="*/ 119 h 211"/>
                <a:gd name="T26" fmla="*/ 133 w 133"/>
                <a:gd name="T27" fmla="*/ 151 h 211"/>
                <a:gd name="T28" fmla="*/ 114 w 133"/>
                <a:gd name="T29" fmla="*/ 195 h 211"/>
                <a:gd name="T30" fmla="*/ 67 w 133"/>
                <a:gd name="T31" fmla="*/ 211 h 211"/>
                <a:gd name="T32" fmla="*/ 32 w 133"/>
                <a:gd name="T33" fmla="*/ 203 h 211"/>
                <a:gd name="T34" fmla="*/ 9 w 133"/>
                <a:gd name="T35" fmla="*/ 182 h 211"/>
                <a:gd name="T36" fmla="*/ 0 w 133"/>
                <a:gd name="T37" fmla="*/ 151 h 211"/>
                <a:gd name="T38" fmla="*/ 26 w 133"/>
                <a:gd name="T39" fmla="*/ 149 h 211"/>
                <a:gd name="T40" fmla="*/ 37 w 133"/>
                <a:gd name="T41" fmla="*/ 179 h 211"/>
                <a:gd name="T42" fmla="*/ 67 w 133"/>
                <a:gd name="T43" fmla="*/ 191 h 211"/>
                <a:gd name="T44" fmla="*/ 96 w 133"/>
                <a:gd name="T45" fmla="*/ 179 h 211"/>
                <a:gd name="T46" fmla="*/ 108 w 133"/>
                <a:gd name="T47" fmla="*/ 149 h 211"/>
                <a:gd name="T48" fmla="*/ 96 w 133"/>
                <a:gd name="T49" fmla="*/ 119 h 211"/>
                <a:gd name="T50" fmla="*/ 67 w 133"/>
                <a:gd name="T51" fmla="*/ 107 h 211"/>
                <a:gd name="T52" fmla="*/ 37 w 133"/>
                <a:gd name="T53" fmla="*/ 119 h 211"/>
                <a:gd name="T54" fmla="*/ 26 w 133"/>
                <a:gd name="T55" fmla="*/ 149 h 211"/>
                <a:gd name="T56" fmla="*/ 33 w 133"/>
                <a:gd name="T57" fmla="*/ 54 h 211"/>
                <a:gd name="T58" fmla="*/ 43 w 133"/>
                <a:gd name="T59" fmla="*/ 79 h 211"/>
                <a:gd name="T60" fmla="*/ 67 w 133"/>
                <a:gd name="T61" fmla="*/ 88 h 211"/>
                <a:gd name="T62" fmla="*/ 91 w 133"/>
                <a:gd name="T63" fmla="*/ 78 h 211"/>
                <a:gd name="T64" fmla="*/ 101 w 133"/>
                <a:gd name="T65" fmla="*/ 54 h 211"/>
                <a:gd name="T66" fmla="*/ 91 w 133"/>
                <a:gd name="T67" fmla="*/ 30 h 211"/>
                <a:gd name="T68" fmla="*/ 67 w 133"/>
                <a:gd name="T69" fmla="*/ 20 h 211"/>
                <a:gd name="T70" fmla="*/ 43 w 133"/>
                <a:gd name="T71" fmla="*/ 30 h 211"/>
                <a:gd name="T72" fmla="*/ 33 w 133"/>
                <a:gd name="T73" fmla="*/ 54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3" h="211">
                  <a:moveTo>
                    <a:pt x="0" y="151"/>
                  </a:moveTo>
                  <a:cubicBezTo>
                    <a:pt x="0" y="139"/>
                    <a:pt x="4" y="129"/>
                    <a:pt x="11" y="119"/>
                  </a:cubicBezTo>
                  <a:cubicBezTo>
                    <a:pt x="18" y="109"/>
                    <a:pt x="27" y="101"/>
                    <a:pt x="38" y="97"/>
                  </a:cubicBezTo>
                  <a:cubicBezTo>
                    <a:pt x="29" y="92"/>
                    <a:pt x="22" y="86"/>
                    <a:pt x="17" y="78"/>
                  </a:cubicBezTo>
                  <a:cubicBezTo>
                    <a:pt x="12" y="70"/>
                    <a:pt x="9" y="62"/>
                    <a:pt x="9" y="52"/>
                  </a:cubicBezTo>
                  <a:cubicBezTo>
                    <a:pt x="9" y="37"/>
                    <a:pt x="15" y="25"/>
                    <a:pt x="25" y="15"/>
                  </a:cubicBezTo>
                  <a:cubicBezTo>
                    <a:pt x="36" y="5"/>
                    <a:pt x="50" y="0"/>
                    <a:pt x="67" y="0"/>
                  </a:cubicBezTo>
                  <a:cubicBezTo>
                    <a:pt x="77" y="0"/>
                    <a:pt x="87" y="3"/>
                    <a:pt x="96" y="7"/>
                  </a:cubicBezTo>
                  <a:cubicBezTo>
                    <a:pt x="105" y="12"/>
                    <a:pt x="112" y="18"/>
                    <a:pt x="117" y="26"/>
                  </a:cubicBezTo>
                  <a:cubicBezTo>
                    <a:pt x="122" y="34"/>
                    <a:pt x="124" y="43"/>
                    <a:pt x="124" y="52"/>
                  </a:cubicBezTo>
                  <a:cubicBezTo>
                    <a:pt x="124" y="62"/>
                    <a:pt x="121" y="70"/>
                    <a:pt x="116" y="78"/>
                  </a:cubicBezTo>
                  <a:cubicBezTo>
                    <a:pt x="111" y="86"/>
                    <a:pt x="104" y="92"/>
                    <a:pt x="95" y="97"/>
                  </a:cubicBezTo>
                  <a:cubicBezTo>
                    <a:pt x="106" y="101"/>
                    <a:pt x="115" y="109"/>
                    <a:pt x="122" y="119"/>
                  </a:cubicBezTo>
                  <a:cubicBezTo>
                    <a:pt x="129" y="129"/>
                    <a:pt x="133" y="139"/>
                    <a:pt x="133" y="151"/>
                  </a:cubicBezTo>
                  <a:cubicBezTo>
                    <a:pt x="133" y="169"/>
                    <a:pt x="127" y="183"/>
                    <a:pt x="114" y="195"/>
                  </a:cubicBezTo>
                  <a:cubicBezTo>
                    <a:pt x="102" y="206"/>
                    <a:pt x="86" y="211"/>
                    <a:pt x="67" y="211"/>
                  </a:cubicBezTo>
                  <a:cubicBezTo>
                    <a:pt x="54" y="211"/>
                    <a:pt x="42" y="209"/>
                    <a:pt x="32" y="203"/>
                  </a:cubicBezTo>
                  <a:cubicBezTo>
                    <a:pt x="22" y="198"/>
                    <a:pt x="14" y="191"/>
                    <a:pt x="9" y="182"/>
                  </a:cubicBezTo>
                  <a:cubicBezTo>
                    <a:pt x="3" y="173"/>
                    <a:pt x="0" y="163"/>
                    <a:pt x="0" y="151"/>
                  </a:cubicBezTo>
                  <a:close/>
                  <a:moveTo>
                    <a:pt x="26" y="149"/>
                  </a:moveTo>
                  <a:cubicBezTo>
                    <a:pt x="26" y="162"/>
                    <a:pt x="29" y="172"/>
                    <a:pt x="37" y="179"/>
                  </a:cubicBezTo>
                  <a:cubicBezTo>
                    <a:pt x="44" y="187"/>
                    <a:pt x="54" y="191"/>
                    <a:pt x="67" y="191"/>
                  </a:cubicBezTo>
                  <a:cubicBezTo>
                    <a:pt x="79" y="191"/>
                    <a:pt x="89" y="187"/>
                    <a:pt x="96" y="179"/>
                  </a:cubicBezTo>
                  <a:cubicBezTo>
                    <a:pt x="104" y="172"/>
                    <a:pt x="108" y="161"/>
                    <a:pt x="108" y="149"/>
                  </a:cubicBezTo>
                  <a:cubicBezTo>
                    <a:pt x="108" y="137"/>
                    <a:pt x="104" y="127"/>
                    <a:pt x="96" y="119"/>
                  </a:cubicBezTo>
                  <a:cubicBezTo>
                    <a:pt x="89" y="111"/>
                    <a:pt x="79" y="107"/>
                    <a:pt x="67" y="107"/>
                  </a:cubicBezTo>
                  <a:cubicBezTo>
                    <a:pt x="55" y="107"/>
                    <a:pt x="45" y="111"/>
                    <a:pt x="37" y="119"/>
                  </a:cubicBezTo>
                  <a:cubicBezTo>
                    <a:pt x="30" y="127"/>
                    <a:pt x="26" y="137"/>
                    <a:pt x="26" y="149"/>
                  </a:cubicBezTo>
                  <a:close/>
                  <a:moveTo>
                    <a:pt x="33" y="54"/>
                  </a:moveTo>
                  <a:cubicBezTo>
                    <a:pt x="33" y="64"/>
                    <a:pt x="36" y="72"/>
                    <a:pt x="43" y="79"/>
                  </a:cubicBezTo>
                  <a:cubicBezTo>
                    <a:pt x="50" y="85"/>
                    <a:pt x="57" y="88"/>
                    <a:pt x="67" y="88"/>
                  </a:cubicBezTo>
                  <a:cubicBezTo>
                    <a:pt x="76" y="88"/>
                    <a:pt x="84" y="85"/>
                    <a:pt x="91" y="78"/>
                  </a:cubicBezTo>
                  <a:cubicBezTo>
                    <a:pt x="97" y="72"/>
                    <a:pt x="101" y="64"/>
                    <a:pt x="101" y="54"/>
                  </a:cubicBezTo>
                  <a:cubicBezTo>
                    <a:pt x="101" y="44"/>
                    <a:pt x="97" y="36"/>
                    <a:pt x="91" y="30"/>
                  </a:cubicBezTo>
                  <a:cubicBezTo>
                    <a:pt x="84" y="23"/>
                    <a:pt x="76" y="20"/>
                    <a:pt x="67" y="20"/>
                  </a:cubicBezTo>
                  <a:cubicBezTo>
                    <a:pt x="57" y="20"/>
                    <a:pt x="49" y="23"/>
                    <a:pt x="43" y="30"/>
                  </a:cubicBezTo>
                  <a:cubicBezTo>
                    <a:pt x="36" y="36"/>
                    <a:pt x="33" y="44"/>
                    <a:pt x="33" y="54"/>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fr-FR">
                <a:solidFill>
                  <a:srgbClr val="FFFFFF"/>
                </a:solidFill>
              </a:endParaRPr>
            </a:p>
          </p:txBody>
        </p:sp>
      </p:grpSp>
      <p:pic>
        <p:nvPicPr>
          <p:cNvPr id="32" name="Image 31">
            <a:extLst>
              <a:ext uri="{FF2B5EF4-FFF2-40B4-BE49-F238E27FC236}">
                <a16:creationId xmlns:a16="http://schemas.microsoft.com/office/drawing/2014/main" id="{9EE36810-94AB-445B-B5E2-A9441D17C004}"/>
              </a:ext>
            </a:extLst>
          </p:cNvPr>
          <p:cNvPicPr>
            <a:picLocks noChangeAspect="1"/>
          </p:cNvPicPr>
          <p:nvPr userDrawn="1"/>
        </p:nvPicPr>
        <p:blipFill>
          <a:blip r:embed="rId2"/>
          <a:stretch>
            <a:fillRect/>
          </a:stretch>
        </p:blipFill>
        <p:spPr>
          <a:xfrm>
            <a:off x="448211" y="470066"/>
            <a:ext cx="1420561" cy="304828"/>
          </a:xfrm>
          <a:prstGeom prst="rect">
            <a:avLst/>
          </a:prstGeom>
        </p:spPr>
      </p:pic>
    </p:spTree>
    <p:extLst>
      <p:ext uri="{BB962C8B-B14F-4D97-AF65-F5344CB8AC3E}">
        <p14:creationId xmlns:p14="http://schemas.microsoft.com/office/powerpoint/2010/main" val="2871067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87B519"/>
                </a:solidFill>
              </a:defRPr>
            </a:lvl1pPr>
          </a:lstStyle>
          <a:p>
            <a:r>
              <a:rPr lang="en-US"/>
              <a:t>Product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rgbClr val="87B519"/>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Wingdings" panose="05000000000000000000" pitchFamily="2" charset="2"/>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6" name="Rectangle 5">
            <a:extLst>
              <a:ext uri="{FF2B5EF4-FFF2-40B4-BE49-F238E27FC236}">
                <a16:creationId xmlns:a16="http://schemas.microsoft.com/office/drawing/2014/main" id="{C507D728-CD8C-4BAF-AC3E-BBBFA9057F85}"/>
              </a:ext>
            </a:extLst>
          </p:cNvPr>
          <p:cNvSpPr>
            <a:spLocks noChangeArrowheads="1"/>
          </p:cNvSpPr>
          <p:nvPr userDrawn="1"/>
        </p:nvSpPr>
        <p:spPr bwMode="auto">
          <a:xfrm>
            <a:off x="10080015" y="6277478"/>
            <a:ext cx="16824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a:ln>
                  <a:noFill/>
                </a:ln>
                <a:solidFill>
                  <a:srgbClr val="87B519"/>
                </a:solidFill>
                <a:effectLst/>
                <a:latin typeface="Segoe UI" panose="020B0502040204020203" pitchFamily="34" charset="0"/>
              </a:rPr>
              <a:t>#experiences18</a:t>
            </a:r>
            <a:endParaRPr kumimoji="0" lang="fr-FR" altLang="fr-FR" sz="1800" b="1" i="0" u="none" strike="noStrike" cap="none" normalizeH="0" baseline="0">
              <a:ln>
                <a:noFill/>
              </a:ln>
              <a:solidFill>
                <a:srgbClr val="87B519"/>
              </a:solidFill>
              <a:effectLst/>
              <a:latin typeface="Arial" panose="020B0604020202020204" pitchFamily="34" charset="0"/>
            </a:endParaRPr>
          </a:p>
        </p:txBody>
      </p:sp>
      <p:sp>
        <p:nvSpPr>
          <p:cNvPr id="7" name="Rectangle 5">
            <a:extLst>
              <a:ext uri="{FF2B5EF4-FFF2-40B4-BE49-F238E27FC236}">
                <a16:creationId xmlns:a16="http://schemas.microsoft.com/office/drawing/2014/main" id="{1935CB65-5944-4B60-942B-B9B55A0EE46D}"/>
              </a:ext>
            </a:extLst>
          </p:cNvPr>
          <p:cNvSpPr>
            <a:spLocks noChangeArrowheads="1"/>
          </p:cNvSpPr>
          <p:nvPr userDrawn="1"/>
        </p:nvSpPr>
        <p:spPr bwMode="auto">
          <a:xfrm>
            <a:off x="429537" y="6277478"/>
            <a:ext cx="26603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a:ln>
                  <a:noFill/>
                </a:ln>
                <a:solidFill>
                  <a:srgbClr val="87B519"/>
                </a:solidFill>
                <a:effectLst/>
                <a:latin typeface="Segoe UI" panose="020B0502040204020203" pitchFamily="34" charset="0"/>
              </a:rPr>
              <a:t>Microsoft</a:t>
            </a:r>
            <a:r>
              <a:rPr kumimoji="0" lang="fr-FR" altLang="fr-FR" sz="1800" b="1" i="0" u="none" strike="noStrike" cap="none" normalizeH="0" baseline="0">
                <a:ln>
                  <a:noFill/>
                </a:ln>
                <a:solidFill>
                  <a:srgbClr val="87B519"/>
                </a:solidFill>
                <a:effectLst/>
                <a:latin typeface="Segoe UI" panose="020B0502040204020203" pitchFamily="34" charset="0"/>
              </a:rPr>
              <a:t> experiences18</a:t>
            </a:r>
            <a:endParaRPr kumimoji="0" lang="fr-FR" altLang="fr-FR" sz="1800" b="1" i="0" u="none" strike="noStrike" cap="none" normalizeH="0" baseline="0">
              <a:ln>
                <a:noFill/>
              </a:ln>
              <a:solidFill>
                <a:srgbClr val="87B519"/>
              </a:solidFill>
              <a:effectLst/>
              <a:latin typeface="Arial" panose="020B0604020202020204" pitchFamily="34" charset="0"/>
            </a:endParaRPr>
          </a:p>
        </p:txBody>
      </p:sp>
    </p:spTree>
    <p:extLst>
      <p:ext uri="{BB962C8B-B14F-4D97-AF65-F5344CB8AC3E}">
        <p14:creationId xmlns:p14="http://schemas.microsoft.com/office/powerpoint/2010/main" val="2818277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87B519"/>
                </a:solidFill>
              </a:defRPr>
            </a:lvl1pPr>
          </a:lstStyle>
          <a:p>
            <a:r>
              <a:rPr lang="en-US"/>
              <a:t>Product layout 3</a:t>
            </a:r>
          </a:p>
        </p:txBody>
      </p:sp>
      <p:sp>
        <p:nvSpPr>
          <p:cNvPr id="3" name="Rectangle 5">
            <a:extLst>
              <a:ext uri="{FF2B5EF4-FFF2-40B4-BE49-F238E27FC236}">
                <a16:creationId xmlns:a16="http://schemas.microsoft.com/office/drawing/2014/main" id="{B4589552-99E4-4B59-85D2-A528A3BD11E2}"/>
              </a:ext>
            </a:extLst>
          </p:cNvPr>
          <p:cNvSpPr>
            <a:spLocks noChangeArrowheads="1"/>
          </p:cNvSpPr>
          <p:nvPr userDrawn="1"/>
        </p:nvSpPr>
        <p:spPr bwMode="auto">
          <a:xfrm>
            <a:off x="10080015" y="6277478"/>
            <a:ext cx="16824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a:ln>
                  <a:noFill/>
                </a:ln>
                <a:solidFill>
                  <a:srgbClr val="87B519"/>
                </a:solidFill>
                <a:effectLst/>
                <a:latin typeface="Segoe UI" panose="020B0502040204020203" pitchFamily="34" charset="0"/>
              </a:rPr>
              <a:t>#experiences18</a:t>
            </a:r>
            <a:endParaRPr kumimoji="0" lang="fr-FR" altLang="fr-FR" sz="1800" b="1" i="0" u="none" strike="noStrike" cap="none" normalizeH="0" baseline="0">
              <a:ln>
                <a:noFill/>
              </a:ln>
              <a:solidFill>
                <a:srgbClr val="87B519"/>
              </a:solidFill>
              <a:effectLst/>
              <a:latin typeface="Arial" panose="020B0604020202020204" pitchFamily="34" charset="0"/>
            </a:endParaRPr>
          </a:p>
        </p:txBody>
      </p:sp>
      <p:sp>
        <p:nvSpPr>
          <p:cNvPr id="4" name="Rectangle 5">
            <a:extLst>
              <a:ext uri="{FF2B5EF4-FFF2-40B4-BE49-F238E27FC236}">
                <a16:creationId xmlns:a16="http://schemas.microsoft.com/office/drawing/2014/main" id="{74F7CFC8-7BBC-45CB-B30C-538A00747B79}"/>
              </a:ext>
            </a:extLst>
          </p:cNvPr>
          <p:cNvSpPr>
            <a:spLocks noChangeArrowheads="1"/>
          </p:cNvSpPr>
          <p:nvPr userDrawn="1"/>
        </p:nvSpPr>
        <p:spPr bwMode="auto">
          <a:xfrm>
            <a:off x="429537" y="6277478"/>
            <a:ext cx="26603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a:ln>
                  <a:noFill/>
                </a:ln>
                <a:solidFill>
                  <a:srgbClr val="87B519"/>
                </a:solidFill>
                <a:effectLst/>
                <a:latin typeface="Segoe UI" panose="020B0502040204020203" pitchFamily="34" charset="0"/>
              </a:rPr>
              <a:t>Microsoft</a:t>
            </a:r>
            <a:r>
              <a:rPr kumimoji="0" lang="fr-FR" altLang="fr-FR" sz="1800" b="1" i="0" u="none" strike="noStrike" cap="none" normalizeH="0" baseline="0">
                <a:ln>
                  <a:noFill/>
                </a:ln>
                <a:solidFill>
                  <a:srgbClr val="87B519"/>
                </a:solidFill>
                <a:effectLst/>
                <a:latin typeface="Segoe UI" panose="020B0502040204020203" pitchFamily="34" charset="0"/>
              </a:rPr>
              <a:t> experiences18</a:t>
            </a:r>
            <a:endParaRPr kumimoji="0" lang="fr-FR" altLang="fr-FR" sz="1800" b="1" i="0" u="none" strike="noStrike" cap="none" normalizeH="0" baseline="0">
              <a:ln>
                <a:noFill/>
              </a:ln>
              <a:solidFill>
                <a:srgbClr val="87B519"/>
              </a:solidFill>
              <a:effectLst/>
              <a:latin typeface="Arial" panose="020B0604020202020204" pitchFamily="34" charset="0"/>
            </a:endParaRPr>
          </a:p>
        </p:txBody>
      </p:sp>
    </p:spTree>
    <p:extLst>
      <p:ext uri="{BB962C8B-B14F-4D97-AF65-F5344CB8AC3E}">
        <p14:creationId xmlns:p14="http://schemas.microsoft.com/office/powerpoint/2010/main" val="17252629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E6E6E6"/>
                    </a:gs>
                    <a:gs pos="100000">
                      <a:srgbClr val="E6E6E6"/>
                    </a:gs>
                  </a:gsLst>
                  <a:lin ang="5400000" scaled="0"/>
                </a:gradFill>
                <a:effectLst/>
                <a:uLnTx/>
                <a:uFillTx/>
                <a:latin typeface="Segoe UI"/>
                <a:ea typeface="+mn-ea"/>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grpSp>
        <p:nvGrpSpPr>
          <p:cNvPr id="4" name="Group 4">
            <a:extLst>
              <a:ext uri="{FF2B5EF4-FFF2-40B4-BE49-F238E27FC236}">
                <a16:creationId xmlns:a16="http://schemas.microsoft.com/office/drawing/2014/main" id="{FB9B969E-C27C-4A16-9BEE-4821442BED5A}"/>
              </a:ext>
            </a:extLst>
          </p:cNvPr>
          <p:cNvGrpSpPr>
            <a:grpSpLocks noChangeAspect="1"/>
          </p:cNvGrpSpPr>
          <p:nvPr userDrawn="1"/>
        </p:nvGrpSpPr>
        <p:grpSpPr bwMode="auto">
          <a:xfrm>
            <a:off x="2905787" y="2453952"/>
            <a:ext cx="6380426" cy="1702648"/>
            <a:chOff x="287" y="3417"/>
            <a:chExt cx="2833" cy="756"/>
          </a:xfrm>
        </p:grpSpPr>
        <p:sp>
          <p:nvSpPr>
            <p:cNvPr id="5" name="AutoShape 3">
              <a:extLst>
                <a:ext uri="{FF2B5EF4-FFF2-40B4-BE49-F238E27FC236}">
                  <a16:creationId xmlns:a16="http://schemas.microsoft.com/office/drawing/2014/main" id="{E680B6CC-C34B-4E3F-BD84-E64D139A39CD}"/>
                </a:ext>
              </a:extLst>
            </p:cNvPr>
            <p:cNvSpPr>
              <a:spLocks noChangeAspect="1" noChangeArrowheads="1" noTextEdit="1"/>
            </p:cNvSpPr>
            <p:nvPr userDrawn="1"/>
          </p:nvSpPr>
          <p:spPr bwMode="auto">
            <a:xfrm>
              <a:off x="287" y="3417"/>
              <a:ext cx="2833"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 name="Freeform 5">
              <a:extLst>
                <a:ext uri="{FF2B5EF4-FFF2-40B4-BE49-F238E27FC236}">
                  <a16:creationId xmlns:a16="http://schemas.microsoft.com/office/drawing/2014/main" id="{78C9D3BF-4527-48A6-B67C-19EA09F1A10A}"/>
                </a:ext>
              </a:extLst>
            </p:cNvPr>
            <p:cNvSpPr>
              <a:spLocks/>
            </p:cNvSpPr>
            <p:nvPr userDrawn="1"/>
          </p:nvSpPr>
          <p:spPr bwMode="auto">
            <a:xfrm>
              <a:off x="297" y="3435"/>
              <a:ext cx="218" cy="214"/>
            </a:xfrm>
            <a:custGeom>
              <a:avLst/>
              <a:gdLst>
                <a:gd name="T0" fmla="*/ 134 w 134"/>
                <a:gd name="T1" fmla="*/ 131 h 131"/>
                <a:gd name="T2" fmla="*/ 118 w 134"/>
                <a:gd name="T3" fmla="*/ 131 h 131"/>
                <a:gd name="T4" fmla="*/ 118 w 134"/>
                <a:gd name="T5" fmla="*/ 43 h 131"/>
                <a:gd name="T6" fmla="*/ 120 w 134"/>
                <a:gd name="T7" fmla="*/ 17 h 131"/>
                <a:gd name="T8" fmla="*/ 119 w 134"/>
                <a:gd name="T9" fmla="*/ 17 h 131"/>
                <a:gd name="T10" fmla="*/ 115 w 134"/>
                <a:gd name="T11" fmla="*/ 30 h 131"/>
                <a:gd name="T12" fmla="*/ 71 w 134"/>
                <a:gd name="T13" fmla="*/ 131 h 131"/>
                <a:gd name="T14" fmla="*/ 63 w 134"/>
                <a:gd name="T15" fmla="*/ 131 h 131"/>
                <a:gd name="T16" fmla="*/ 18 w 134"/>
                <a:gd name="T17" fmla="*/ 31 h 131"/>
                <a:gd name="T18" fmla="*/ 14 w 134"/>
                <a:gd name="T19" fmla="*/ 17 h 131"/>
                <a:gd name="T20" fmla="*/ 14 w 134"/>
                <a:gd name="T21" fmla="*/ 17 h 131"/>
                <a:gd name="T22" fmla="*/ 15 w 134"/>
                <a:gd name="T23" fmla="*/ 43 h 131"/>
                <a:gd name="T24" fmla="*/ 15 w 134"/>
                <a:gd name="T25" fmla="*/ 131 h 131"/>
                <a:gd name="T26" fmla="*/ 0 w 134"/>
                <a:gd name="T27" fmla="*/ 131 h 131"/>
                <a:gd name="T28" fmla="*/ 0 w 134"/>
                <a:gd name="T29" fmla="*/ 0 h 131"/>
                <a:gd name="T30" fmla="*/ 20 w 134"/>
                <a:gd name="T31" fmla="*/ 0 h 131"/>
                <a:gd name="T32" fmla="*/ 61 w 134"/>
                <a:gd name="T33" fmla="*/ 91 h 131"/>
                <a:gd name="T34" fmla="*/ 66 w 134"/>
                <a:gd name="T35" fmla="*/ 107 h 131"/>
                <a:gd name="T36" fmla="*/ 67 w 134"/>
                <a:gd name="T37" fmla="*/ 107 h 131"/>
                <a:gd name="T38" fmla="*/ 73 w 134"/>
                <a:gd name="T39" fmla="*/ 91 h 131"/>
                <a:gd name="T40" fmla="*/ 114 w 134"/>
                <a:gd name="T41" fmla="*/ 0 h 131"/>
                <a:gd name="T42" fmla="*/ 134 w 134"/>
                <a:gd name="T43" fmla="*/ 0 h 131"/>
                <a:gd name="T44" fmla="*/ 134 w 134"/>
                <a:gd name="T4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4" h="131">
                  <a:moveTo>
                    <a:pt x="134" y="131"/>
                  </a:moveTo>
                  <a:cubicBezTo>
                    <a:pt x="118" y="131"/>
                    <a:pt x="118" y="131"/>
                    <a:pt x="118" y="131"/>
                  </a:cubicBezTo>
                  <a:cubicBezTo>
                    <a:pt x="118" y="43"/>
                    <a:pt x="118" y="43"/>
                    <a:pt x="118" y="43"/>
                  </a:cubicBezTo>
                  <a:cubicBezTo>
                    <a:pt x="118" y="36"/>
                    <a:pt x="119" y="27"/>
                    <a:pt x="120" y="17"/>
                  </a:cubicBezTo>
                  <a:cubicBezTo>
                    <a:pt x="119" y="17"/>
                    <a:pt x="119" y="17"/>
                    <a:pt x="119" y="17"/>
                  </a:cubicBezTo>
                  <a:cubicBezTo>
                    <a:pt x="118" y="23"/>
                    <a:pt x="117" y="27"/>
                    <a:pt x="115" y="30"/>
                  </a:cubicBezTo>
                  <a:cubicBezTo>
                    <a:pt x="71" y="131"/>
                    <a:pt x="71" y="131"/>
                    <a:pt x="71" y="131"/>
                  </a:cubicBezTo>
                  <a:cubicBezTo>
                    <a:pt x="63" y="131"/>
                    <a:pt x="63" y="131"/>
                    <a:pt x="63" y="131"/>
                  </a:cubicBezTo>
                  <a:cubicBezTo>
                    <a:pt x="18" y="31"/>
                    <a:pt x="18" y="31"/>
                    <a:pt x="18" y="31"/>
                  </a:cubicBezTo>
                  <a:cubicBezTo>
                    <a:pt x="17" y="28"/>
                    <a:pt x="16" y="23"/>
                    <a:pt x="14" y="17"/>
                  </a:cubicBezTo>
                  <a:cubicBezTo>
                    <a:pt x="14" y="17"/>
                    <a:pt x="14" y="17"/>
                    <a:pt x="14" y="17"/>
                  </a:cubicBezTo>
                  <a:cubicBezTo>
                    <a:pt x="15" y="22"/>
                    <a:pt x="15" y="31"/>
                    <a:pt x="15" y="43"/>
                  </a:cubicBezTo>
                  <a:cubicBezTo>
                    <a:pt x="15" y="131"/>
                    <a:pt x="15" y="131"/>
                    <a:pt x="15" y="131"/>
                  </a:cubicBezTo>
                  <a:cubicBezTo>
                    <a:pt x="0" y="131"/>
                    <a:pt x="0" y="131"/>
                    <a:pt x="0" y="131"/>
                  </a:cubicBezTo>
                  <a:cubicBezTo>
                    <a:pt x="0" y="0"/>
                    <a:pt x="0" y="0"/>
                    <a:pt x="0" y="0"/>
                  </a:cubicBezTo>
                  <a:cubicBezTo>
                    <a:pt x="20" y="0"/>
                    <a:pt x="20" y="0"/>
                    <a:pt x="20" y="0"/>
                  </a:cubicBezTo>
                  <a:cubicBezTo>
                    <a:pt x="61" y="91"/>
                    <a:pt x="61" y="91"/>
                    <a:pt x="61" y="91"/>
                  </a:cubicBezTo>
                  <a:cubicBezTo>
                    <a:pt x="64" y="98"/>
                    <a:pt x="66" y="103"/>
                    <a:pt x="66" y="107"/>
                  </a:cubicBezTo>
                  <a:cubicBezTo>
                    <a:pt x="67" y="107"/>
                    <a:pt x="67" y="107"/>
                    <a:pt x="67" y="107"/>
                  </a:cubicBezTo>
                  <a:cubicBezTo>
                    <a:pt x="70" y="98"/>
                    <a:pt x="72" y="93"/>
                    <a:pt x="73" y="91"/>
                  </a:cubicBezTo>
                  <a:cubicBezTo>
                    <a:pt x="114" y="0"/>
                    <a:pt x="114" y="0"/>
                    <a:pt x="114" y="0"/>
                  </a:cubicBezTo>
                  <a:cubicBezTo>
                    <a:pt x="134" y="0"/>
                    <a:pt x="134" y="0"/>
                    <a:pt x="134" y="0"/>
                  </a:cubicBezTo>
                  <a:lnTo>
                    <a:pt x="134"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 name="Freeform 6">
              <a:extLst>
                <a:ext uri="{FF2B5EF4-FFF2-40B4-BE49-F238E27FC236}">
                  <a16:creationId xmlns:a16="http://schemas.microsoft.com/office/drawing/2014/main" id="{4D9928BE-8E1C-422B-8368-9B73D421D5E1}"/>
                </a:ext>
              </a:extLst>
            </p:cNvPr>
            <p:cNvSpPr>
              <a:spLocks noEditPoints="1"/>
            </p:cNvSpPr>
            <p:nvPr userDrawn="1"/>
          </p:nvSpPr>
          <p:spPr bwMode="auto">
            <a:xfrm>
              <a:off x="564" y="3425"/>
              <a:ext cx="33" cy="224"/>
            </a:xfrm>
            <a:custGeom>
              <a:avLst/>
              <a:gdLst>
                <a:gd name="T0" fmla="*/ 20 w 20"/>
                <a:gd name="T1" fmla="*/ 9 h 137"/>
                <a:gd name="T2" fmla="*/ 17 w 20"/>
                <a:gd name="T3" fmla="*/ 16 h 137"/>
                <a:gd name="T4" fmla="*/ 10 w 20"/>
                <a:gd name="T5" fmla="*/ 19 h 137"/>
                <a:gd name="T6" fmla="*/ 3 w 20"/>
                <a:gd name="T7" fmla="*/ 17 h 137"/>
                <a:gd name="T8" fmla="*/ 0 w 20"/>
                <a:gd name="T9" fmla="*/ 9 h 137"/>
                <a:gd name="T10" fmla="*/ 3 w 20"/>
                <a:gd name="T11" fmla="*/ 3 h 137"/>
                <a:gd name="T12" fmla="*/ 10 w 20"/>
                <a:gd name="T13" fmla="*/ 0 h 137"/>
                <a:gd name="T14" fmla="*/ 17 w 20"/>
                <a:gd name="T15" fmla="*/ 3 h 137"/>
                <a:gd name="T16" fmla="*/ 20 w 20"/>
                <a:gd name="T17" fmla="*/ 9 h 137"/>
                <a:gd name="T18" fmla="*/ 17 w 20"/>
                <a:gd name="T19" fmla="*/ 137 h 137"/>
                <a:gd name="T20" fmla="*/ 2 w 20"/>
                <a:gd name="T21" fmla="*/ 137 h 137"/>
                <a:gd name="T22" fmla="*/ 2 w 20"/>
                <a:gd name="T23" fmla="*/ 43 h 137"/>
                <a:gd name="T24" fmla="*/ 17 w 20"/>
                <a:gd name="T25" fmla="*/ 43 h 137"/>
                <a:gd name="T26" fmla="*/ 17 w 20"/>
                <a:gd name="T2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37">
                  <a:moveTo>
                    <a:pt x="20" y="9"/>
                  </a:moveTo>
                  <a:cubicBezTo>
                    <a:pt x="20" y="12"/>
                    <a:pt x="19" y="15"/>
                    <a:pt x="17" y="16"/>
                  </a:cubicBezTo>
                  <a:cubicBezTo>
                    <a:pt x="15" y="18"/>
                    <a:pt x="12" y="19"/>
                    <a:pt x="10" y="19"/>
                  </a:cubicBezTo>
                  <a:cubicBezTo>
                    <a:pt x="7" y="19"/>
                    <a:pt x="5" y="18"/>
                    <a:pt x="3" y="17"/>
                  </a:cubicBezTo>
                  <a:cubicBezTo>
                    <a:pt x="1" y="15"/>
                    <a:pt x="0" y="12"/>
                    <a:pt x="0" y="9"/>
                  </a:cubicBezTo>
                  <a:cubicBezTo>
                    <a:pt x="0" y="7"/>
                    <a:pt x="1" y="5"/>
                    <a:pt x="3" y="3"/>
                  </a:cubicBezTo>
                  <a:cubicBezTo>
                    <a:pt x="5" y="1"/>
                    <a:pt x="7" y="0"/>
                    <a:pt x="10" y="0"/>
                  </a:cubicBezTo>
                  <a:cubicBezTo>
                    <a:pt x="13" y="0"/>
                    <a:pt x="15" y="1"/>
                    <a:pt x="17" y="3"/>
                  </a:cubicBezTo>
                  <a:cubicBezTo>
                    <a:pt x="19" y="5"/>
                    <a:pt x="20" y="7"/>
                    <a:pt x="20" y="9"/>
                  </a:cubicBezTo>
                  <a:close/>
                  <a:moveTo>
                    <a:pt x="17" y="137"/>
                  </a:moveTo>
                  <a:cubicBezTo>
                    <a:pt x="2" y="137"/>
                    <a:pt x="2" y="137"/>
                    <a:pt x="2" y="137"/>
                  </a:cubicBezTo>
                  <a:cubicBezTo>
                    <a:pt x="2" y="43"/>
                    <a:pt x="2" y="43"/>
                    <a:pt x="2" y="43"/>
                  </a:cubicBezTo>
                  <a:cubicBezTo>
                    <a:pt x="17" y="43"/>
                    <a:pt x="17" y="43"/>
                    <a:pt x="17" y="43"/>
                  </a:cubicBezTo>
                  <a:lnTo>
                    <a:pt x="17" y="1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7">
              <a:extLst>
                <a:ext uri="{FF2B5EF4-FFF2-40B4-BE49-F238E27FC236}">
                  <a16:creationId xmlns:a16="http://schemas.microsoft.com/office/drawing/2014/main" id="{174E54B1-1CEB-49CE-884D-DB9EF0A13DB4}"/>
                </a:ext>
              </a:extLst>
            </p:cNvPr>
            <p:cNvSpPr>
              <a:spLocks/>
            </p:cNvSpPr>
            <p:nvPr userDrawn="1"/>
          </p:nvSpPr>
          <p:spPr bwMode="auto">
            <a:xfrm>
              <a:off x="630" y="3492"/>
              <a:ext cx="115" cy="161"/>
            </a:xfrm>
            <a:custGeom>
              <a:avLst/>
              <a:gdLst>
                <a:gd name="T0" fmla="*/ 71 w 71"/>
                <a:gd name="T1" fmla="*/ 91 h 98"/>
                <a:gd name="T2" fmla="*/ 45 w 71"/>
                <a:gd name="T3" fmla="*/ 98 h 98"/>
                <a:gd name="T4" fmla="*/ 22 w 71"/>
                <a:gd name="T5" fmla="*/ 92 h 98"/>
                <a:gd name="T6" fmla="*/ 6 w 71"/>
                <a:gd name="T7" fmla="*/ 75 h 98"/>
                <a:gd name="T8" fmla="*/ 0 w 71"/>
                <a:gd name="T9" fmla="*/ 51 h 98"/>
                <a:gd name="T10" fmla="*/ 14 w 71"/>
                <a:gd name="T11" fmla="*/ 14 h 98"/>
                <a:gd name="T12" fmla="*/ 49 w 71"/>
                <a:gd name="T13" fmla="*/ 0 h 98"/>
                <a:gd name="T14" fmla="*/ 71 w 71"/>
                <a:gd name="T15" fmla="*/ 5 h 98"/>
                <a:gd name="T16" fmla="*/ 71 w 71"/>
                <a:gd name="T17" fmla="*/ 20 h 98"/>
                <a:gd name="T18" fmla="*/ 48 w 71"/>
                <a:gd name="T19" fmla="*/ 13 h 98"/>
                <a:gd name="T20" fmla="*/ 25 w 71"/>
                <a:gd name="T21" fmla="*/ 23 h 98"/>
                <a:gd name="T22" fmla="*/ 16 w 71"/>
                <a:gd name="T23" fmla="*/ 50 h 98"/>
                <a:gd name="T24" fmla="*/ 24 w 71"/>
                <a:gd name="T25" fmla="*/ 76 h 98"/>
                <a:gd name="T26" fmla="*/ 48 w 71"/>
                <a:gd name="T27" fmla="*/ 85 h 98"/>
                <a:gd name="T28" fmla="*/ 71 w 71"/>
                <a:gd name="T29" fmla="*/ 77 h 98"/>
                <a:gd name="T30" fmla="*/ 71 w 71"/>
                <a:gd name="T31" fmla="*/ 9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98">
                  <a:moveTo>
                    <a:pt x="71" y="91"/>
                  </a:moveTo>
                  <a:cubicBezTo>
                    <a:pt x="63" y="96"/>
                    <a:pt x="55" y="98"/>
                    <a:pt x="45" y="98"/>
                  </a:cubicBezTo>
                  <a:cubicBezTo>
                    <a:pt x="36" y="98"/>
                    <a:pt x="29" y="96"/>
                    <a:pt x="22" y="92"/>
                  </a:cubicBezTo>
                  <a:cubicBezTo>
                    <a:pt x="15" y="88"/>
                    <a:pt x="10" y="83"/>
                    <a:pt x="6" y="75"/>
                  </a:cubicBezTo>
                  <a:cubicBezTo>
                    <a:pt x="2" y="68"/>
                    <a:pt x="0" y="60"/>
                    <a:pt x="0" y="51"/>
                  </a:cubicBezTo>
                  <a:cubicBezTo>
                    <a:pt x="0" y="36"/>
                    <a:pt x="5" y="23"/>
                    <a:pt x="14" y="14"/>
                  </a:cubicBezTo>
                  <a:cubicBezTo>
                    <a:pt x="23" y="4"/>
                    <a:pt x="34" y="0"/>
                    <a:pt x="49" y="0"/>
                  </a:cubicBezTo>
                  <a:cubicBezTo>
                    <a:pt x="57" y="0"/>
                    <a:pt x="64" y="1"/>
                    <a:pt x="71" y="5"/>
                  </a:cubicBezTo>
                  <a:cubicBezTo>
                    <a:pt x="71" y="20"/>
                    <a:pt x="71" y="20"/>
                    <a:pt x="71" y="20"/>
                  </a:cubicBezTo>
                  <a:cubicBezTo>
                    <a:pt x="64" y="15"/>
                    <a:pt x="56" y="13"/>
                    <a:pt x="48" y="13"/>
                  </a:cubicBezTo>
                  <a:cubicBezTo>
                    <a:pt x="39" y="13"/>
                    <a:pt x="31" y="16"/>
                    <a:pt x="25" y="23"/>
                  </a:cubicBezTo>
                  <a:cubicBezTo>
                    <a:pt x="19" y="30"/>
                    <a:pt x="16" y="39"/>
                    <a:pt x="16" y="50"/>
                  </a:cubicBezTo>
                  <a:cubicBezTo>
                    <a:pt x="16" y="61"/>
                    <a:pt x="19" y="69"/>
                    <a:pt x="24" y="76"/>
                  </a:cubicBezTo>
                  <a:cubicBezTo>
                    <a:pt x="30" y="82"/>
                    <a:pt x="38" y="85"/>
                    <a:pt x="48" y="85"/>
                  </a:cubicBezTo>
                  <a:cubicBezTo>
                    <a:pt x="56" y="85"/>
                    <a:pt x="63" y="82"/>
                    <a:pt x="71" y="77"/>
                  </a:cubicBezTo>
                  <a:lnTo>
                    <a:pt x="71" y="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8">
              <a:extLst>
                <a:ext uri="{FF2B5EF4-FFF2-40B4-BE49-F238E27FC236}">
                  <a16:creationId xmlns:a16="http://schemas.microsoft.com/office/drawing/2014/main" id="{81A2500A-C663-440A-9544-5BF82A73D5BE}"/>
                </a:ext>
              </a:extLst>
            </p:cNvPr>
            <p:cNvSpPr>
              <a:spLocks/>
            </p:cNvSpPr>
            <p:nvPr userDrawn="1"/>
          </p:nvSpPr>
          <p:spPr bwMode="auto">
            <a:xfrm>
              <a:off x="781" y="3492"/>
              <a:ext cx="80" cy="157"/>
            </a:xfrm>
            <a:custGeom>
              <a:avLst/>
              <a:gdLst>
                <a:gd name="T0" fmla="*/ 49 w 49"/>
                <a:gd name="T1" fmla="*/ 17 h 96"/>
                <a:gd name="T2" fmla="*/ 38 w 49"/>
                <a:gd name="T3" fmla="*/ 14 h 96"/>
                <a:gd name="T4" fmla="*/ 21 w 49"/>
                <a:gd name="T5" fmla="*/ 24 h 96"/>
                <a:gd name="T6" fmla="*/ 15 w 49"/>
                <a:gd name="T7" fmla="*/ 48 h 96"/>
                <a:gd name="T8" fmla="*/ 15 w 49"/>
                <a:gd name="T9" fmla="*/ 96 h 96"/>
                <a:gd name="T10" fmla="*/ 0 w 49"/>
                <a:gd name="T11" fmla="*/ 96 h 96"/>
                <a:gd name="T12" fmla="*/ 0 w 49"/>
                <a:gd name="T13" fmla="*/ 2 h 96"/>
                <a:gd name="T14" fmla="*/ 15 w 49"/>
                <a:gd name="T15" fmla="*/ 2 h 96"/>
                <a:gd name="T16" fmla="*/ 15 w 49"/>
                <a:gd name="T17" fmla="*/ 21 h 96"/>
                <a:gd name="T18" fmla="*/ 16 w 49"/>
                <a:gd name="T19" fmla="*/ 21 h 96"/>
                <a:gd name="T20" fmla="*/ 25 w 49"/>
                <a:gd name="T21" fmla="*/ 6 h 96"/>
                <a:gd name="T22" fmla="*/ 40 w 49"/>
                <a:gd name="T23" fmla="*/ 0 h 96"/>
                <a:gd name="T24" fmla="*/ 49 w 49"/>
                <a:gd name="T25" fmla="*/ 2 h 96"/>
                <a:gd name="T26" fmla="*/ 49 w 49"/>
                <a:gd name="T27" fmla="*/ 1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96">
                  <a:moveTo>
                    <a:pt x="49" y="17"/>
                  </a:moveTo>
                  <a:cubicBezTo>
                    <a:pt x="46" y="15"/>
                    <a:pt x="43" y="14"/>
                    <a:pt x="38" y="14"/>
                  </a:cubicBezTo>
                  <a:cubicBezTo>
                    <a:pt x="31" y="14"/>
                    <a:pt x="26" y="17"/>
                    <a:pt x="21" y="24"/>
                  </a:cubicBezTo>
                  <a:cubicBezTo>
                    <a:pt x="17" y="30"/>
                    <a:pt x="15" y="38"/>
                    <a:pt x="15" y="48"/>
                  </a:cubicBezTo>
                  <a:cubicBezTo>
                    <a:pt x="15" y="96"/>
                    <a:pt x="15" y="96"/>
                    <a:pt x="15" y="96"/>
                  </a:cubicBezTo>
                  <a:cubicBezTo>
                    <a:pt x="0" y="96"/>
                    <a:pt x="0" y="96"/>
                    <a:pt x="0" y="96"/>
                  </a:cubicBezTo>
                  <a:cubicBezTo>
                    <a:pt x="0" y="2"/>
                    <a:pt x="0" y="2"/>
                    <a:pt x="0" y="2"/>
                  </a:cubicBezTo>
                  <a:cubicBezTo>
                    <a:pt x="15" y="2"/>
                    <a:pt x="15" y="2"/>
                    <a:pt x="15" y="2"/>
                  </a:cubicBezTo>
                  <a:cubicBezTo>
                    <a:pt x="15" y="21"/>
                    <a:pt x="15" y="21"/>
                    <a:pt x="15" y="21"/>
                  </a:cubicBezTo>
                  <a:cubicBezTo>
                    <a:pt x="16" y="21"/>
                    <a:pt x="16" y="21"/>
                    <a:pt x="16" y="21"/>
                  </a:cubicBezTo>
                  <a:cubicBezTo>
                    <a:pt x="18" y="15"/>
                    <a:pt x="21" y="10"/>
                    <a:pt x="25" y="6"/>
                  </a:cubicBezTo>
                  <a:cubicBezTo>
                    <a:pt x="29" y="2"/>
                    <a:pt x="34" y="0"/>
                    <a:pt x="40" y="0"/>
                  </a:cubicBezTo>
                  <a:cubicBezTo>
                    <a:pt x="44" y="0"/>
                    <a:pt x="47" y="1"/>
                    <a:pt x="49" y="2"/>
                  </a:cubicBezTo>
                  <a:lnTo>
                    <a:pt x="4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9">
              <a:extLst>
                <a:ext uri="{FF2B5EF4-FFF2-40B4-BE49-F238E27FC236}">
                  <a16:creationId xmlns:a16="http://schemas.microsoft.com/office/drawing/2014/main" id="{63DECC76-D515-4129-9B65-1BAE172585DB}"/>
                </a:ext>
              </a:extLst>
            </p:cNvPr>
            <p:cNvSpPr>
              <a:spLocks noEditPoints="1"/>
            </p:cNvSpPr>
            <p:nvPr userDrawn="1"/>
          </p:nvSpPr>
          <p:spPr bwMode="auto">
            <a:xfrm>
              <a:off x="873" y="3492"/>
              <a:ext cx="150" cy="161"/>
            </a:xfrm>
            <a:custGeom>
              <a:avLst/>
              <a:gdLst>
                <a:gd name="T0" fmla="*/ 92 w 92"/>
                <a:gd name="T1" fmla="*/ 48 h 98"/>
                <a:gd name="T2" fmla="*/ 79 w 92"/>
                <a:gd name="T3" fmla="*/ 84 h 98"/>
                <a:gd name="T4" fmla="*/ 45 w 92"/>
                <a:gd name="T5" fmla="*/ 98 h 98"/>
                <a:gd name="T6" fmla="*/ 12 w 92"/>
                <a:gd name="T7" fmla="*/ 85 h 98"/>
                <a:gd name="T8" fmla="*/ 0 w 92"/>
                <a:gd name="T9" fmla="*/ 50 h 98"/>
                <a:gd name="T10" fmla="*/ 12 w 92"/>
                <a:gd name="T11" fmla="*/ 13 h 98"/>
                <a:gd name="T12" fmla="*/ 48 w 92"/>
                <a:gd name="T13" fmla="*/ 0 h 98"/>
                <a:gd name="T14" fmla="*/ 80 w 92"/>
                <a:gd name="T15" fmla="*/ 13 h 98"/>
                <a:gd name="T16" fmla="*/ 92 w 92"/>
                <a:gd name="T17" fmla="*/ 48 h 98"/>
                <a:gd name="T18" fmla="*/ 77 w 92"/>
                <a:gd name="T19" fmla="*/ 49 h 98"/>
                <a:gd name="T20" fmla="*/ 69 w 92"/>
                <a:gd name="T21" fmla="*/ 22 h 98"/>
                <a:gd name="T22" fmla="*/ 46 w 92"/>
                <a:gd name="T23" fmla="*/ 13 h 98"/>
                <a:gd name="T24" fmla="*/ 24 w 92"/>
                <a:gd name="T25" fmla="*/ 22 h 98"/>
                <a:gd name="T26" fmla="*/ 15 w 92"/>
                <a:gd name="T27" fmla="*/ 49 h 98"/>
                <a:gd name="T28" fmla="*/ 24 w 92"/>
                <a:gd name="T29" fmla="*/ 76 h 98"/>
                <a:gd name="T30" fmla="*/ 46 w 92"/>
                <a:gd name="T31" fmla="*/ 85 h 98"/>
                <a:gd name="T32" fmla="*/ 69 w 92"/>
                <a:gd name="T33" fmla="*/ 76 h 98"/>
                <a:gd name="T34" fmla="*/ 77 w 92"/>
                <a:gd name="T35" fmla="*/ 4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98">
                  <a:moveTo>
                    <a:pt x="92" y="48"/>
                  </a:moveTo>
                  <a:cubicBezTo>
                    <a:pt x="92" y="63"/>
                    <a:pt x="88" y="75"/>
                    <a:pt x="79" y="84"/>
                  </a:cubicBezTo>
                  <a:cubicBezTo>
                    <a:pt x="71" y="93"/>
                    <a:pt x="60" y="98"/>
                    <a:pt x="45" y="98"/>
                  </a:cubicBezTo>
                  <a:cubicBezTo>
                    <a:pt x="31" y="98"/>
                    <a:pt x="20" y="94"/>
                    <a:pt x="12" y="85"/>
                  </a:cubicBezTo>
                  <a:cubicBezTo>
                    <a:pt x="4" y="76"/>
                    <a:pt x="0" y="64"/>
                    <a:pt x="0" y="50"/>
                  </a:cubicBezTo>
                  <a:cubicBezTo>
                    <a:pt x="0" y="34"/>
                    <a:pt x="4" y="22"/>
                    <a:pt x="12" y="13"/>
                  </a:cubicBezTo>
                  <a:cubicBezTo>
                    <a:pt x="21" y="4"/>
                    <a:pt x="33" y="0"/>
                    <a:pt x="48" y="0"/>
                  </a:cubicBezTo>
                  <a:cubicBezTo>
                    <a:pt x="61" y="0"/>
                    <a:pt x="72" y="4"/>
                    <a:pt x="80" y="13"/>
                  </a:cubicBezTo>
                  <a:cubicBezTo>
                    <a:pt x="88" y="21"/>
                    <a:pt x="92" y="33"/>
                    <a:pt x="92" y="48"/>
                  </a:cubicBezTo>
                  <a:close/>
                  <a:moveTo>
                    <a:pt x="77" y="49"/>
                  </a:moveTo>
                  <a:cubicBezTo>
                    <a:pt x="77" y="37"/>
                    <a:pt x="74" y="28"/>
                    <a:pt x="69" y="22"/>
                  </a:cubicBezTo>
                  <a:cubicBezTo>
                    <a:pt x="64" y="16"/>
                    <a:pt x="56" y="13"/>
                    <a:pt x="46" y="13"/>
                  </a:cubicBezTo>
                  <a:cubicBezTo>
                    <a:pt x="37" y="13"/>
                    <a:pt x="29" y="16"/>
                    <a:pt x="24" y="22"/>
                  </a:cubicBezTo>
                  <a:cubicBezTo>
                    <a:pt x="18" y="29"/>
                    <a:pt x="15" y="38"/>
                    <a:pt x="15" y="49"/>
                  </a:cubicBezTo>
                  <a:cubicBezTo>
                    <a:pt x="15" y="61"/>
                    <a:pt x="18" y="69"/>
                    <a:pt x="24" y="76"/>
                  </a:cubicBezTo>
                  <a:cubicBezTo>
                    <a:pt x="29" y="82"/>
                    <a:pt x="37" y="85"/>
                    <a:pt x="46" y="85"/>
                  </a:cubicBezTo>
                  <a:cubicBezTo>
                    <a:pt x="56" y="85"/>
                    <a:pt x="64" y="82"/>
                    <a:pt x="69" y="76"/>
                  </a:cubicBezTo>
                  <a:cubicBezTo>
                    <a:pt x="74" y="70"/>
                    <a:pt x="77" y="61"/>
                    <a:pt x="77"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10">
              <a:extLst>
                <a:ext uri="{FF2B5EF4-FFF2-40B4-BE49-F238E27FC236}">
                  <a16:creationId xmlns:a16="http://schemas.microsoft.com/office/drawing/2014/main" id="{05FEAB41-53C4-40D8-93F8-9B3A6190595E}"/>
                </a:ext>
              </a:extLst>
            </p:cNvPr>
            <p:cNvSpPr>
              <a:spLocks/>
            </p:cNvSpPr>
            <p:nvPr userDrawn="1"/>
          </p:nvSpPr>
          <p:spPr bwMode="auto">
            <a:xfrm>
              <a:off x="1050" y="3492"/>
              <a:ext cx="93" cy="161"/>
            </a:xfrm>
            <a:custGeom>
              <a:avLst/>
              <a:gdLst>
                <a:gd name="T0" fmla="*/ 57 w 57"/>
                <a:gd name="T1" fmla="*/ 71 h 98"/>
                <a:gd name="T2" fmla="*/ 48 w 57"/>
                <a:gd name="T3" fmla="*/ 90 h 98"/>
                <a:gd name="T4" fmla="*/ 23 w 57"/>
                <a:gd name="T5" fmla="*/ 98 h 98"/>
                <a:gd name="T6" fmla="*/ 0 w 57"/>
                <a:gd name="T7" fmla="*/ 92 h 98"/>
                <a:gd name="T8" fmla="*/ 0 w 57"/>
                <a:gd name="T9" fmla="*/ 76 h 98"/>
                <a:gd name="T10" fmla="*/ 24 w 57"/>
                <a:gd name="T11" fmla="*/ 85 h 98"/>
                <a:gd name="T12" fmla="*/ 42 w 57"/>
                <a:gd name="T13" fmla="*/ 72 h 98"/>
                <a:gd name="T14" fmla="*/ 38 w 57"/>
                <a:gd name="T15" fmla="*/ 63 h 98"/>
                <a:gd name="T16" fmla="*/ 23 w 57"/>
                <a:gd name="T17" fmla="*/ 54 h 98"/>
                <a:gd name="T18" fmla="*/ 5 w 57"/>
                <a:gd name="T19" fmla="*/ 43 h 98"/>
                <a:gd name="T20" fmla="*/ 0 w 57"/>
                <a:gd name="T21" fmla="*/ 27 h 98"/>
                <a:gd name="T22" fmla="*/ 9 w 57"/>
                <a:gd name="T23" fmla="*/ 8 h 98"/>
                <a:gd name="T24" fmla="*/ 33 w 57"/>
                <a:gd name="T25" fmla="*/ 0 h 98"/>
                <a:gd name="T26" fmla="*/ 53 w 57"/>
                <a:gd name="T27" fmla="*/ 4 h 98"/>
                <a:gd name="T28" fmla="*/ 53 w 57"/>
                <a:gd name="T29" fmla="*/ 19 h 98"/>
                <a:gd name="T30" fmla="*/ 32 w 57"/>
                <a:gd name="T31" fmla="*/ 13 h 98"/>
                <a:gd name="T32" fmla="*/ 20 w 57"/>
                <a:gd name="T33" fmla="*/ 16 h 98"/>
                <a:gd name="T34" fmla="*/ 15 w 57"/>
                <a:gd name="T35" fmla="*/ 26 h 98"/>
                <a:gd name="T36" fmla="*/ 19 w 57"/>
                <a:gd name="T37" fmla="*/ 35 h 98"/>
                <a:gd name="T38" fmla="*/ 33 w 57"/>
                <a:gd name="T39" fmla="*/ 43 h 98"/>
                <a:gd name="T40" fmla="*/ 52 w 57"/>
                <a:gd name="T41" fmla="*/ 55 h 98"/>
                <a:gd name="T42" fmla="*/ 57 w 57"/>
                <a:gd name="T43" fmla="*/ 7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98">
                  <a:moveTo>
                    <a:pt x="57" y="71"/>
                  </a:moveTo>
                  <a:cubicBezTo>
                    <a:pt x="57" y="79"/>
                    <a:pt x="54" y="85"/>
                    <a:pt x="48" y="90"/>
                  </a:cubicBezTo>
                  <a:cubicBezTo>
                    <a:pt x="42" y="95"/>
                    <a:pt x="33" y="98"/>
                    <a:pt x="23" y="98"/>
                  </a:cubicBezTo>
                  <a:cubicBezTo>
                    <a:pt x="14" y="98"/>
                    <a:pt x="6" y="96"/>
                    <a:pt x="0" y="92"/>
                  </a:cubicBezTo>
                  <a:cubicBezTo>
                    <a:pt x="0" y="76"/>
                    <a:pt x="0" y="76"/>
                    <a:pt x="0" y="76"/>
                  </a:cubicBezTo>
                  <a:cubicBezTo>
                    <a:pt x="7" y="82"/>
                    <a:pt x="15" y="85"/>
                    <a:pt x="24" y="85"/>
                  </a:cubicBezTo>
                  <a:cubicBezTo>
                    <a:pt x="36" y="85"/>
                    <a:pt x="42" y="81"/>
                    <a:pt x="42" y="72"/>
                  </a:cubicBezTo>
                  <a:cubicBezTo>
                    <a:pt x="42" y="69"/>
                    <a:pt x="41" y="66"/>
                    <a:pt x="38" y="63"/>
                  </a:cubicBezTo>
                  <a:cubicBezTo>
                    <a:pt x="36" y="61"/>
                    <a:pt x="31" y="58"/>
                    <a:pt x="23" y="54"/>
                  </a:cubicBezTo>
                  <a:cubicBezTo>
                    <a:pt x="14" y="51"/>
                    <a:pt x="8" y="47"/>
                    <a:pt x="5" y="43"/>
                  </a:cubicBezTo>
                  <a:cubicBezTo>
                    <a:pt x="2" y="39"/>
                    <a:pt x="0" y="34"/>
                    <a:pt x="0" y="27"/>
                  </a:cubicBezTo>
                  <a:cubicBezTo>
                    <a:pt x="0" y="19"/>
                    <a:pt x="3" y="13"/>
                    <a:pt x="9" y="8"/>
                  </a:cubicBezTo>
                  <a:cubicBezTo>
                    <a:pt x="15" y="2"/>
                    <a:pt x="23" y="0"/>
                    <a:pt x="33" y="0"/>
                  </a:cubicBezTo>
                  <a:cubicBezTo>
                    <a:pt x="40" y="0"/>
                    <a:pt x="47" y="1"/>
                    <a:pt x="53" y="4"/>
                  </a:cubicBezTo>
                  <a:cubicBezTo>
                    <a:pt x="53" y="19"/>
                    <a:pt x="53" y="19"/>
                    <a:pt x="53" y="19"/>
                  </a:cubicBezTo>
                  <a:cubicBezTo>
                    <a:pt x="47" y="15"/>
                    <a:pt x="40" y="13"/>
                    <a:pt x="32" y="13"/>
                  </a:cubicBezTo>
                  <a:cubicBezTo>
                    <a:pt x="27" y="13"/>
                    <a:pt x="23" y="14"/>
                    <a:pt x="20" y="16"/>
                  </a:cubicBezTo>
                  <a:cubicBezTo>
                    <a:pt x="17" y="19"/>
                    <a:pt x="15" y="22"/>
                    <a:pt x="15" y="26"/>
                  </a:cubicBezTo>
                  <a:cubicBezTo>
                    <a:pt x="15" y="30"/>
                    <a:pt x="16" y="33"/>
                    <a:pt x="19" y="35"/>
                  </a:cubicBezTo>
                  <a:cubicBezTo>
                    <a:pt x="21" y="37"/>
                    <a:pt x="26" y="40"/>
                    <a:pt x="33" y="43"/>
                  </a:cubicBezTo>
                  <a:cubicBezTo>
                    <a:pt x="42" y="47"/>
                    <a:pt x="48" y="51"/>
                    <a:pt x="52" y="55"/>
                  </a:cubicBezTo>
                  <a:cubicBezTo>
                    <a:pt x="55" y="59"/>
                    <a:pt x="57" y="64"/>
                    <a:pt x="57"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11">
              <a:extLst>
                <a:ext uri="{FF2B5EF4-FFF2-40B4-BE49-F238E27FC236}">
                  <a16:creationId xmlns:a16="http://schemas.microsoft.com/office/drawing/2014/main" id="{CA0427EC-E118-4FA9-A9D0-F29B2EDC3E2F}"/>
                </a:ext>
              </a:extLst>
            </p:cNvPr>
            <p:cNvSpPr>
              <a:spLocks noEditPoints="1"/>
            </p:cNvSpPr>
            <p:nvPr userDrawn="1"/>
          </p:nvSpPr>
          <p:spPr bwMode="auto">
            <a:xfrm>
              <a:off x="1168" y="3492"/>
              <a:ext cx="150" cy="161"/>
            </a:xfrm>
            <a:custGeom>
              <a:avLst/>
              <a:gdLst>
                <a:gd name="T0" fmla="*/ 92 w 92"/>
                <a:gd name="T1" fmla="*/ 48 h 98"/>
                <a:gd name="T2" fmla="*/ 80 w 92"/>
                <a:gd name="T3" fmla="*/ 84 h 98"/>
                <a:gd name="T4" fmla="*/ 46 w 92"/>
                <a:gd name="T5" fmla="*/ 98 h 98"/>
                <a:gd name="T6" fmla="*/ 12 w 92"/>
                <a:gd name="T7" fmla="*/ 85 h 98"/>
                <a:gd name="T8" fmla="*/ 0 w 92"/>
                <a:gd name="T9" fmla="*/ 50 h 98"/>
                <a:gd name="T10" fmla="*/ 13 w 92"/>
                <a:gd name="T11" fmla="*/ 13 h 98"/>
                <a:gd name="T12" fmla="*/ 48 w 92"/>
                <a:gd name="T13" fmla="*/ 0 h 98"/>
                <a:gd name="T14" fmla="*/ 80 w 92"/>
                <a:gd name="T15" fmla="*/ 13 h 98"/>
                <a:gd name="T16" fmla="*/ 92 w 92"/>
                <a:gd name="T17" fmla="*/ 48 h 98"/>
                <a:gd name="T18" fmla="*/ 77 w 92"/>
                <a:gd name="T19" fmla="*/ 49 h 98"/>
                <a:gd name="T20" fmla="*/ 69 w 92"/>
                <a:gd name="T21" fmla="*/ 22 h 98"/>
                <a:gd name="T22" fmla="*/ 47 w 92"/>
                <a:gd name="T23" fmla="*/ 13 h 98"/>
                <a:gd name="T24" fmla="*/ 24 w 92"/>
                <a:gd name="T25" fmla="*/ 22 h 98"/>
                <a:gd name="T26" fmla="*/ 15 w 92"/>
                <a:gd name="T27" fmla="*/ 49 h 98"/>
                <a:gd name="T28" fmla="*/ 24 w 92"/>
                <a:gd name="T29" fmla="*/ 76 h 98"/>
                <a:gd name="T30" fmla="*/ 47 w 92"/>
                <a:gd name="T31" fmla="*/ 85 h 98"/>
                <a:gd name="T32" fmla="*/ 69 w 92"/>
                <a:gd name="T33" fmla="*/ 76 h 98"/>
                <a:gd name="T34" fmla="*/ 77 w 92"/>
                <a:gd name="T35" fmla="*/ 4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98">
                  <a:moveTo>
                    <a:pt x="92" y="48"/>
                  </a:moveTo>
                  <a:cubicBezTo>
                    <a:pt x="92" y="63"/>
                    <a:pt x="88" y="75"/>
                    <a:pt x="80" y="84"/>
                  </a:cubicBezTo>
                  <a:cubicBezTo>
                    <a:pt x="71" y="93"/>
                    <a:pt x="60" y="98"/>
                    <a:pt x="46" y="98"/>
                  </a:cubicBezTo>
                  <a:cubicBezTo>
                    <a:pt x="32" y="98"/>
                    <a:pt x="21" y="94"/>
                    <a:pt x="12" y="85"/>
                  </a:cubicBezTo>
                  <a:cubicBezTo>
                    <a:pt x="4" y="76"/>
                    <a:pt x="0" y="64"/>
                    <a:pt x="0" y="50"/>
                  </a:cubicBezTo>
                  <a:cubicBezTo>
                    <a:pt x="0" y="34"/>
                    <a:pt x="4" y="22"/>
                    <a:pt x="13" y="13"/>
                  </a:cubicBezTo>
                  <a:cubicBezTo>
                    <a:pt x="21" y="4"/>
                    <a:pt x="33" y="0"/>
                    <a:pt x="48" y="0"/>
                  </a:cubicBezTo>
                  <a:cubicBezTo>
                    <a:pt x="62" y="0"/>
                    <a:pt x="73" y="4"/>
                    <a:pt x="80" y="13"/>
                  </a:cubicBezTo>
                  <a:cubicBezTo>
                    <a:pt x="88" y="21"/>
                    <a:pt x="92" y="33"/>
                    <a:pt x="92" y="48"/>
                  </a:cubicBezTo>
                  <a:close/>
                  <a:moveTo>
                    <a:pt x="77" y="49"/>
                  </a:moveTo>
                  <a:cubicBezTo>
                    <a:pt x="77" y="37"/>
                    <a:pt x="74" y="28"/>
                    <a:pt x="69" y="22"/>
                  </a:cubicBezTo>
                  <a:cubicBezTo>
                    <a:pt x="64" y="16"/>
                    <a:pt x="56" y="13"/>
                    <a:pt x="47" y="13"/>
                  </a:cubicBezTo>
                  <a:cubicBezTo>
                    <a:pt x="37" y="13"/>
                    <a:pt x="29" y="16"/>
                    <a:pt x="24" y="22"/>
                  </a:cubicBezTo>
                  <a:cubicBezTo>
                    <a:pt x="18" y="29"/>
                    <a:pt x="15" y="38"/>
                    <a:pt x="15" y="49"/>
                  </a:cubicBezTo>
                  <a:cubicBezTo>
                    <a:pt x="15" y="61"/>
                    <a:pt x="18" y="69"/>
                    <a:pt x="24" y="76"/>
                  </a:cubicBezTo>
                  <a:cubicBezTo>
                    <a:pt x="30" y="82"/>
                    <a:pt x="37" y="85"/>
                    <a:pt x="47" y="85"/>
                  </a:cubicBezTo>
                  <a:cubicBezTo>
                    <a:pt x="56" y="85"/>
                    <a:pt x="64" y="82"/>
                    <a:pt x="69" y="76"/>
                  </a:cubicBezTo>
                  <a:cubicBezTo>
                    <a:pt x="74" y="70"/>
                    <a:pt x="77" y="61"/>
                    <a:pt x="77"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12">
              <a:extLst>
                <a:ext uri="{FF2B5EF4-FFF2-40B4-BE49-F238E27FC236}">
                  <a16:creationId xmlns:a16="http://schemas.microsoft.com/office/drawing/2014/main" id="{7DC8F936-C2C9-4D8F-BAF0-623CC082DBB6}"/>
                </a:ext>
              </a:extLst>
            </p:cNvPr>
            <p:cNvSpPr>
              <a:spLocks/>
            </p:cNvSpPr>
            <p:nvPr userDrawn="1"/>
          </p:nvSpPr>
          <p:spPr bwMode="auto">
            <a:xfrm>
              <a:off x="1334" y="3419"/>
              <a:ext cx="92" cy="230"/>
            </a:xfrm>
            <a:custGeom>
              <a:avLst/>
              <a:gdLst>
                <a:gd name="T0" fmla="*/ 56 w 56"/>
                <a:gd name="T1" fmla="*/ 15 h 141"/>
                <a:gd name="T2" fmla="*/ 46 w 56"/>
                <a:gd name="T3" fmla="*/ 13 h 141"/>
                <a:gd name="T4" fmla="*/ 31 w 56"/>
                <a:gd name="T5" fmla="*/ 33 h 141"/>
                <a:gd name="T6" fmla="*/ 31 w 56"/>
                <a:gd name="T7" fmla="*/ 47 h 141"/>
                <a:gd name="T8" fmla="*/ 53 w 56"/>
                <a:gd name="T9" fmla="*/ 47 h 141"/>
                <a:gd name="T10" fmla="*/ 53 w 56"/>
                <a:gd name="T11" fmla="*/ 60 h 141"/>
                <a:gd name="T12" fmla="*/ 31 w 56"/>
                <a:gd name="T13" fmla="*/ 60 h 141"/>
                <a:gd name="T14" fmla="*/ 31 w 56"/>
                <a:gd name="T15" fmla="*/ 141 h 141"/>
                <a:gd name="T16" fmla="*/ 16 w 56"/>
                <a:gd name="T17" fmla="*/ 141 h 141"/>
                <a:gd name="T18" fmla="*/ 16 w 56"/>
                <a:gd name="T19" fmla="*/ 60 h 141"/>
                <a:gd name="T20" fmla="*/ 0 w 56"/>
                <a:gd name="T21" fmla="*/ 60 h 141"/>
                <a:gd name="T22" fmla="*/ 0 w 56"/>
                <a:gd name="T23" fmla="*/ 47 h 141"/>
                <a:gd name="T24" fmla="*/ 16 w 56"/>
                <a:gd name="T25" fmla="*/ 47 h 141"/>
                <a:gd name="T26" fmla="*/ 16 w 56"/>
                <a:gd name="T27" fmla="*/ 32 h 141"/>
                <a:gd name="T28" fmla="*/ 24 w 56"/>
                <a:gd name="T29" fmla="*/ 9 h 141"/>
                <a:gd name="T30" fmla="*/ 45 w 56"/>
                <a:gd name="T31" fmla="*/ 0 h 141"/>
                <a:gd name="T32" fmla="*/ 56 w 56"/>
                <a:gd name="T33" fmla="*/ 2 h 141"/>
                <a:gd name="T34" fmla="*/ 56 w 56"/>
                <a:gd name="T35" fmla="*/ 1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141">
                  <a:moveTo>
                    <a:pt x="56" y="15"/>
                  </a:moveTo>
                  <a:cubicBezTo>
                    <a:pt x="53" y="14"/>
                    <a:pt x="50" y="13"/>
                    <a:pt x="46" y="13"/>
                  </a:cubicBezTo>
                  <a:cubicBezTo>
                    <a:pt x="36" y="13"/>
                    <a:pt x="31" y="19"/>
                    <a:pt x="31" y="33"/>
                  </a:cubicBezTo>
                  <a:cubicBezTo>
                    <a:pt x="31" y="47"/>
                    <a:pt x="31" y="47"/>
                    <a:pt x="31" y="47"/>
                  </a:cubicBezTo>
                  <a:cubicBezTo>
                    <a:pt x="53" y="47"/>
                    <a:pt x="53" y="47"/>
                    <a:pt x="53" y="47"/>
                  </a:cubicBezTo>
                  <a:cubicBezTo>
                    <a:pt x="53" y="60"/>
                    <a:pt x="53" y="60"/>
                    <a:pt x="53" y="60"/>
                  </a:cubicBezTo>
                  <a:cubicBezTo>
                    <a:pt x="31" y="60"/>
                    <a:pt x="31" y="60"/>
                    <a:pt x="31" y="60"/>
                  </a:cubicBezTo>
                  <a:cubicBezTo>
                    <a:pt x="31" y="141"/>
                    <a:pt x="31" y="141"/>
                    <a:pt x="31" y="141"/>
                  </a:cubicBezTo>
                  <a:cubicBezTo>
                    <a:pt x="16" y="141"/>
                    <a:pt x="16" y="141"/>
                    <a:pt x="16" y="141"/>
                  </a:cubicBezTo>
                  <a:cubicBezTo>
                    <a:pt x="16" y="60"/>
                    <a:pt x="16" y="60"/>
                    <a:pt x="16" y="60"/>
                  </a:cubicBezTo>
                  <a:cubicBezTo>
                    <a:pt x="0" y="60"/>
                    <a:pt x="0" y="60"/>
                    <a:pt x="0" y="60"/>
                  </a:cubicBezTo>
                  <a:cubicBezTo>
                    <a:pt x="0" y="47"/>
                    <a:pt x="0" y="47"/>
                    <a:pt x="0" y="47"/>
                  </a:cubicBezTo>
                  <a:cubicBezTo>
                    <a:pt x="16" y="47"/>
                    <a:pt x="16" y="47"/>
                    <a:pt x="16" y="47"/>
                  </a:cubicBezTo>
                  <a:cubicBezTo>
                    <a:pt x="16" y="32"/>
                    <a:pt x="16" y="32"/>
                    <a:pt x="16" y="32"/>
                  </a:cubicBezTo>
                  <a:cubicBezTo>
                    <a:pt x="16" y="22"/>
                    <a:pt x="18" y="15"/>
                    <a:pt x="24" y="9"/>
                  </a:cubicBezTo>
                  <a:cubicBezTo>
                    <a:pt x="30" y="3"/>
                    <a:pt x="37" y="0"/>
                    <a:pt x="45" y="0"/>
                  </a:cubicBezTo>
                  <a:cubicBezTo>
                    <a:pt x="50" y="0"/>
                    <a:pt x="54" y="1"/>
                    <a:pt x="56" y="2"/>
                  </a:cubicBezTo>
                  <a:lnTo>
                    <a:pt x="5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13">
              <a:extLst>
                <a:ext uri="{FF2B5EF4-FFF2-40B4-BE49-F238E27FC236}">
                  <a16:creationId xmlns:a16="http://schemas.microsoft.com/office/drawing/2014/main" id="{E0FE9904-9EA4-4B7C-BCEB-8A56F5B8AFDF}"/>
                </a:ext>
              </a:extLst>
            </p:cNvPr>
            <p:cNvSpPr>
              <a:spLocks/>
            </p:cNvSpPr>
            <p:nvPr userDrawn="1"/>
          </p:nvSpPr>
          <p:spPr bwMode="auto">
            <a:xfrm>
              <a:off x="1434" y="3450"/>
              <a:ext cx="88" cy="203"/>
            </a:xfrm>
            <a:custGeom>
              <a:avLst/>
              <a:gdLst>
                <a:gd name="T0" fmla="*/ 54 w 54"/>
                <a:gd name="T1" fmla="*/ 121 h 124"/>
                <a:gd name="T2" fmla="*/ 40 w 54"/>
                <a:gd name="T3" fmla="*/ 124 h 124"/>
                <a:gd name="T4" fmla="*/ 16 w 54"/>
                <a:gd name="T5" fmla="*/ 96 h 124"/>
                <a:gd name="T6" fmla="*/ 16 w 54"/>
                <a:gd name="T7" fmla="*/ 41 h 124"/>
                <a:gd name="T8" fmla="*/ 0 w 54"/>
                <a:gd name="T9" fmla="*/ 41 h 124"/>
                <a:gd name="T10" fmla="*/ 0 w 54"/>
                <a:gd name="T11" fmla="*/ 28 h 124"/>
                <a:gd name="T12" fmla="*/ 16 w 54"/>
                <a:gd name="T13" fmla="*/ 28 h 124"/>
                <a:gd name="T14" fmla="*/ 16 w 54"/>
                <a:gd name="T15" fmla="*/ 5 h 124"/>
                <a:gd name="T16" fmla="*/ 31 w 54"/>
                <a:gd name="T17" fmla="*/ 0 h 124"/>
                <a:gd name="T18" fmla="*/ 31 w 54"/>
                <a:gd name="T19" fmla="*/ 28 h 124"/>
                <a:gd name="T20" fmla="*/ 54 w 54"/>
                <a:gd name="T21" fmla="*/ 28 h 124"/>
                <a:gd name="T22" fmla="*/ 54 w 54"/>
                <a:gd name="T23" fmla="*/ 41 h 124"/>
                <a:gd name="T24" fmla="*/ 31 w 54"/>
                <a:gd name="T25" fmla="*/ 41 h 124"/>
                <a:gd name="T26" fmla="*/ 31 w 54"/>
                <a:gd name="T27" fmla="*/ 94 h 124"/>
                <a:gd name="T28" fmla="*/ 34 w 54"/>
                <a:gd name="T29" fmla="*/ 107 h 124"/>
                <a:gd name="T30" fmla="*/ 45 w 54"/>
                <a:gd name="T31" fmla="*/ 111 h 124"/>
                <a:gd name="T32" fmla="*/ 54 w 54"/>
                <a:gd name="T33" fmla="*/ 108 h 124"/>
                <a:gd name="T34" fmla="*/ 54 w 54"/>
                <a:gd name="T35" fmla="*/ 12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124">
                  <a:moveTo>
                    <a:pt x="54" y="121"/>
                  </a:moveTo>
                  <a:cubicBezTo>
                    <a:pt x="51" y="123"/>
                    <a:pt x="46" y="124"/>
                    <a:pt x="40" y="124"/>
                  </a:cubicBezTo>
                  <a:cubicBezTo>
                    <a:pt x="24" y="124"/>
                    <a:pt x="16" y="115"/>
                    <a:pt x="16" y="96"/>
                  </a:cubicBezTo>
                  <a:cubicBezTo>
                    <a:pt x="16" y="41"/>
                    <a:pt x="16" y="41"/>
                    <a:pt x="16" y="41"/>
                  </a:cubicBezTo>
                  <a:cubicBezTo>
                    <a:pt x="0" y="41"/>
                    <a:pt x="0" y="41"/>
                    <a:pt x="0" y="41"/>
                  </a:cubicBezTo>
                  <a:cubicBezTo>
                    <a:pt x="0" y="28"/>
                    <a:pt x="0" y="28"/>
                    <a:pt x="0" y="28"/>
                  </a:cubicBezTo>
                  <a:cubicBezTo>
                    <a:pt x="16" y="28"/>
                    <a:pt x="16" y="28"/>
                    <a:pt x="16" y="28"/>
                  </a:cubicBezTo>
                  <a:cubicBezTo>
                    <a:pt x="16" y="5"/>
                    <a:pt x="16" y="5"/>
                    <a:pt x="16" y="5"/>
                  </a:cubicBezTo>
                  <a:cubicBezTo>
                    <a:pt x="31" y="0"/>
                    <a:pt x="31" y="0"/>
                    <a:pt x="31" y="0"/>
                  </a:cubicBezTo>
                  <a:cubicBezTo>
                    <a:pt x="31" y="28"/>
                    <a:pt x="31" y="28"/>
                    <a:pt x="31" y="28"/>
                  </a:cubicBezTo>
                  <a:cubicBezTo>
                    <a:pt x="54" y="28"/>
                    <a:pt x="54" y="28"/>
                    <a:pt x="54" y="28"/>
                  </a:cubicBezTo>
                  <a:cubicBezTo>
                    <a:pt x="54" y="41"/>
                    <a:pt x="54" y="41"/>
                    <a:pt x="54" y="41"/>
                  </a:cubicBezTo>
                  <a:cubicBezTo>
                    <a:pt x="31" y="41"/>
                    <a:pt x="31" y="41"/>
                    <a:pt x="31" y="41"/>
                  </a:cubicBezTo>
                  <a:cubicBezTo>
                    <a:pt x="31" y="94"/>
                    <a:pt x="31" y="94"/>
                    <a:pt x="31" y="94"/>
                  </a:cubicBezTo>
                  <a:cubicBezTo>
                    <a:pt x="31" y="100"/>
                    <a:pt x="32" y="104"/>
                    <a:pt x="34" y="107"/>
                  </a:cubicBezTo>
                  <a:cubicBezTo>
                    <a:pt x="36" y="110"/>
                    <a:pt x="40" y="111"/>
                    <a:pt x="45" y="111"/>
                  </a:cubicBezTo>
                  <a:cubicBezTo>
                    <a:pt x="48" y="111"/>
                    <a:pt x="52" y="110"/>
                    <a:pt x="54" y="108"/>
                  </a:cubicBezTo>
                  <a:lnTo>
                    <a:pt x="54" y="1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14">
              <a:extLst>
                <a:ext uri="{FF2B5EF4-FFF2-40B4-BE49-F238E27FC236}">
                  <a16:creationId xmlns:a16="http://schemas.microsoft.com/office/drawing/2014/main" id="{47341D01-836A-4F34-A5BA-4E1260EEAF6B}"/>
                </a:ext>
              </a:extLst>
            </p:cNvPr>
            <p:cNvSpPr>
              <a:spLocks noEditPoints="1"/>
            </p:cNvSpPr>
            <p:nvPr userDrawn="1"/>
          </p:nvSpPr>
          <p:spPr bwMode="auto">
            <a:xfrm>
              <a:off x="289" y="3818"/>
              <a:ext cx="209" cy="249"/>
            </a:xfrm>
            <a:custGeom>
              <a:avLst/>
              <a:gdLst>
                <a:gd name="T0" fmla="*/ 128 w 128"/>
                <a:gd name="T1" fmla="*/ 82 h 152"/>
                <a:gd name="T2" fmla="*/ 25 w 128"/>
                <a:gd name="T3" fmla="*/ 82 h 152"/>
                <a:gd name="T4" fmla="*/ 38 w 128"/>
                <a:gd name="T5" fmla="*/ 120 h 152"/>
                <a:gd name="T6" fmla="*/ 72 w 128"/>
                <a:gd name="T7" fmla="*/ 133 h 152"/>
                <a:gd name="T8" fmla="*/ 117 w 128"/>
                <a:gd name="T9" fmla="*/ 117 h 152"/>
                <a:gd name="T10" fmla="*/ 117 w 128"/>
                <a:gd name="T11" fmla="*/ 138 h 152"/>
                <a:gd name="T12" fmla="*/ 67 w 128"/>
                <a:gd name="T13" fmla="*/ 152 h 152"/>
                <a:gd name="T14" fmla="*/ 18 w 128"/>
                <a:gd name="T15" fmla="*/ 132 h 152"/>
                <a:gd name="T16" fmla="*/ 0 w 128"/>
                <a:gd name="T17" fmla="*/ 77 h 152"/>
                <a:gd name="T18" fmla="*/ 9 w 128"/>
                <a:gd name="T19" fmla="*/ 37 h 152"/>
                <a:gd name="T20" fmla="*/ 33 w 128"/>
                <a:gd name="T21" fmla="*/ 9 h 152"/>
                <a:gd name="T22" fmla="*/ 67 w 128"/>
                <a:gd name="T23" fmla="*/ 0 h 152"/>
                <a:gd name="T24" fmla="*/ 112 w 128"/>
                <a:gd name="T25" fmla="*/ 18 h 152"/>
                <a:gd name="T26" fmla="*/ 128 w 128"/>
                <a:gd name="T27" fmla="*/ 70 h 152"/>
                <a:gd name="T28" fmla="*/ 128 w 128"/>
                <a:gd name="T29" fmla="*/ 82 h 152"/>
                <a:gd name="T30" fmla="*/ 104 w 128"/>
                <a:gd name="T31" fmla="*/ 62 h 152"/>
                <a:gd name="T32" fmla="*/ 94 w 128"/>
                <a:gd name="T33" fmla="*/ 31 h 152"/>
                <a:gd name="T34" fmla="*/ 67 w 128"/>
                <a:gd name="T35" fmla="*/ 19 h 152"/>
                <a:gd name="T36" fmla="*/ 39 w 128"/>
                <a:gd name="T37" fmla="*/ 31 h 152"/>
                <a:gd name="T38" fmla="*/ 25 w 128"/>
                <a:gd name="T39" fmla="*/ 62 h 152"/>
                <a:gd name="T40" fmla="*/ 104 w 128"/>
                <a:gd name="T41" fmla="*/ 6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52">
                  <a:moveTo>
                    <a:pt x="128" y="82"/>
                  </a:moveTo>
                  <a:cubicBezTo>
                    <a:pt x="25" y="82"/>
                    <a:pt x="25" y="82"/>
                    <a:pt x="25" y="82"/>
                  </a:cubicBezTo>
                  <a:cubicBezTo>
                    <a:pt x="25" y="98"/>
                    <a:pt x="29" y="111"/>
                    <a:pt x="38" y="120"/>
                  </a:cubicBezTo>
                  <a:cubicBezTo>
                    <a:pt x="46" y="128"/>
                    <a:pt x="57" y="133"/>
                    <a:pt x="72" y="133"/>
                  </a:cubicBezTo>
                  <a:cubicBezTo>
                    <a:pt x="89" y="133"/>
                    <a:pt x="104" y="127"/>
                    <a:pt x="117" y="117"/>
                  </a:cubicBezTo>
                  <a:cubicBezTo>
                    <a:pt x="117" y="138"/>
                    <a:pt x="117" y="138"/>
                    <a:pt x="117" y="138"/>
                  </a:cubicBezTo>
                  <a:cubicBezTo>
                    <a:pt x="105" y="148"/>
                    <a:pt x="88" y="152"/>
                    <a:pt x="67" y="152"/>
                  </a:cubicBezTo>
                  <a:cubicBezTo>
                    <a:pt x="46" y="152"/>
                    <a:pt x="30" y="146"/>
                    <a:pt x="18" y="132"/>
                  </a:cubicBezTo>
                  <a:cubicBezTo>
                    <a:pt x="6" y="119"/>
                    <a:pt x="0" y="100"/>
                    <a:pt x="0" y="77"/>
                  </a:cubicBezTo>
                  <a:cubicBezTo>
                    <a:pt x="0" y="62"/>
                    <a:pt x="3" y="49"/>
                    <a:pt x="9" y="37"/>
                  </a:cubicBezTo>
                  <a:cubicBezTo>
                    <a:pt x="15" y="25"/>
                    <a:pt x="23" y="16"/>
                    <a:pt x="33" y="9"/>
                  </a:cubicBezTo>
                  <a:cubicBezTo>
                    <a:pt x="44" y="3"/>
                    <a:pt x="55" y="0"/>
                    <a:pt x="67" y="0"/>
                  </a:cubicBezTo>
                  <a:cubicBezTo>
                    <a:pt x="86" y="0"/>
                    <a:pt x="101" y="6"/>
                    <a:pt x="112" y="18"/>
                  </a:cubicBezTo>
                  <a:cubicBezTo>
                    <a:pt x="122" y="30"/>
                    <a:pt x="128" y="47"/>
                    <a:pt x="128" y="70"/>
                  </a:cubicBezTo>
                  <a:lnTo>
                    <a:pt x="128" y="82"/>
                  </a:lnTo>
                  <a:close/>
                  <a:moveTo>
                    <a:pt x="104" y="62"/>
                  </a:moveTo>
                  <a:cubicBezTo>
                    <a:pt x="103" y="49"/>
                    <a:pt x="100" y="38"/>
                    <a:pt x="94" y="31"/>
                  </a:cubicBezTo>
                  <a:cubicBezTo>
                    <a:pt x="88" y="23"/>
                    <a:pt x="79" y="19"/>
                    <a:pt x="67" y="19"/>
                  </a:cubicBezTo>
                  <a:cubicBezTo>
                    <a:pt x="56" y="19"/>
                    <a:pt x="47" y="23"/>
                    <a:pt x="39" y="31"/>
                  </a:cubicBezTo>
                  <a:cubicBezTo>
                    <a:pt x="32" y="39"/>
                    <a:pt x="27" y="49"/>
                    <a:pt x="25" y="62"/>
                  </a:cubicBezTo>
                  <a:lnTo>
                    <a:pt x="104"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15">
              <a:extLst>
                <a:ext uri="{FF2B5EF4-FFF2-40B4-BE49-F238E27FC236}">
                  <a16:creationId xmlns:a16="http://schemas.microsoft.com/office/drawing/2014/main" id="{558CD635-F920-43AF-8A72-BC420115C0CA}"/>
                </a:ext>
              </a:extLst>
            </p:cNvPr>
            <p:cNvSpPr>
              <a:spLocks/>
            </p:cNvSpPr>
            <p:nvPr userDrawn="1"/>
          </p:nvSpPr>
          <p:spPr bwMode="auto">
            <a:xfrm>
              <a:off x="520" y="3823"/>
              <a:ext cx="206" cy="239"/>
            </a:xfrm>
            <a:custGeom>
              <a:avLst/>
              <a:gdLst>
                <a:gd name="T0" fmla="*/ 126 w 126"/>
                <a:gd name="T1" fmla="*/ 0 h 146"/>
                <a:gd name="T2" fmla="*/ 77 w 126"/>
                <a:gd name="T3" fmla="*/ 74 h 146"/>
                <a:gd name="T4" fmla="*/ 125 w 126"/>
                <a:gd name="T5" fmla="*/ 146 h 146"/>
                <a:gd name="T6" fmla="*/ 98 w 126"/>
                <a:gd name="T7" fmla="*/ 146 h 146"/>
                <a:gd name="T8" fmla="*/ 70 w 126"/>
                <a:gd name="T9" fmla="*/ 99 h 146"/>
                <a:gd name="T10" fmla="*/ 63 w 126"/>
                <a:gd name="T11" fmla="*/ 88 h 146"/>
                <a:gd name="T12" fmla="*/ 63 w 126"/>
                <a:gd name="T13" fmla="*/ 88 h 146"/>
                <a:gd name="T14" fmla="*/ 27 w 126"/>
                <a:gd name="T15" fmla="*/ 146 h 146"/>
                <a:gd name="T16" fmla="*/ 0 w 126"/>
                <a:gd name="T17" fmla="*/ 146 h 146"/>
                <a:gd name="T18" fmla="*/ 50 w 126"/>
                <a:gd name="T19" fmla="*/ 74 h 146"/>
                <a:gd name="T20" fmla="*/ 2 w 126"/>
                <a:gd name="T21" fmla="*/ 0 h 146"/>
                <a:gd name="T22" fmla="*/ 29 w 126"/>
                <a:gd name="T23" fmla="*/ 0 h 146"/>
                <a:gd name="T24" fmla="*/ 63 w 126"/>
                <a:gd name="T25" fmla="*/ 61 h 146"/>
                <a:gd name="T26" fmla="*/ 64 w 126"/>
                <a:gd name="T27" fmla="*/ 61 h 146"/>
                <a:gd name="T28" fmla="*/ 101 w 126"/>
                <a:gd name="T29" fmla="*/ 0 h 146"/>
                <a:gd name="T30" fmla="*/ 126 w 126"/>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146">
                  <a:moveTo>
                    <a:pt x="126" y="0"/>
                  </a:moveTo>
                  <a:cubicBezTo>
                    <a:pt x="77" y="74"/>
                    <a:pt x="77" y="74"/>
                    <a:pt x="77" y="74"/>
                  </a:cubicBezTo>
                  <a:cubicBezTo>
                    <a:pt x="125" y="146"/>
                    <a:pt x="125" y="146"/>
                    <a:pt x="125" y="146"/>
                  </a:cubicBezTo>
                  <a:cubicBezTo>
                    <a:pt x="98" y="146"/>
                    <a:pt x="98" y="146"/>
                    <a:pt x="98" y="146"/>
                  </a:cubicBezTo>
                  <a:cubicBezTo>
                    <a:pt x="70" y="99"/>
                    <a:pt x="70" y="99"/>
                    <a:pt x="70" y="99"/>
                  </a:cubicBezTo>
                  <a:cubicBezTo>
                    <a:pt x="63" y="88"/>
                    <a:pt x="63" y="88"/>
                    <a:pt x="63" y="88"/>
                  </a:cubicBezTo>
                  <a:cubicBezTo>
                    <a:pt x="63" y="88"/>
                    <a:pt x="63" y="88"/>
                    <a:pt x="63" y="88"/>
                  </a:cubicBezTo>
                  <a:cubicBezTo>
                    <a:pt x="27" y="146"/>
                    <a:pt x="27" y="146"/>
                    <a:pt x="27" y="146"/>
                  </a:cubicBezTo>
                  <a:cubicBezTo>
                    <a:pt x="0" y="146"/>
                    <a:pt x="0" y="146"/>
                    <a:pt x="0" y="146"/>
                  </a:cubicBezTo>
                  <a:cubicBezTo>
                    <a:pt x="50" y="74"/>
                    <a:pt x="50" y="74"/>
                    <a:pt x="50" y="74"/>
                  </a:cubicBezTo>
                  <a:cubicBezTo>
                    <a:pt x="2" y="0"/>
                    <a:pt x="2" y="0"/>
                    <a:pt x="2" y="0"/>
                  </a:cubicBezTo>
                  <a:cubicBezTo>
                    <a:pt x="29" y="0"/>
                    <a:pt x="29" y="0"/>
                    <a:pt x="29" y="0"/>
                  </a:cubicBezTo>
                  <a:cubicBezTo>
                    <a:pt x="49" y="36"/>
                    <a:pt x="61" y="56"/>
                    <a:pt x="63" y="61"/>
                  </a:cubicBezTo>
                  <a:cubicBezTo>
                    <a:pt x="64" y="61"/>
                    <a:pt x="64" y="61"/>
                    <a:pt x="64" y="61"/>
                  </a:cubicBezTo>
                  <a:cubicBezTo>
                    <a:pt x="101" y="0"/>
                    <a:pt x="101" y="0"/>
                    <a:pt x="101" y="0"/>
                  </a:cubicBez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16">
              <a:extLst>
                <a:ext uri="{FF2B5EF4-FFF2-40B4-BE49-F238E27FC236}">
                  <a16:creationId xmlns:a16="http://schemas.microsoft.com/office/drawing/2014/main" id="{73D9AF11-7711-4108-B118-E4AB832557A6}"/>
                </a:ext>
              </a:extLst>
            </p:cNvPr>
            <p:cNvSpPr>
              <a:spLocks noEditPoints="1"/>
            </p:cNvSpPr>
            <p:nvPr userDrawn="1"/>
          </p:nvSpPr>
          <p:spPr bwMode="auto">
            <a:xfrm>
              <a:off x="772" y="3818"/>
              <a:ext cx="218" cy="353"/>
            </a:xfrm>
            <a:custGeom>
              <a:avLst/>
              <a:gdLst>
                <a:gd name="T0" fmla="*/ 134 w 134"/>
                <a:gd name="T1" fmla="*/ 72 h 216"/>
                <a:gd name="T2" fmla="*/ 116 w 134"/>
                <a:gd name="T3" fmla="*/ 131 h 216"/>
                <a:gd name="T4" fmla="*/ 67 w 134"/>
                <a:gd name="T5" fmla="*/ 152 h 216"/>
                <a:gd name="T6" fmla="*/ 24 w 134"/>
                <a:gd name="T7" fmla="*/ 128 h 216"/>
                <a:gd name="T8" fmla="*/ 23 w 134"/>
                <a:gd name="T9" fmla="*/ 128 h 216"/>
                <a:gd name="T10" fmla="*/ 23 w 134"/>
                <a:gd name="T11" fmla="*/ 216 h 216"/>
                <a:gd name="T12" fmla="*/ 0 w 134"/>
                <a:gd name="T13" fmla="*/ 216 h 216"/>
                <a:gd name="T14" fmla="*/ 0 w 134"/>
                <a:gd name="T15" fmla="*/ 3 h 216"/>
                <a:gd name="T16" fmla="*/ 23 w 134"/>
                <a:gd name="T17" fmla="*/ 3 h 216"/>
                <a:gd name="T18" fmla="*/ 23 w 134"/>
                <a:gd name="T19" fmla="*/ 29 h 216"/>
                <a:gd name="T20" fmla="*/ 24 w 134"/>
                <a:gd name="T21" fmla="*/ 29 h 216"/>
                <a:gd name="T22" fmla="*/ 74 w 134"/>
                <a:gd name="T23" fmla="*/ 0 h 216"/>
                <a:gd name="T24" fmla="*/ 118 w 134"/>
                <a:gd name="T25" fmla="*/ 19 h 216"/>
                <a:gd name="T26" fmla="*/ 134 w 134"/>
                <a:gd name="T27" fmla="*/ 72 h 216"/>
                <a:gd name="T28" fmla="*/ 110 w 134"/>
                <a:gd name="T29" fmla="*/ 71 h 216"/>
                <a:gd name="T30" fmla="*/ 99 w 134"/>
                <a:gd name="T31" fmla="*/ 34 h 216"/>
                <a:gd name="T32" fmla="*/ 68 w 134"/>
                <a:gd name="T33" fmla="*/ 19 h 216"/>
                <a:gd name="T34" fmla="*/ 36 w 134"/>
                <a:gd name="T35" fmla="*/ 33 h 216"/>
                <a:gd name="T36" fmla="*/ 23 w 134"/>
                <a:gd name="T37" fmla="*/ 69 h 216"/>
                <a:gd name="T38" fmla="*/ 23 w 134"/>
                <a:gd name="T39" fmla="*/ 89 h 216"/>
                <a:gd name="T40" fmla="*/ 35 w 134"/>
                <a:gd name="T41" fmla="*/ 120 h 216"/>
                <a:gd name="T42" fmla="*/ 65 w 134"/>
                <a:gd name="T43" fmla="*/ 133 h 216"/>
                <a:gd name="T44" fmla="*/ 98 w 134"/>
                <a:gd name="T45" fmla="*/ 116 h 216"/>
                <a:gd name="T46" fmla="*/ 110 w 134"/>
                <a:gd name="T47" fmla="*/ 7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4" h="216">
                  <a:moveTo>
                    <a:pt x="134" y="72"/>
                  </a:moveTo>
                  <a:cubicBezTo>
                    <a:pt x="134" y="96"/>
                    <a:pt x="128" y="116"/>
                    <a:pt x="116" y="131"/>
                  </a:cubicBezTo>
                  <a:cubicBezTo>
                    <a:pt x="104" y="145"/>
                    <a:pt x="88" y="152"/>
                    <a:pt x="67" y="152"/>
                  </a:cubicBezTo>
                  <a:cubicBezTo>
                    <a:pt x="48" y="152"/>
                    <a:pt x="34" y="144"/>
                    <a:pt x="24" y="128"/>
                  </a:cubicBezTo>
                  <a:cubicBezTo>
                    <a:pt x="23" y="128"/>
                    <a:pt x="23" y="128"/>
                    <a:pt x="23" y="128"/>
                  </a:cubicBezTo>
                  <a:cubicBezTo>
                    <a:pt x="23" y="216"/>
                    <a:pt x="23" y="216"/>
                    <a:pt x="23" y="216"/>
                  </a:cubicBezTo>
                  <a:cubicBezTo>
                    <a:pt x="0" y="216"/>
                    <a:pt x="0" y="216"/>
                    <a:pt x="0" y="216"/>
                  </a:cubicBezTo>
                  <a:cubicBezTo>
                    <a:pt x="0" y="3"/>
                    <a:pt x="0" y="3"/>
                    <a:pt x="0" y="3"/>
                  </a:cubicBezTo>
                  <a:cubicBezTo>
                    <a:pt x="23" y="3"/>
                    <a:pt x="23" y="3"/>
                    <a:pt x="23" y="3"/>
                  </a:cubicBezTo>
                  <a:cubicBezTo>
                    <a:pt x="23" y="29"/>
                    <a:pt x="23" y="29"/>
                    <a:pt x="23" y="29"/>
                  </a:cubicBezTo>
                  <a:cubicBezTo>
                    <a:pt x="24" y="29"/>
                    <a:pt x="24" y="29"/>
                    <a:pt x="24" y="29"/>
                  </a:cubicBezTo>
                  <a:cubicBezTo>
                    <a:pt x="35" y="9"/>
                    <a:pt x="52" y="0"/>
                    <a:pt x="74" y="0"/>
                  </a:cubicBezTo>
                  <a:cubicBezTo>
                    <a:pt x="92" y="0"/>
                    <a:pt x="107" y="6"/>
                    <a:pt x="118" y="19"/>
                  </a:cubicBezTo>
                  <a:cubicBezTo>
                    <a:pt x="128" y="32"/>
                    <a:pt x="134" y="49"/>
                    <a:pt x="134" y="72"/>
                  </a:cubicBezTo>
                  <a:close/>
                  <a:moveTo>
                    <a:pt x="110" y="71"/>
                  </a:moveTo>
                  <a:cubicBezTo>
                    <a:pt x="110" y="56"/>
                    <a:pt x="106" y="43"/>
                    <a:pt x="99" y="34"/>
                  </a:cubicBezTo>
                  <a:cubicBezTo>
                    <a:pt x="91" y="24"/>
                    <a:pt x="81" y="19"/>
                    <a:pt x="68" y="19"/>
                  </a:cubicBezTo>
                  <a:cubicBezTo>
                    <a:pt x="55" y="19"/>
                    <a:pt x="44" y="24"/>
                    <a:pt x="36" y="33"/>
                  </a:cubicBezTo>
                  <a:cubicBezTo>
                    <a:pt x="27" y="43"/>
                    <a:pt x="23" y="55"/>
                    <a:pt x="23" y="69"/>
                  </a:cubicBezTo>
                  <a:cubicBezTo>
                    <a:pt x="23" y="89"/>
                    <a:pt x="23" y="89"/>
                    <a:pt x="23" y="89"/>
                  </a:cubicBezTo>
                  <a:cubicBezTo>
                    <a:pt x="23" y="102"/>
                    <a:pt x="27" y="112"/>
                    <a:pt x="35" y="120"/>
                  </a:cubicBezTo>
                  <a:cubicBezTo>
                    <a:pt x="43" y="128"/>
                    <a:pt x="53" y="133"/>
                    <a:pt x="65" y="133"/>
                  </a:cubicBezTo>
                  <a:cubicBezTo>
                    <a:pt x="79" y="133"/>
                    <a:pt x="90" y="127"/>
                    <a:pt x="98" y="116"/>
                  </a:cubicBezTo>
                  <a:cubicBezTo>
                    <a:pt x="106" y="105"/>
                    <a:pt x="110" y="90"/>
                    <a:pt x="110"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17">
              <a:extLst>
                <a:ext uri="{FF2B5EF4-FFF2-40B4-BE49-F238E27FC236}">
                  <a16:creationId xmlns:a16="http://schemas.microsoft.com/office/drawing/2014/main" id="{77C57C0B-CA92-41CB-9B98-59214AE2DEC1}"/>
                </a:ext>
              </a:extLst>
            </p:cNvPr>
            <p:cNvSpPr>
              <a:spLocks noEditPoints="1"/>
            </p:cNvSpPr>
            <p:nvPr userDrawn="1"/>
          </p:nvSpPr>
          <p:spPr bwMode="auto">
            <a:xfrm>
              <a:off x="1031" y="3818"/>
              <a:ext cx="207" cy="249"/>
            </a:xfrm>
            <a:custGeom>
              <a:avLst/>
              <a:gdLst>
                <a:gd name="T0" fmla="*/ 127 w 127"/>
                <a:gd name="T1" fmla="*/ 82 h 152"/>
                <a:gd name="T2" fmla="*/ 24 w 127"/>
                <a:gd name="T3" fmla="*/ 82 h 152"/>
                <a:gd name="T4" fmla="*/ 37 w 127"/>
                <a:gd name="T5" fmla="*/ 120 h 152"/>
                <a:gd name="T6" fmla="*/ 72 w 127"/>
                <a:gd name="T7" fmla="*/ 133 h 152"/>
                <a:gd name="T8" fmla="*/ 117 w 127"/>
                <a:gd name="T9" fmla="*/ 117 h 152"/>
                <a:gd name="T10" fmla="*/ 117 w 127"/>
                <a:gd name="T11" fmla="*/ 138 h 152"/>
                <a:gd name="T12" fmla="*/ 66 w 127"/>
                <a:gd name="T13" fmla="*/ 152 h 152"/>
                <a:gd name="T14" fmla="*/ 17 w 127"/>
                <a:gd name="T15" fmla="*/ 132 h 152"/>
                <a:gd name="T16" fmla="*/ 0 w 127"/>
                <a:gd name="T17" fmla="*/ 77 h 152"/>
                <a:gd name="T18" fmla="*/ 9 w 127"/>
                <a:gd name="T19" fmla="*/ 37 h 152"/>
                <a:gd name="T20" fmla="*/ 33 w 127"/>
                <a:gd name="T21" fmla="*/ 9 h 152"/>
                <a:gd name="T22" fmla="*/ 67 w 127"/>
                <a:gd name="T23" fmla="*/ 0 h 152"/>
                <a:gd name="T24" fmla="*/ 111 w 127"/>
                <a:gd name="T25" fmla="*/ 18 h 152"/>
                <a:gd name="T26" fmla="*/ 127 w 127"/>
                <a:gd name="T27" fmla="*/ 70 h 152"/>
                <a:gd name="T28" fmla="*/ 127 w 127"/>
                <a:gd name="T29" fmla="*/ 82 h 152"/>
                <a:gd name="T30" fmla="*/ 103 w 127"/>
                <a:gd name="T31" fmla="*/ 62 h 152"/>
                <a:gd name="T32" fmla="*/ 93 w 127"/>
                <a:gd name="T33" fmla="*/ 31 h 152"/>
                <a:gd name="T34" fmla="*/ 67 w 127"/>
                <a:gd name="T35" fmla="*/ 19 h 152"/>
                <a:gd name="T36" fmla="*/ 39 w 127"/>
                <a:gd name="T37" fmla="*/ 31 h 152"/>
                <a:gd name="T38" fmla="*/ 24 w 127"/>
                <a:gd name="T39" fmla="*/ 62 h 152"/>
                <a:gd name="T40" fmla="*/ 103 w 127"/>
                <a:gd name="T41" fmla="*/ 6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152">
                  <a:moveTo>
                    <a:pt x="127" y="82"/>
                  </a:moveTo>
                  <a:cubicBezTo>
                    <a:pt x="24" y="82"/>
                    <a:pt x="24" y="82"/>
                    <a:pt x="24" y="82"/>
                  </a:cubicBezTo>
                  <a:cubicBezTo>
                    <a:pt x="24" y="98"/>
                    <a:pt x="29" y="111"/>
                    <a:pt x="37" y="120"/>
                  </a:cubicBezTo>
                  <a:cubicBezTo>
                    <a:pt x="45" y="128"/>
                    <a:pt x="57" y="133"/>
                    <a:pt x="72" y="133"/>
                  </a:cubicBezTo>
                  <a:cubicBezTo>
                    <a:pt x="88" y="133"/>
                    <a:pt x="103" y="127"/>
                    <a:pt x="117" y="117"/>
                  </a:cubicBezTo>
                  <a:cubicBezTo>
                    <a:pt x="117" y="138"/>
                    <a:pt x="117" y="138"/>
                    <a:pt x="117" y="138"/>
                  </a:cubicBezTo>
                  <a:cubicBezTo>
                    <a:pt x="104" y="148"/>
                    <a:pt x="87" y="152"/>
                    <a:pt x="66" y="152"/>
                  </a:cubicBezTo>
                  <a:cubicBezTo>
                    <a:pt x="45" y="152"/>
                    <a:pt x="29" y="146"/>
                    <a:pt x="17" y="132"/>
                  </a:cubicBezTo>
                  <a:cubicBezTo>
                    <a:pt x="6" y="119"/>
                    <a:pt x="0" y="100"/>
                    <a:pt x="0" y="77"/>
                  </a:cubicBezTo>
                  <a:cubicBezTo>
                    <a:pt x="0" y="62"/>
                    <a:pt x="3" y="49"/>
                    <a:pt x="9" y="37"/>
                  </a:cubicBezTo>
                  <a:cubicBezTo>
                    <a:pt x="14" y="25"/>
                    <a:pt x="23" y="16"/>
                    <a:pt x="33" y="9"/>
                  </a:cubicBezTo>
                  <a:cubicBezTo>
                    <a:pt x="43" y="3"/>
                    <a:pt x="54" y="0"/>
                    <a:pt x="67" y="0"/>
                  </a:cubicBezTo>
                  <a:cubicBezTo>
                    <a:pt x="86" y="0"/>
                    <a:pt x="101" y="6"/>
                    <a:pt x="111" y="18"/>
                  </a:cubicBezTo>
                  <a:cubicBezTo>
                    <a:pt x="122" y="30"/>
                    <a:pt x="127" y="47"/>
                    <a:pt x="127" y="70"/>
                  </a:cubicBezTo>
                  <a:lnTo>
                    <a:pt x="127" y="82"/>
                  </a:lnTo>
                  <a:close/>
                  <a:moveTo>
                    <a:pt x="103" y="62"/>
                  </a:moveTo>
                  <a:cubicBezTo>
                    <a:pt x="103" y="49"/>
                    <a:pt x="100" y="38"/>
                    <a:pt x="93" y="31"/>
                  </a:cubicBezTo>
                  <a:cubicBezTo>
                    <a:pt x="87" y="23"/>
                    <a:pt x="78" y="19"/>
                    <a:pt x="67" y="19"/>
                  </a:cubicBezTo>
                  <a:cubicBezTo>
                    <a:pt x="56" y="19"/>
                    <a:pt x="47" y="23"/>
                    <a:pt x="39" y="31"/>
                  </a:cubicBezTo>
                  <a:cubicBezTo>
                    <a:pt x="31" y="39"/>
                    <a:pt x="26" y="49"/>
                    <a:pt x="24" y="62"/>
                  </a:cubicBezTo>
                  <a:lnTo>
                    <a:pt x="103"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18">
              <a:extLst>
                <a:ext uri="{FF2B5EF4-FFF2-40B4-BE49-F238E27FC236}">
                  <a16:creationId xmlns:a16="http://schemas.microsoft.com/office/drawing/2014/main" id="{9AD04919-2033-4957-8242-71AAA820DF80}"/>
                </a:ext>
              </a:extLst>
            </p:cNvPr>
            <p:cNvSpPr>
              <a:spLocks/>
            </p:cNvSpPr>
            <p:nvPr userDrawn="1"/>
          </p:nvSpPr>
          <p:spPr bwMode="auto">
            <a:xfrm>
              <a:off x="1293" y="3818"/>
              <a:ext cx="124" cy="244"/>
            </a:xfrm>
            <a:custGeom>
              <a:avLst/>
              <a:gdLst>
                <a:gd name="T0" fmla="*/ 76 w 76"/>
                <a:gd name="T1" fmla="*/ 27 h 149"/>
                <a:gd name="T2" fmla="*/ 59 w 76"/>
                <a:gd name="T3" fmla="*/ 22 h 149"/>
                <a:gd name="T4" fmla="*/ 33 w 76"/>
                <a:gd name="T5" fmla="*/ 37 h 149"/>
                <a:gd name="T6" fmla="*/ 24 w 76"/>
                <a:gd name="T7" fmla="*/ 75 h 149"/>
                <a:gd name="T8" fmla="*/ 24 w 76"/>
                <a:gd name="T9" fmla="*/ 149 h 149"/>
                <a:gd name="T10" fmla="*/ 0 w 76"/>
                <a:gd name="T11" fmla="*/ 149 h 149"/>
                <a:gd name="T12" fmla="*/ 0 w 76"/>
                <a:gd name="T13" fmla="*/ 3 h 149"/>
                <a:gd name="T14" fmla="*/ 24 w 76"/>
                <a:gd name="T15" fmla="*/ 3 h 149"/>
                <a:gd name="T16" fmla="*/ 24 w 76"/>
                <a:gd name="T17" fmla="*/ 33 h 149"/>
                <a:gd name="T18" fmla="*/ 24 w 76"/>
                <a:gd name="T19" fmla="*/ 33 h 149"/>
                <a:gd name="T20" fmla="*/ 39 w 76"/>
                <a:gd name="T21" fmla="*/ 9 h 149"/>
                <a:gd name="T22" fmla="*/ 62 w 76"/>
                <a:gd name="T23" fmla="*/ 0 h 149"/>
                <a:gd name="T24" fmla="*/ 76 w 76"/>
                <a:gd name="T25" fmla="*/ 2 h 149"/>
                <a:gd name="T26" fmla="*/ 76 w 76"/>
                <a:gd name="T27" fmla="*/ 2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9">
                  <a:moveTo>
                    <a:pt x="76" y="27"/>
                  </a:moveTo>
                  <a:cubicBezTo>
                    <a:pt x="72" y="24"/>
                    <a:pt x="66" y="22"/>
                    <a:pt x="59" y="22"/>
                  </a:cubicBezTo>
                  <a:cubicBezTo>
                    <a:pt x="48" y="22"/>
                    <a:pt x="40" y="27"/>
                    <a:pt x="33" y="37"/>
                  </a:cubicBezTo>
                  <a:cubicBezTo>
                    <a:pt x="27" y="46"/>
                    <a:pt x="24" y="59"/>
                    <a:pt x="24" y="75"/>
                  </a:cubicBezTo>
                  <a:cubicBezTo>
                    <a:pt x="24" y="149"/>
                    <a:pt x="24" y="149"/>
                    <a:pt x="24" y="149"/>
                  </a:cubicBezTo>
                  <a:cubicBezTo>
                    <a:pt x="0" y="149"/>
                    <a:pt x="0" y="149"/>
                    <a:pt x="0" y="149"/>
                  </a:cubicBezTo>
                  <a:cubicBezTo>
                    <a:pt x="0" y="3"/>
                    <a:pt x="0" y="3"/>
                    <a:pt x="0" y="3"/>
                  </a:cubicBezTo>
                  <a:cubicBezTo>
                    <a:pt x="24" y="3"/>
                    <a:pt x="24" y="3"/>
                    <a:pt x="24" y="3"/>
                  </a:cubicBezTo>
                  <a:cubicBezTo>
                    <a:pt x="24" y="33"/>
                    <a:pt x="24" y="33"/>
                    <a:pt x="24" y="33"/>
                  </a:cubicBezTo>
                  <a:cubicBezTo>
                    <a:pt x="24" y="33"/>
                    <a:pt x="24" y="33"/>
                    <a:pt x="24" y="33"/>
                  </a:cubicBezTo>
                  <a:cubicBezTo>
                    <a:pt x="27" y="23"/>
                    <a:pt x="32" y="15"/>
                    <a:pt x="39" y="9"/>
                  </a:cubicBezTo>
                  <a:cubicBezTo>
                    <a:pt x="46" y="3"/>
                    <a:pt x="54" y="0"/>
                    <a:pt x="62" y="0"/>
                  </a:cubicBezTo>
                  <a:cubicBezTo>
                    <a:pt x="68" y="0"/>
                    <a:pt x="73" y="1"/>
                    <a:pt x="76" y="2"/>
                  </a:cubicBezTo>
                  <a:lnTo>
                    <a:pt x="76"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19">
              <a:extLst>
                <a:ext uri="{FF2B5EF4-FFF2-40B4-BE49-F238E27FC236}">
                  <a16:creationId xmlns:a16="http://schemas.microsoft.com/office/drawing/2014/main" id="{37891EEA-699A-4C76-8299-D6E29A0D293A}"/>
                </a:ext>
              </a:extLst>
            </p:cNvPr>
            <p:cNvSpPr>
              <a:spLocks noEditPoints="1"/>
            </p:cNvSpPr>
            <p:nvPr userDrawn="1"/>
          </p:nvSpPr>
          <p:spPr bwMode="auto">
            <a:xfrm>
              <a:off x="1455" y="3713"/>
              <a:ext cx="49" cy="349"/>
            </a:xfrm>
            <a:custGeom>
              <a:avLst/>
              <a:gdLst>
                <a:gd name="T0" fmla="*/ 30 w 30"/>
                <a:gd name="T1" fmla="*/ 15 h 213"/>
                <a:gd name="T2" fmla="*/ 26 w 30"/>
                <a:gd name="T3" fmla="*/ 26 h 213"/>
                <a:gd name="T4" fmla="*/ 15 w 30"/>
                <a:gd name="T5" fmla="*/ 30 h 213"/>
                <a:gd name="T6" fmla="*/ 4 w 30"/>
                <a:gd name="T7" fmla="*/ 26 h 213"/>
                <a:gd name="T8" fmla="*/ 0 w 30"/>
                <a:gd name="T9" fmla="*/ 15 h 213"/>
                <a:gd name="T10" fmla="*/ 4 w 30"/>
                <a:gd name="T11" fmla="*/ 4 h 213"/>
                <a:gd name="T12" fmla="*/ 15 w 30"/>
                <a:gd name="T13" fmla="*/ 0 h 213"/>
                <a:gd name="T14" fmla="*/ 26 w 30"/>
                <a:gd name="T15" fmla="*/ 4 h 213"/>
                <a:gd name="T16" fmla="*/ 30 w 30"/>
                <a:gd name="T17" fmla="*/ 15 h 213"/>
                <a:gd name="T18" fmla="*/ 26 w 30"/>
                <a:gd name="T19" fmla="*/ 213 h 213"/>
                <a:gd name="T20" fmla="*/ 3 w 30"/>
                <a:gd name="T21" fmla="*/ 213 h 213"/>
                <a:gd name="T22" fmla="*/ 3 w 30"/>
                <a:gd name="T23" fmla="*/ 67 h 213"/>
                <a:gd name="T24" fmla="*/ 26 w 30"/>
                <a:gd name="T25" fmla="*/ 67 h 213"/>
                <a:gd name="T26" fmla="*/ 26 w 30"/>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3">
                  <a:moveTo>
                    <a:pt x="30" y="15"/>
                  </a:moveTo>
                  <a:cubicBezTo>
                    <a:pt x="30" y="19"/>
                    <a:pt x="29" y="23"/>
                    <a:pt x="26" y="26"/>
                  </a:cubicBezTo>
                  <a:cubicBezTo>
                    <a:pt x="23" y="29"/>
                    <a:pt x="19" y="30"/>
                    <a:pt x="15" y="30"/>
                  </a:cubicBezTo>
                  <a:cubicBezTo>
                    <a:pt x="11" y="30"/>
                    <a:pt x="7" y="29"/>
                    <a:pt x="4" y="26"/>
                  </a:cubicBezTo>
                  <a:cubicBezTo>
                    <a:pt x="1" y="23"/>
                    <a:pt x="0" y="19"/>
                    <a:pt x="0" y="15"/>
                  </a:cubicBezTo>
                  <a:cubicBezTo>
                    <a:pt x="0" y="11"/>
                    <a:pt x="1" y="7"/>
                    <a:pt x="4" y="4"/>
                  </a:cubicBezTo>
                  <a:cubicBezTo>
                    <a:pt x="7" y="1"/>
                    <a:pt x="10" y="0"/>
                    <a:pt x="15" y="0"/>
                  </a:cubicBezTo>
                  <a:cubicBezTo>
                    <a:pt x="19" y="0"/>
                    <a:pt x="23" y="1"/>
                    <a:pt x="26" y="4"/>
                  </a:cubicBezTo>
                  <a:cubicBezTo>
                    <a:pt x="29" y="7"/>
                    <a:pt x="30" y="11"/>
                    <a:pt x="30" y="15"/>
                  </a:cubicBezTo>
                  <a:close/>
                  <a:moveTo>
                    <a:pt x="26" y="213"/>
                  </a:moveTo>
                  <a:cubicBezTo>
                    <a:pt x="3" y="213"/>
                    <a:pt x="3" y="213"/>
                    <a:pt x="3" y="213"/>
                  </a:cubicBezTo>
                  <a:cubicBezTo>
                    <a:pt x="3" y="67"/>
                    <a:pt x="3" y="67"/>
                    <a:pt x="3" y="67"/>
                  </a:cubicBezTo>
                  <a:cubicBezTo>
                    <a:pt x="26" y="67"/>
                    <a:pt x="26" y="67"/>
                    <a:pt x="26" y="67"/>
                  </a:cubicBezTo>
                  <a:lnTo>
                    <a:pt x="26" y="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20">
              <a:extLst>
                <a:ext uri="{FF2B5EF4-FFF2-40B4-BE49-F238E27FC236}">
                  <a16:creationId xmlns:a16="http://schemas.microsoft.com/office/drawing/2014/main" id="{747D3821-22D2-41FB-8F9C-02425FA6DA7A}"/>
                </a:ext>
              </a:extLst>
            </p:cNvPr>
            <p:cNvSpPr>
              <a:spLocks noEditPoints="1"/>
            </p:cNvSpPr>
            <p:nvPr userDrawn="1"/>
          </p:nvSpPr>
          <p:spPr bwMode="auto">
            <a:xfrm>
              <a:off x="1556" y="3818"/>
              <a:ext cx="209" cy="249"/>
            </a:xfrm>
            <a:custGeom>
              <a:avLst/>
              <a:gdLst>
                <a:gd name="T0" fmla="*/ 128 w 128"/>
                <a:gd name="T1" fmla="*/ 82 h 152"/>
                <a:gd name="T2" fmla="*/ 25 w 128"/>
                <a:gd name="T3" fmla="*/ 82 h 152"/>
                <a:gd name="T4" fmla="*/ 38 w 128"/>
                <a:gd name="T5" fmla="*/ 120 h 152"/>
                <a:gd name="T6" fmla="*/ 72 w 128"/>
                <a:gd name="T7" fmla="*/ 133 h 152"/>
                <a:gd name="T8" fmla="*/ 117 w 128"/>
                <a:gd name="T9" fmla="*/ 117 h 152"/>
                <a:gd name="T10" fmla="*/ 117 w 128"/>
                <a:gd name="T11" fmla="*/ 138 h 152"/>
                <a:gd name="T12" fmla="*/ 67 w 128"/>
                <a:gd name="T13" fmla="*/ 152 h 152"/>
                <a:gd name="T14" fmla="*/ 18 w 128"/>
                <a:gd name="T15" fmla="*/ 132 h 152"/>
                <a:gd name="T16" fmla="*/ 0 w 128"/>
                <a:gd name="T17" fmla="*/ 77 h 152"/>
                <a:gd name="T18" fmla="*/ 9 w 128"/>
                <a:gd name="T19" fmla="*/ 37 h 152"/>
                <a:gd name="T20" fmla="*/ 33 w 128"/>
                <a:gd name="T21" fmla="*/ 9 h 152"/>
                <a:gd name="T22" fmla="*/ 67 w 128"/>
                <a:gd name="T23" fmla="*/ 0 h 152"/>
                <a:gd name="T24" fmla="*/ 112 w 128"/>
                <a:gd name="T25" fmla="*/ 18 h 152"/>
                <a:gd name="T26" fmla="*/ 128 w 128"/>
                <a:gd name="T27" fmla="*/ 70 h 152"/>
                <a:gd name="T28" fmla="*/ 128 w 128"/>
                <a:gd name="T29" fmla="*/ 82 h 152"/>
                <a:gd name="T30" fmla="*/ 104 w 128"/>
                <a:gd name="T31" fmla="*/ 62 h 152"/>
                <a:gd name="T32" fmla="*/ 94 w 128"/>
                <a:gd name="T33" fmla="*/ 31 h 152"/>
                <a:gd name="T34" fmla="*/ 67 w 128"/>
                <a:gd name="T35" fmla="*/ 19 h 152"/>
                <a:gd name="T36" fmla="*/ 39 w 128"/>
                <a:gd name="T37" fmla="*/ 31 h 152"/>
                <a:gd name="T38" fmla="*/ 25 w 128"/>
                <a:gd name="T39" fmla="*/ 62 h 152"/>
                <a:gd name="T40" fmla="*/ 104 w 128"/>
                <a:gd name="T41" fmla="*/ 6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52">
                  <a:moveTo>
                    <a:pt x="128" y="82"/>
                  </a:moveTo>
                  <a:cubicBezTo>
                    <a:pt x="25" y="82"/>
                    <a:pt x="25" y="82"/>
                    <a:pt x="25" y="82"/>
                  </a:cubicBezTo>
                  <a:cubicBezTo>
                    <a:pt x="25" y="98"/>
                    <a:pt x="29" y="111"/>
                    <a:pt x="38" y="120"/>
                  </a:cubicBezTo>
                  <a:cubicBezTo>
                    <a:pt x="46" y="128"/>
                    <a:pt x="57" y="133"/>
                    <a:pt x="72" y="133"/>
                  </a:cubicBezTo>
                  <a:cubicBezTo>
                    <a:pt x="89" y="133"/>
                    <a:pt x="104" y="127"/>
                    <a:pt x="117" y="117"/>
                  </a:cubicBezTo>
                  <a:cubicBezTo>
                    <a:pt x="117" y="138"/>
                    <a:pt x="117" y="138"/>
                    <a:pt x="117" y="138"/>
                  </a:cubicBezTo>
                  <a:cubicBezTo>
                    <a:pt x="105" y="148"/>
                    <a:pt x="88" y="152"/>
                    <a:pt x="67" y="152"/>
                  </a:cubicBezTo>
                  <a:cubicBezTo>
                    <a:pt x="46" y="152"/>
                    <a:pt x="30" y="146"/>
                    <a:pt x="18" y="132"/>
                  </a:cubicBezTo>
                  <a:cubicBezTo>
                    <a:pt x="6" y="119"/>
                    <a:pt x="0" y="100"/>
                    <a:pt x="0" y="77"/>
                  </a:cubicBezTo>
                  <a:cubicBezTo>
                    <a:pt x="0" y="62"/>
                    <a:pt x="3" y="49"/>
                    <a:pt x="9" y="37"/>
                  </a:cubicBezTo>
                  <a:cubicBezTo>
                    <a:pt x="15" y="25"/>
                    <a:pt x="23" y="16"/>
                    <a:pt x="33" y="9"/>
                  </a:cubicBezTo>
                  <a:cubicBezTo>
                    <a:pt x="44" y="3"/>
                    <a:pt x="55" y="0"/>
                    <a:pt x="67" y="0"/>
                  </a:cubicBezTo>
                  <a:cubicBezTo>
                    <a:pt x="86" y="0"/>
                    <a:pt x="101" y="6"/>
                    <a:pt x="112" y="18"/>
                  </a:cubicBezTo>
                  <a:cubicBezTo>
                    <a:pt x="122" y="30"/>
                    <a:pt x="128" y="47"/>
                    <a:pt x="128" y="70"/>
                  </a:cubicBezTo>
                  <a:lnTo>
                    <a:pt x="128" y="82"/>
                  </a:lnTo>
                  <a:close/>
                  <a:moveTo>
                    <a:pt x="104" y="62"/>
                  </a:moveTo>
                  <a:cubicBezTo>
                    <a:pt x="103" y="49"/>
                    <a:pt x="100" y="38"/>
                    <a:pt x="94" y="31"/>
                  </a:cubicBezTo>
                  <a:cubicBezTo>
                    <a:pt x="88" y="23"/>
                    <a:pt x="79" y="19"/>
                    <a:pt x="67" y="19"/>
                  </a:cubicBezTo>
                  <a:cubicBezTo>
                    <a:pt x="56" y="19"/>
                    <a:pt x="47" y="23"/>
                    <a:pt x="39" y="31"/>
                  </a:cubicBezTo>
                  <a:cubicBezTo>
                    <a:pt x="32" y="39"/>
                    <a:pt x="27" y="49"/>
                    <a:pt x="25" y="62"/>
                  </a:cubicBezTo>
                  <a:lnTo>
                    <a:pt x="104"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21">
              <a:extLst>
                <a:ext uri="{FF2B5EF4-FFF2-40B4-BE49-F238E27FC236}">
                  <a16:creationId xmlns:a16="http://schemas.microsoft.com/office/drawing/2014/main" id="{042082B5-3968-413E-BEA6-D5CA1EC029B1}"/>
                </a:ext>
              </a:extLst>
            </p:cNvPr>
            <p:cNvSpPr>
              <a:spLocks/>
            </p:cNvSpPr>
            <p:nvPr userDrawn="1"/>
          </p:nvSpPr>
          <p:spPr bwMode="auto">
            <a:xfrm>
              <a:off x="1820" y="3818"/>
              <a:ext cx="198" cy="244"/>
            </a:xfrm>
            <a:custGeom>
              <a:avLst/>
              <a:gdLst>
                <a:gd name="T0" fmla="*/ 121 w 121"/>
                <a:gd name="T1" fmla="*/ 149 h 149"/>
                <a:gd name="T2" fmla="*/ 97 w 121"/>
                <a:gd name="T3" fmla="*/ 149 h 149"/>
                <a:gd name="T4" fmla="*/ 97 w 121"/>
                <a:gd name="T5" fmla="*/ 66 h 149"/>
                <a:gd name="T6" fmla="*/ 64 w 121"/>
                <a:gd name="T7" fmla="*/ 19 h 149"/>
                <a:gd name="T8" fmla="*/ 35 w 121"/>
                <a:gd name="T9" fmla="*/ 32 h 149"/>
                <a:gd name="T10" fmla="*/ 23 w 121"/>
                <a:gd name="T11" fmla="*/ 66 h 149"/>
                <a:gd name="T12" fmla="*/ 23 w 121"/>
                <a:gd name="T13" fmla="*/ 149 h 149"/>
                <a:gd name="T14" fmla="*/ 0 w 121"/>
                <a:gd name="T15" fmla="*/ 149 h 149"/>
                <a:gd name="T16" fmla="*/ 0 w 121"/>
                <a:gd name="T17" fmla="*/ 3 h 149"/>
                <a:gd name="T18" fmla="*/ 23 w 121"/>
                <a:gd name="T19" fmla="*/ 3 h 149"/>
                <a:gd name="T20" fmla="*/ 23 w 121"/>
                <a:gd name="T21" fmla="*/ 27 h 149"/>
                <a:gd name="T22" fmla="*/ 24 w 121"/>
                <a:gd name="T23" fmla="*/ 27 h 149"/>
                <a:gd name="T24" fmla="*/ 72 w 121"/>
                <a:gd name="T25" fmla="*/ 0 h 149"/>
                <a:gd name="T26" fmla="*/ 108 w 121"/>
                <a:gd name="T27" fmla="*/ 15 h 149"/>
                <a:gd name="T28" fmla="*/ 121 w 121"/>
                <a:gd name="T29" fmla="*/ 60 h 149"/>
                <a:gd name="T30" fmla="*/ 121 w 121"/>
                <a:gd name="T31"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49">
                  <a:moveTo>
                    <a:pt x="121" y="149"/>
                  </a:moveTo>
                  <a:cubicBezTo>
                    <a:pt x="97" y="149"/>
                    <a:pt x="97" y="149"/>
                    <a:pt x="97" y="149"/>
                  </a:cubicBezTo>
                  <a:cubicBezTo>
                    <a:pt x="97" y="66"/>
                    <a:pt x="97" y="66"/>
                    <a:pt x="97" y="66"/>
                  </a:cubicBezTo>
                  <a:cubicBezTo>
                    <a:pt x="97" y="35"/>
                    <a:pt x="86" y="19"/>
                    <a:pt x="64" y="19"/>
                  </a:cubicBezTo>
                  <a:cubicBezTo>
                    <a:pt x="52" y="19"/>
                    <a:pt x="42" y="24"/>
                    <a:pt x="35" y="32"/>
                  </a:cubicBezTo>
                  <a:cubicBezTo>
                    <a:pt x="27" y="41"/>
                    <a:pt x="23" y="52"/>
                    <a:pt x="23" y="66"/>
                  </a:cubicBezTo>
                  <a:cubicBezTo>
                    <a:pt x="23" y="149"/>
                    <a:pt x="23" y="149"/>
                    <a:pt x="23" y="149"/>
                  </a:cubicBezTo>
                  <a:cubicBezTo>
                    <a:pt x="0" y="149"/>
                    <a:pt x="0" y="149"/>
                    <a:pt x="0" y="149"/>
                  </a:cubicBezTo>
                  <a:cubicBezTo>
                    <a:pt x="0" y="3"/>
                    <a:pt x="0" y="3"/>
                    <a:pt x="0" y="3"/>
                  </a:cubicBezTo>
                  <a:cubicBezTo>
                    <a:pt x="23" y="3"/>
                    <a:pt x="23" y="3"/>
                    <a:pt x="23" y="3"/>
                  </a:cubicBezTo>
                  <a:cubicBezTo>
                    <a:pt x="23" y="27"/>
                    <a:pt x="23" y="27"/>
                    <a:pt x="23" y="27"/>
                  </a:cubicBezTo>
                  <a:cubicBezTo>
                    <a:pt x="24" y="27"/>
                    <a:pt x="24" y="27"/>
                    <a:pt x="24" y="27"/>
                  </a:cubicBezTo>
                  <a:cubicBezTo>
                    <a:pt x="35" y="9"/>
                    <a:pt x="51" y="0"/>
                    <a:pt x="72" y="0"/>
                  </a:cubicBezTo>
                  <a:cubicBezTo>
                    <a:pt x="88" y="0"/>
                    <a:pt x="100" y="5"/>
                    <a:pt x="108" y="15"/>
                  </a:cubicBezTo>
                  <a:cubicBezTo>
                    <a:pt x="117" y="26"/>
                    <a:pt x="121" y="40"/>
                    <a:pt x="121" y="60"/>
                  </a:cubicBezTo>
                  <a:lnTo>
                    <a:pt x="121"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22">
              <a:extLst>
                <a:ext uri="{FF2B5EF4-FFF2-40B4-BE49-F238E27FC236}">
                  <a16:creationId xmlns:a16="http://schemas.microsoft.com/office/drawing/2014/main" id="{3D868422-4F38-43E5-AFCF-D7CADD429BD2}"/>
                </a:ext>
              </a:extLst>
            </p:cNvPr>
            <p:cNvSpPr>
              <a:spLocks/>
            </p:cNvSpPr>
            <p:nvPr userDrawn="1"/>
          </p:nvSpPr>
          <p:spPr bwMode="auto">
            <a:xfrm>
              <a:off x="2071" y="3818"/>
              <a:ext cx="178" cy="249"/>
            </a:xfrm>
            <a:custGeom>
              <a:avLst/>
              <a:gdLst>
                <a:gd name="T0" fmla="*/ 109 w 109"/>
                <a:gd name="T1" fmla="*/ 142 h 152"/>
                <a:gd name="T2" fmla="*/ 69 w 109"/>
                <a:gd name="T3" fmla="*/ 152 h 152"/>
                <a:gd name="T4" fmla="*/ 33 w 109"/>
                <a:gd name="T5" fmla="*/ 143 h 152"/>
                <a:gd name="T6" fmla="*/ 9 w 109"/>
                <a:gd name="T7" fmla="*/ 117 h 152"/>
                <a:gd name="T8" fmla="*/ 0 w 109"/>
                <a:gd name="T9" fmla="*/ 80 h 152"/>
                <a:gd name="T10" fmla="*/ 20 w 109"/>
                <a:gd name="T11" fmla="*/ 21 h 152"/>
                <a:gd name="T12" fmla="*/ 76 w 109"/>
                <a:gd name="T13" fmla="*/ 0 h 152"/>
                <a:gd name="T14" fmla="*/ 109 w 109"/>
                <a:gd name="T15" fmla="*/ 7 h 152"/>
                <a:gd name="T16" fmla="*/ 109 w 109"/>
                <a:gd name="T17" fmla="*/ 31 h 152"/>
                <a:gd name="T18" fmla="*/ 75 w 109"/>
                <a:gd name="T19" fmla="*/ 19 h 152"/>
                <a:gd name="T20" fmla="*/ 38 w 109"/>
                <a:gd name="T21" fmla="*/ 36 h 152"/>
                <a:gd name="T22" fmla="*/ 24 w 109"/>
                <a:gd name="T23" fmla="*/ 77 h 152"/>
                <a:gd name="T24" fmla="*/ 37 w 109"/>
                <a:gd name="T25" fmla="*/ 118 h 152"/>
                <a:gd name="T26" fmla="*/ 73 w 109"/>
                <a:gd name="T27" fmla="*/ 133 h 152"/>
                <a:gd name="T28" fmla="*/ 109 w 109"/>
                <a:gd name="T29" fmla="*/ 120 h 152"/>
                <a:gd name="T30" fmla="*/ 109 w 109"/>
                <a:gd name="T31" fmla="*/ 14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52">
                  <a:moveTo>
                    <a:pt x="109" y="142"/>
                  </a:moveTo>
                  <a:cubicBezTo>
                    <a:pt x="98" y="149"/>
                    <a:pt x="84" y="152"/>
                    <a:pt x="69" y="152"/>
                  </a:cubicBezTo>
                  <a:cubicBezTo>
                    <a:pt x="56" y="152"/>
                    <a:pt x="44" y="149"/>
                    <a:pt x="33" y="143"/>
                  </a:cubicBezTo>
                  <a:cubicBezTo>
                    <a:pt x="23" y="137"/>
                    <a:pt x="14" y="128"/>
                    <a:pt x="9" y="117"/>
                  </a:cubicBezTo>
                  <a:cubicBezTo>
                    <a:pt x="3" y="106"/>
                    <a:pt x="0" y="94"/>
                    <a:pt x="0" y="80"/>
                  </a:cubicBezTo>
                  <a:cubicBezTo>
                    <a:pt x="0" y="55"/>
                    <a:pt x="7" y="36"/>
                    <a:pt x="20" y="21"/>
                  </a:cubicBezTo>
                  <a:cubicBezTo>
                    <a:pt x="34" y="7"/>
                    <a:pt x="53" y="0"/>
                    <a:pt x="76" y="0"/>
                  </a:cubicBezTo>
                  <a:cubicBezTo>
                    <a:pt x="88" y="0"/>
                    <a:pt x="100" y="2"/>
                    <a:pt x="109" y="7"/>
                  </a:cubicBezTo>
                  <a:cubicBezTo>
                    <a:pt x="109" y="31"/>
                    <a:pt x="109" y="31"/>
                    <a:pt x="109" y="31"/>
                  </a:cubicBezTo>
                  <a:cubicBezTo>
                    <a:pt x="98" y="23"/>
                    <a:pt x="87" y="19"/>
                    <a:pt x="75" y="19"/>
                  </a:cubicBezTo>
                  <a:cubicBezTo>
                    <a:pt x="60" y="19"/>
                    <a:pt x="47" y="25"/>
                    <a:pt x="38" y="36"/>
                  </a:cubicBezTo>
                  <a:cubicBezTo>
                    <a:pt x="28" y="46"/>
                    <a:pt x="24" y="60"/>
                    <a:pt x="24" y="77"/>
                  </a:cubicBezTo>
                  <a:cubicBezTo>
                    <a:pt x="24" y="94"/>
                    <a:pt x="28" y="108"/>
                    <a:pt x="37" y="118"/>
                  </a:cubicBezTo>
                  <a:cubicBezTo>
                    <a:pt x="46" y="128"/>
                    <a:pt x="58" y="133"/>
                    <a:pt x="73" y="133"/>
                  </a:cubicBezTo>
                  <a:cubicBezTo>
                    <a:pt x="86" y="133"/>
                    <a:pt x="98" y="128"/>
                    <a:pt x="109" y="120"/>
                  </a:cubicBezTo>
                  <a:lnTo>
                    <a:pt x="109"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23">
              <a:extLst>
                <a:ext uri="{FF2B5EF4-FFF2-40B4-BE49-F238E27FC236}">
                  <a16:creationId xmlns:a16="http://schemas.microsoft.com/office/drawing/2014/main" id="{3ED3384C-B7BF-4FB6-8959-C2A7499EDFF2}"/>
                </a:ext>
              </a:extLst>
            </p:cNvPr>
            <p:cNvSpPr>
              <a:spLocks noEditPoints="1"/>
            </p:cNvSpPr>
            <p:nvPr userDrawn="1"/>
          </p:nvSpPr>
          <p:spPr bwMode="auto">
            <a:xfrm>
              <a:off x="2288" y="3818"/>
              <a:ext cx="209" cy="249"/>
            </a:xfrm>
            <a:custGeom>
              <a:avLst/>
              <a:gdLst>
                <a:gd name="T0" fmla="*/ 128 w 128"/>
                <a:gd name="T1" fmla="*/ 82 h 152"/>
                <a:gd name="T2" fmla="*/ 25 w 128"/>
                <a:gd name="T3" fmla="*/ 82 h 152"/>
                <a:gd name="T4" fmla="*/ 38 w 128"/>
                <a:gd name="T5" fmla="*/ 120 h 152"/>
                <a:gd name="T6" fmla="*/ 72 w 128"/>
                <a:gd name="T7" fmla="*/ 133 h 152"/>
                <a:gd name="T8" fmla="*/ 117 w 128"/>
                <a:gd name="T9" fmla="*/ 117 h 152"/>
                <a:gd name="T10" fmla="*/ 117 w 128"/>
                <a:gd name="T11" fmla="*/ 138 h 152"/>
                <a:gd name="T12" fmla="*/ 67 w 128"/>
                <a:gd name="T13" fmla="*/ 152 h 152"/>
                <a:gd name="T14" fmla="*/ 18 w 128"/>
                <a:gd name="T15" fmla="*/ 132 h 152"/>
                <a:gd name="T16" fmla="*/ 0 w 128"/>
                <a:gd name="T17" fmla="*/ 77 h 152"/>
                <a:gd name="T18" fmla="*/ 9 w 128"/>
                <a:gd name="T19" fmla="*/ 37 h 152"/>
                <a:gd name="T20" fmla="*/ 33 w 128"/>
                <a:gd name="T21" fmla="*/ 9 h 152"/>
                <a:gd name="T22" fmla="*/ 67 w 128"/>
                <a:gd name="T23" fmla="*/ 0 h 152"/>
                <a:gd name="T24" fmla="*/ 112 w 128"/>
                <a:gd name="T25" fmla="*/ 18 h 152"/>
                <a:gd name="T26" fmla="*/ 128 w 128"/>
                <a:gd name="T27" fmla="*/ 70 h 152"/>
                <a:gd name="T28" fmla="*/ 128 w 128"/>
                <a:gd name="T29" fmla="*/ 82 h 152"/>
                <a:gd name="T30" fmla="*/ 104 w 128"/>
                <a:gd name="T31" fmla="*/ 62 h 152"/>
                <a:gd name="T32" fmla="*/ 94 w 128"/>
                <a:gd name="T33" fmla="*/ 31 h 152"/>
                <a:gd name="T34" fmla="*/ 67 w 128"/>
                <a:gd name="T35" fmla="*/ 19 h 152"/>
                <a:gd name="T36" fmla="*/ 39 w 128"/>
                <a:gd name="T37" fmla="*/ 31 h 152"/>
                <a:gd name="T38" fmla="*/ 25 w 128"/>
                <a:gd name="T39" fmla="*/ 62 h 152"/>
                <a:gd name="T40" fmla="*/ 104 w 128"/>
                <a:gd name="T41" fmla="*/ 6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52">
                  <a:moveTo>
                    <a:pt x="128" y="82"/>
                  </a:moveTo>
                  <a:cubicBezTo>
                    <a:pt x="25" y="82"/>
                    <a:pt x="25" y="82"/>
                    <a:pt x="25" y="82"/>
                  </a:cubicBezTo>
                  <a:cubicBezTo>
                    <a:pt x="25" y="98"/>
                    <a:pt x="29" y="111"/>
                    <a:pt x="38" y="120"/>
                  </a:cubicBezTo>
                  <a:cubicBezTo>
                    <a:pt x="46" y="128"/>
                    <a:pt x="57" y="133"/>
                    <a:pt x="72" y="133"/>
                  </a:cubicBezTo>
                  <a:cubicBezTo>
                    <a:pt x="89" y="133"/>
                    <a:pt x="104" y="127"/>
                    <a:pt x="117" y="117"/>
                  </a:cubicBezTo>
                  <a:cubicBezTo>
                    <a:pt x="117" y="138"/>
                    <a:pt x="117" y="138"/>
                    <a:pt x="117" y="138"/>
                  </a:cubicBezTo>
                  <a:cubicBezTo>
                    <a:pt x="105" y="148"/>
                    <a:pt x="88" y="152"/>
                    <a:pt x="67" y="152"/>
                  </a:cubicBezTo>
                  <a:cubicBezTo>
                    <a:pt x="46" y="152"/>
                    <a:pt x="30" y="146"/>
                    <a:pt x="18" y="132"/>
                  </a:cubicBezTo>
                  <a:cubicBezTo>
                    <a:pt x="6" y="119"/>
                    <a:pt x="0" y="100"/>
                    <a:pt x="0" y="77"/>
                  </a:cubicBezTo>
                  <a:cubicBezTo>
                    <a:pt x="0" y="62"/>
                    <a:pt x="3" y="49"/>
                    <a:pt x="9" y="37"/>
                  </a:cubicBezTo>
                  <a:cubicBezTo>
                    <a:pt x="15" y="25"/>
                    <a:pt x="23" y="16"/>
                    <a:pt x="33" y="9"/>
                  </a:cubicBezTo>
                  <a:cubicBezTo>
                    <a:pt x="43" y="3"/>
                    <a:pt x="55" y="0"/>
                    <a:pt x="67" y="0"/>
                  </a:cubicBezTo>
                  <a:cubicBezTo>
                    <a:pt x="86" y="0"/>
                    <a:pt x="101" y="6"/>
                    <a:pt x="112" y="18"/>
                  </a:cubicBezTo>
                  <a:cubicBezTo>
                    <a:pt x="122" y="30"/>
                    <a:pt x="128" y="47"/>
                    <a:pt x="128" y="70"/>
                  </a:cubicBezTo>
                  <a:lnTo>
                    <a:pt x="128" y="82"/>
                  </a:lnTo>
                  <a:close/>
                  <a:moveTo>
                    <a:pt x="104" y="62"/>
                  </a:moveTo>
                  <a:cubicBezTo>
                    <a:pt x="103" y="49"/>
                    <a:pt x="100" y="38"/>
                    <a:pt x="94" y="31"/>
                  </a:cubicBezTo>
                  <a:cubicBezTo>
                    <a:pt x="88" y="23"/>
                    <a:pt x="79" y="19"/>
                    <a:pt x="67" y="19"/>
                  </a:cubicBezTo>
                  <a:cubicBezTo>
                    <a:pt x="56" y="19"/>
                    <a:pt x="47" y="23"/>
                    <a:pt x="39" y="31"/>
                  </a:cubicBezTo>
                  <a:cubicBezTo>
                    <a:pt x="32" y="39"/>
                    <a:pt x="27" y="49"/>
                    <a:pt x="25" y="62"/>
                  </a:cubicBezTo>
                  <a:lnTo>
                    <a:pt x="104"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24">
              <a:extLst>
                <a:ext uri="{FF2B5EF4-FFF2-40B4-BE49-F238E27FC236}">
                  <a16:creationId xmlns:a16="http://schemas.microsoft.com/office/drawing/2014/main" id="{3F040A55-BE60-4EA5-8555-E73EDCB478FD}"/>
                </a:ext>
              </a:extLst>
            </p:cNvPr>
            <p:cNvSpPr>
              <a:spLocks/>
            </p:cNvSpPr>
            <p:nvPr userDrawn="1"/>
          </p:nvSpPr>
          <p:spPr bwMode="auto">
            <a:xfrm>
              <a:off x="2536" y="3818"/>
              <a:ext cx="145" cy="249"/>
            </a:xfrm>
            <a:custGeom>
              <a:avLst/>
              <a:gdLst>
                <a:gd name="T0" fmla="*/ 89 w 89"/>
                <a:gd name="T1" fmla="*/ 110 h 152"/>
                <a:gd name="T2" fmla="*/ 75 w 89"/>
                <a:gd name="T3" fmla="*/ 141 h 152"/>
                <a:gd name="T4" fmla="*/ 36 w 89"/>
                <a:gd name="T5" fmla="*/ 152 h 152"/>
                <a:gd name="T6" fmla="*/ 0 w 89"/>
                <a:gd name="T7" fmla="*/ 144 h 152"/>
                <a:gd name="T8" fmla="*/ 0 w 89"/>
                <a:gd name="T9" fmla="*/ 119 h 152"/>
                <a:gd name="T10" fmla="*/ 38 w 89"/>
                <a:gd name="T11" fmla="*/ 133 h 152"/>
                <a:gd name="T12" fmla="*/ 65 w 89"/>
                <a:gd name="T13" fmla="*/ 112 h 152"/>
                <a:gd name="T14" fmla="*/ 60 w 89"/>
                <a:gd name="T15" fmla="*/ 99 h 152"/>
                <a:gd name="T16" fmla="*/ 35 w 89"/>
                <a:gd name="T17" fmla="*/ 85 h 152"/>
                <a:gd name="T18" fmla="*/ 8 w 89"/>
                <a:gd name="T19" fmla="*/ 67 h 152"/>
                <a:gd name="T20" fmla="*/ 0 w 89"/>
                <a:gd name="T21" fmla="*/ 42 h 152"/>
                <a:gd name="T22" fmla="*/ 15 w 89"/>
                <a:gd name="T23" fmla="*/ 12 h 152"/>
                <a:gd name="T24" fmla="*/ 51 w 89"/>
                <a:gd name="T25" fmla="*/ 0 h 152"/>
                <a:gd name="T26" fmla="*/ 83 w 89"/>
                <a:gd name="T27" fmla="*/ 6 h 152"/>
                <a:gd name="T28" fmla="*/ 83 w 89"/>
                <a:gd name="T29" fmla="*/ 30 h 152"/>
                <a:gd name="T30" fmla="*/ 50 w 89"/>
                <a:gd name="T31" fmla="*/ 19 h 152"/>
                <a:gd name="T32" fmla="*/ 31 w 89"/>
                <a:gd name="T33" fmla="*/ 25 h 152"/>
                <a:gd name="T34" fmla="*/ 24 w 89"/>
                <a:gd name="T35" fmla="*/ 40 h 152"/>
                <a:gd name="T36" fmla="*/ 29 w 89"/>
                <a:gd name="T37" fmla="*/ 55 h 152"/>
                <a:gd name="T38" fmla="*/ 52 w 89"/>
                <a:gd name="T39" fmla="*/ 67 h 152"/>
                <a:gd name="T40" fmla="*/ 81 w 89"/>
                <a:gd name="T41" fmla="*/ 86 h 152"/>
                <a:gd name="T42" fmla="*/ 89 w 89"/>
                <a:gd name="T43" fmla="*/ 11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152">
                  <a:moveTo>
                    <a:pt x="89" y="110"/>
                  </a:moveTo>
                  <a:cubicBezTo>
                    <a:pt x="89" y="123"/>
                    <a:pt x="84" y="133"/>
                    <a:pt x="75" y="141"/>
                  </a:cubicBezTo>
                  <a:cubicBezTo>
                    <a:pt x="65" y="149"/>
                    <a:pt x="52" y="152"/>
                    <a:pt x="36" y="152"/>
                  </a:cubicBezTo>
                  <a:cubicBezTo>
                    <a:pt x="22" y="152"/>
                    <a:pt x="10" y="150"/>
                    <a:pt x="0" y="144"/>
                  </a:cubicBezTo>
                  <a:cubicBezTo>
                    <a:pt x="0" y="119"/>
                    <a:pt x="0" y="119"/>
                    <a:pt x="0" y="119"/>
                  </a:cubicBezTo>
                  <a:cubicBezTo>
                    <a:pt x="11" y="128"/>
                    <a:pt x="24" y="133"/>
                    <a:pt x="38" y="133"/>
                  </a:cubicBezTo>
                  <a:cubicBezTo>
                    <a:pt x="56" y="133"/>
                    <a:pt x="65" y="126"/>
                    <a:pt x="65" y="112"/>
                  </a:cubicBezTo>
                  <a:cubicBezTo>
                    <a:pt x="65" y="107"/>
                    <a:pt x="64" y="102"/>
                    <a:pt x="60" y="99"/>
                  </a:cubicBezTo>
                  <a:cubicBezTo>
                    <a:pt x="56" y="95"/>
                    <a:pt x="48" y="91"/>
                    <a:pt x="35" y="85"/>
                  </a:cubicBezTo>
                  <a:cubicBezTo>
                    <a:pt x="22" y="79"/>
                    <a:pt x="13" y="73"/>
                    <a:pt x="8" y="67"/>
                  </a:cubicBezTo>
                  <a:cubicBezTo>
                    <a:pt x="3" y="61"/>
                    <a:pt x="0" y="52"/>
                    <a:pt x="0" y="42"/>
                  </a:cubicBezTo>
                  <a:cubicBezTo>
                    <a:pt x="0" y="30"/>
                    <a:pt x="5" y="20"/>
                    <a:pt x="15" y="12"/>
                  </a:cubicBezTo>
                  <a:cubicBezTo>
                    <a:pt x="24" y="4"/>
                    <a:pt x="37" y="0"/>
                    <a:pt x="51" y="0"/>
                  </a:cubicBezTo>
                  <a:cubicBezTo>
                    <a:pt x="63" y="0"/>
                    <a:pt x="73" y="2"/>
                    <a:pt x="83" y="6"/>
                  </a:cubicBezTo>
                  <a:cubicBezTo>
                    <a:pt x="83" y="30"/>
                    <a:pt x="83" y="30"/>
                    <a:pt x="83" y="30"/>
                  </a:cubicBezTo>
                  <a:cubicBezTo>
                    <a:pt x="73" y="23"/>
                    <a:pt x="62" y="19"/>
                    <a:pt x="50" y="19"/>
                  </a:cubicBezTo>
                  <a:cubicBezTo>
                    <a:pt x="42" y="19"/>
                    <a:pt x="36" y="21"/>
                    <a:pt x="31" y="25"/>
                  </a:cubicBezTo>
                  <a:cubicBezTo>
                    <a:pt x="26" y="29"/>
                    <a:pt x="24" y="34"/>
                    <a:pt x="24" y="40"/>
                  </a:cubicBezTo>
                  <a:cubicBezTo>
                    <a:pt x="24" y="46"/>
                    <a:pt x="26" y="51"/>
                    <a:pt x="29" y="55"/>
                  </a:cubicBezTo>
                  <a:cubicBezTo>
                    <a:pt x="33" y="58"/>
                    <a:pt x="40" y="62"/>
                    <a:pt x="52" y="67"/>
                  </a:cubicBezTo>
                  <a:cubicBezTo>
                    <a:pt x="66" y="73"/>
                    <a:pt x="75" y="79"/>
                    <a:pt x="81" y="86"/>
                  </a:cubicBezTo>
                  <a:cubicBezTo>
                    <a:pt x="87" y="92"/>
                    <a:pt x="89" y="100"/>
                    <a:pt x="89"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25">
              <a:extLst>
                <a:ext uri="{FF2B5EF4-FFF2-40B4-BE49-F238E27FC236}">
                  <a16:creationId xmlns:a16="http://schemas.microsoft.com/office/drawing/2014/main" id="{045738CD-7F6E-4809-AE45-E7E61750DD81}"/>
                </a:ext>
              </a:extLst>
            </p:cNvPr>
            <p:cNvSpPr>
              <a:spLocks/>
            </p:cNvSpPr>
            <p:nvPr userDrawn="1"/>
          </p:nvSpPr>
          <p:spPr bwMode="auto">
            <a:xfrm>
              <a:off x="2719" y="3720"/>
              <a:ext cx="114" cy="342"/>
            </a:xfrm>
            <a:custGeom>
              <a:avLst/>
              <a:gdLst>
                <a:gd name="T0" fmla="*/ 47 w 70"/>
                <a:gd name="T1" fmla="*/ 209 h 209"/>
                <a:gd name="T2" fmla="*/ 47 w 70"/>
                <a:gd name="T3" fmla="*/ 32 h 209"/>
                <a:gd name="T4" fmla="*/ 26 w 70"/>
                <a:gd name="T5" fmla="*/ 46 h 209"/>
                <a:gd name="T6" fmla="*/ 0 w 70"/>
                <a:gd name="T7" fmla="*/ 57 h 209"/>
                <a:gd name="T8" fmla="*/ 0 w 70"/>
                <a:gd name="T9" fmla="*/ 33 h 209"/>
                <a:gd name="T10" fmla="*/ 33 w 70"/>
                <a:gd name="T11" fmla="*/ 19 h 209"/>
                <a:gd name="T12" fmla="*/ 61 w 70"/>
                <a:gd name="T13" fmla="*/ 0 h 209"/>
                <a:gd name="T14" fmla="*/ 70 w 70"/>
                <a:gd name="T15" fmla="*/ 0 h 209"/>
                <a:gd name="T16" fmla="*/ 70 w 70"/>
                <a:gd name="T17" fmla="*/ 209 h 209"/>
                <a:gd name="T18" fmla="*/ 47 w 70"/>
                <a:gd name="T19"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209">
                  <a:moveTo>
                    <a:pt x="47" y="209"/>
                  </a:moveTo>
                  <a:cubicBezTo>
                    <a:pt x="47" y="32"/>
                    <a:pt x="47" y="32"/>
                    <a:pt x="47" y="32"/>
                  </a:cubicBezTo>
                  <a:cubicBezTo>
                    <a:pt x="43" y="37"/>
                    <a:pt x="36" y="41"/>
                    <a:pt x="26" y="46"/>
                  </a:cubicBezTo>
                  <a:cubicBezTo>
                    <a:pt x="16" y="51"/>
                    <a:pt x="8" y="55"/>
                    <a:pt x="0" y="57"/>
                  </a:cubicBezTo>
                  <a:cubicBezTo>
                    <a:pt x="0" y="33"/>
                    <a:pt x="0" y="33"/>
                    <a:pt x="0" y="33"/>
                  </a:cubicBezTo>
                  <a:cubicBezTo>
                    <a:pt x="10" y="30"/>
                    <a:pt x="21" y="26"/>
                    <a:pt x="33" y="19"/>
                  </a:cubicBezTo>
                  <a:cubicBezTo>
                    <a:pt x="45" y="13"/>
                    <a:pt x="54" y="6"/>
                    <a:pt x="61" y="0"/>
                  </a:cubicBezTo>
                  <a:cubicBezTo>
                    <a:pt x="70" y="0"/>
                    <a:pt x="70" y="0"/>
                    <a:pt x="70" y="0"/>
                  </a:cubicBezTo>
                  <a:cubicBezTo>
                    <a:pt x="70" y="209"/>
                    <a:pt x="70" y="209"/>
                    <a:pt x="70" y="209"/>
                  </a:cubicBezTo>
                  <a:lnTo>
                    <a:pt x="47" y="209"/>
                  </a:lnTo>
                  <a:close/>
                </a:path>
              </a:pathLst>
            </a:custGeom>
            <a:solidFill>
              <a:srgbClr val="E64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rgbClr val="FFFFFF"/>
                </a:solidFill>
              </a:endParaRPr>
            </a:p>
          </p:txBody>
        </p:sp>
        <p:sp>
          <p:nvSpPr>
            <p:cNvPr id="28" name="Freeform 26">
              <a:extLst>
                <a:ext uri="{FF2B5EF4-FFF2-40B4-BE49-F238E27FC236}">
                  <a16:creationId xmlns:a16="http://schemas.microsoft.com/office/drawing/2014/main" id="{50D1F7B4-8EA4-4090-81D2-E1F54DF6AA9E}"/>
                </a:ext>
              </a:extLst>
            </p:cNvPr>
            <p:cNvSpPr>
              <a:spLocks noEditPoints="1"/>
            </p:cNvSpPr>
            <p:nvPr userDrawn="1"/>
          </p:nvSpPr>
          <p:spPr bwMode="auto">
            <a:xfrm>
              <a:off x="2905" y="3721"/>
              <a:ext cx="217" cy="346"/>
            </a:xfrm>
            <a:custGeom>
              <a:avLst/>
              <a:gdLst>
                <a:gd name="T0" fmla="*/ 0 w 133"/>
                <a:gd name="T1" fmla="*/ 151 h 211"/>
                <a:gd name="T2" fmla="*/ 11 w 133"/>
                <a:gd name="T3" fmla="*/ 119 h 211"/>
                <a:gd name="T4" fmla="*/ 38 w 133"/>
                <a:gd name="T5" fmla="*/ 97 h 211"/>
                <a:gd name="T6" fmla="*/ 17 w 133"/>
                <a:gd name="T7" fmla="*/ 78 h 211"/>
                <a:gd name="T8" fmla="*/ 9 w 133"/>
                <a:gd name="T9" fmla="*/ 52 h 211"/>
                <a:gd name="T10" fmla="*/ 25 w 133"/>
                <a:gd name="T11" fmla="*/ 15 h 211"/>
                <a:gd name="T12" fmla="*/ 67 w 133"/>
                <a:gd name="T13" fmla="*/ 0 h 211"/>
                <a:gd name="T14" fmla="*/ 96 w 133"/>
                <a:gd name="T15" fmla="*/ 7 h 211"/>
                <a:gd name="T16" fmla="*/ 117 w 133"/>
                <a:gd name="T17" fmla="*/ 26 h 211"/>
                <a:gd name="T18" fmla="*/ 124 w 133"/>
                <a:gd name="T19" fmla="*/ 52 h 211"/>
                <a:gd name="T20" fmla="*/ 116 w 133"/>
                <a:gd name="T21" fmla="*/ 78 h 211"/>
                <a:gd name="T22" fmla="*/ 95 w 133"/>
                <a:gd name="T23" fmla="*/ 97 h 211"/>
                <a:gd name="T24" fmla="*/ 122 w 133"/>
                <a:gd name="T25" fmla="*/ 119 h 211"/>
                <a:gd name="T26" fmla="*/ 133 w 133"/>
                <a:gd name="T27" fmla="*/ 151 h 211"/>
                <a:gd name="T28" fmla="*/ 114 w 133"/>
                <a:gd name="T29" fmla="*/ 195 h 211"/>
                <a:gd name="T30" fmla="*/ 67 w 133"/>
                <a:gd name="T31" fmla="*/ 211 h 211"/>
                <a:gd name="T32" fmla="*/ 32 w 133"/>
                <a:gd name="T33" fmla="*/ 203 h 211"/>
                <a:gd name="T34" fmla="*/ 9 w 133"/>
                <a:gd name="T35" fmla="*/ 182 h 211"/>
                <a:gd name="T36" fmla="*/ 0 w 133"/>
                <a:gd name="T37" fmla="*/ 151 h 211"/>
                <a:gd name="T38" fmla="*/ 26 w 133"/>
                <a:gd name="T39" fmla="*/ 149 h 211"/>
                <a:gd name="T40" fmla="*/ 37 w 133"/>
                <a:gd name="T41" fmla="*/ 179 h 211"/>
                <a:gd name="T42" fmla="*/ 67 w 133"/>
                <a:gd name="T43" fmla="*/ 191 h 211"/>
                <a:gd name="T44" fmla="*/ 96 w 133"/>
                <a:gd name="T45" fmla="*/ 179 h 211"/>
                <a:gd name="T46" fmla="*/ 108 w 133"/>
                <a:gd name="T47" fmla="*/ 149 h 211"/>
                <a:gd name="T48" fmla="*/ 96 w 133"/>
                <a:gd name="T49" fmla="*/ 119 h 211"/>
                <a:gd name="T50" fmla="*/ 67 w 133"/>
                <a:gd name="T51" fmla="*/ 107 h 211"/>
                <a:gd name="T52" fmla="*/ 37 w 133"/>
                <a:gd name="T53" fmla="*/ 119 h 211"/>
                <a:gd name="T54" fmla="*/ 26 w 133"/>
                <a:gd name="T55" fmla="*/ 149 h 211"/>
                <a:gd name="T56" fmla="*/ 33 w 133"/>
                <a:gd name="T57" fmla="*/ 54 h 211"/>
                <a:gd name="T58" fmla="*/ 43 w 133"/>
                <a:gd name="T59" fmla="*/ 79 h 211"/>
                <a:gd name="T60" fmla="*/ 67 w 133"/>
                <a:gd name="T61" fmla="*/ 88 h 211"/>
                <a:gd name="T62" fmla="*/ 91 w 133"/>
                <a:gd name="T63" fmla="*/ 78 h 211"/>
                <a:gd name="T64" fmla="*/ 101 w 133"/>
                <a:gd name="T65" fmla="*/ 54 h 211"/>
                <a:gd name="T66" fmla="*/ 91 w 133"/>
                <a:gd name="T67" fmla="*/ 30 h 211"/>
                <a:gd name="T68" fmla="*/ 67 w 133"/>
                <a:gd name="T69" fmla="*/ 20 h 211"/>
                <a:gd name="T70" fmla="*/ 43 w 133"/>
                <a:gd name="T71" fmla="*/ 30 h 211"/>
                <a:gd name="T72" fmla="*/ 33 w 133"/>
                <a:gd name="T73" fmla="*/ 54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3" h="211">
                  <a:moveTo>
                    <a:pt x="0" y="151"/>
                  </a:moveTo>
                  <a:cubicBezTo>
                    <a:pt x="0" y="139"/>
                    <a:pt x="4" y="129"/>
                    <a:pt x="11" y="119"/>
                  </a:cubicBezTo>
                  <a:cubicBezTo>
                    <a:pt x="18" y="109"/>
                    <a:pt x="27" y="101"/>
                    <a:pt x="38" y="97"/>
                  </a:cubicBezTo>
                  <a:cubicBezTo>
                    <a:pt x="29" y="92"/>
                    <a:pt x="22" y="86"/>
                    <a:pt x="17" y="78"/>
                  </a:cubicBezTo>
                  <a:cubicBezTo>
                    <a:pt x="12" y="70"/>
                    <a:pt x="9" y="62"/>
                    <a:pt x="9" y="52"/>
                  </a:cubicBezTo>
                  <a:cubicBezTo>
                    <a:pt x="9" y="37"/>
                    <a:pt x="15" y="25"/>
                    <a:pt x="25" y="15"/>
                  </a:cubicBezTo>
                  <a:cubicBezTo>
                    <a:pt x="36" y="5"/>
                    <a:pt x="50" y="0"/>
                    <a:pt x="67" y="0"/>
                  </a:cubicBezTo>
                  <a:cubicBezTo>
                    <a:pt x="77" y="0"/>
                    <a:pt x="87" y="3"/>
                    <a:pt x="96" y="7"/>
                  </a:cubicBezTo>
                  <a:cubicBezTo>
                    <a:pt x="105" y="12"/>
                    <a:pt x="112" y="18"/>
                    <a:pt x="117" y="26"/>
                  </a:cubicBezTo>
                  <a:cubicBezTo>
                    <a:pt x="122" y="34"/>
                    <a:pt x="124" y="43"/>
                    <a:pt x="124" y="52"/>
                  </a:cubicBezTo>
                  <a:cubicBezTo>
                    <a:pt x="124" y="62"/>
                    <a:pt x="121" y="70"/>
                    <a:pt x="116" y="78"/>
                  </a:cubicBezTo>
                  <a:cubicBezTo>
                    <a:pt x="111" y="86"/>
                    <a:pt x="104" y="92"/>
                    <a:pt x="95" y="97"/>
                  </a:cubicBezTo>
                  <a:cubicBezTo>
                    <a:pt x="106" y="101"/>
                    <a:pt x="115" y="109"/>
                    <a:pt x="122" y="119"/>
                  </a:cubicBezTo>
                  <a:cubicBezTo>
                    <a:pt x="129" y="129"/>
                    <a:pt x="133" y="139"/>
                    <a:pt x="133" y="151"/>
                  </a:cubicBezTo>
                  <a:cubicBezTo>
                    <a:pt x="133" y="169"/>
                    <a:pt x="127" y="183"/>
                    <a:pt x="114" y="195"/>
                  </a:cubicBezTo>
                  <a:cubicBezTo>
                    <a:pt x="102" y="206"/>
                    <a:pt x="86" y="211"/>
                    <a:pt x="67" y="211"/>
                  </a:cubicBezTo>
                  <a:cubicBezTo>
                    <a:pt x="54" y="211"/>
                    <a:pt x="42" y="209"/>
                    <a:pt x="32" y="203"/>
                  </a:cubicBezTo>
                  <a:cubicBezTo>
                    <a:pt x="22" y="198"/>
                    <a:pt x="14" y="191"/>
                    <a:pt x="9" y="182"/>
                  </a:cubicBezTo>
                  <a:cubicBezTo>
                    <a:pt x="3" y="173"/>
                    <a:pt x="0" y="163"/>
                    <a:pt x="0" y="151"/>
                  </a:cubicBezTo>
                  <a:close/>
                  <a:moveTo>
                    <a:pt x="26" y="149"/>
                  </a:moveTo>
                  <a:cubicBezTo>
                    <a:pt x="26" y="162"/>
                    <a:pt x="29" y="172"/>
                    <a:pt x="37" y="179"/>
                  </a:cubicBezTo>
                  <a:cubicBezTo>
                    <a:pt x="44" y="187"/>
                    <a:pt x="54" y="191"/>
                    <a:pt x="67" y="191"/>
                  </a:cubicBezTo>
                  <a:cubicBezTo>
                    <a:pt x="79" y="191"/>
                    <a:pt x="89" y="187"/>
                    <a:pt x="96" y="179"/>
                  </a:cubicBezTo>
                  <a:cubicBezTo>
                    <a:pt x="104" y="172"/>
                    <a:pt x="108" y="161"/>
                    <a:pt x="108" y="149"/>
                  </a:cubicBezTo>
                  <a:cubicBezTo>
                    <a:pt x="108" y="137"/>
                    <a:pt x="104" y="127"/>
                    <a:pt x="96" y="119"/>
                  </a:cubicBezTo>
                  <a:cubicBezTo>
                    <a:pt x="89" y="111"/>
                    <a:pt x="79" y="107"/>
                    <a:pt x="67" y="107"/>
                  </a:cubicBezTo>
                  <a:cubicBezTo>
                    <a:pt x="55" y="107"/>
                    <a:pt x="45" y="111"/>
                    <a:pt x="37" y="119"/>
                  </a:cubicBezTo>
                  <a:cubicBezTo>
                    <a:pt x="30" y="127"/>
                    <a:pt x="26" y="137"/>
                    <a:pt x="26" y="149"/>
                  </a:cubicBezTo>
                  <a:close/>
                  <a:moveTo>
                    <a:pt x="33" y="54"/>
                  </a:moveTo>
                  <a:cubicBezTo>
                    <a:pt x="33" y="64"/>
                    <a:pt x="36" y="72"/>
                    <a:pt x="43" y="79"/>
                  </a:cubicBezTo>
                  <a:cubicBezTo>
                    <a:pt x="50" y="85"/>
                    <a:pt x="57" y="88"/>
                    <a:pt x="67" y="88"/>
                  </a:cubicBezTo>
                  <a:cubicBezTo>
                    <a:pt x="76" y="88"/>
                    <a:pt x="84" y="85"/>
                    <a:pt x="91" y="78"/>
                  </a:cubicBezTo>
                  <a:cubicBezTo>
                    <a:pt x="97" y="72"/>
                    <a:pt x="101" y="64"/>
                    <a:pt x="101" y="54"/>
                  </a:cubicBezTo>
                  <a:cubicBezTo>
                    <a:pt x="101" y="44"/>
                    <a:pt x="97" y="36"/>
                    <a:pt x="91" y="30"/>
                  </a:cubicBezTo>
                  <a:cubicBezTo>
                    <a:pt x="84" y="23"/>
                    <a:pt x="76" y="20"/>
                    <a:pt x="67" y="20"/>
                  </a:cubicBezTo>
                  <a:cubicBezTo>
                    <a:pt x="57" y="20"/>
                    <a:pt x="49" y="23"/>
                    <a:pt x="43" y="30"/>
                  </a:cubicBezTo>
                  <a:cubicBezTo>
                    <a:pt x="36" y="36"/>
                    <a:pt x="33" y="44"/>
                    <a:pt x="33" y="54"/>
                  </a:cubicBezTo>
                  <a:close/>
                </a:path>
              </a:pathLst>
            </a:custGeom>
            <a:solidFill>
              <a:srgbClr val="E64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rgbClr val="FFFFFF"/>
                </a:solidFill>
              </a:endParaRPr>
            </a:p>
          </p:txBody>
        </p:sp>
      </p:grpSp>
    </p:spTree>
    <p:extLst>
      <p:ext uri="{BB962C8B-B14F-4D97-AF65-F5344CB8AC3E}">
        <p14:creationId xmlns:p14="http://schemas.microsoft.com/office/powerpoint/2010/main" val="2658648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title 2">
    <p:bg>
      <p:bgPr>
        <a:solidFill>
          <a:srgbClr val="87B51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
        <p:nvSpPr>
          <p:cNvPr id="4" name="Rectangle 5">
            <a:extLst>
              <a:ext uri="{FF2B5EF4-FFF2-40B4-BE49-F238E27FC236}">
                <a16:creationId xmlns:a16="http://schemas.microsoft.com/office/drawing/2014/main" id="{DA19E28C-2308-45B0-884B-911561C227C8}"/>
              </a:ext>
            </a:extLst>
          </p:cNvPr>
          <p:cNvSpPr>
            <a:spLocks noChangeArrowheads="1"/>
          </p:cNvSpPr>
          <p:nvPr userDrawn="1"/>
        </p:nvSpPr>
        <p:spPr bwMode="auto">
          <a:xfrm>
            <a:off x="10080015" y="6277478"/>
            <a:ext cx="16824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a:ln>
                  <a:noFill/>
                </a:ln>
                <a:solidFill>
                  <a:srgbClr val="FFFFFF"/>
                </a:solidFill>
                <a:effectLst/>
                <a:latin typeface="Segoe UI" panose="020B0502040204020203" pitchFamily="34" charset="0"/>
              </a:rPr>
              <a:t>#experiences18</a:t>
            </a:r>
            <a:endParaRPr kumimoji="0" lang="fr-FR" altLang="fr-FR" sz="1800" b="1" i="0" u="none" strike="noStrike" cap="none" normalizeH="0" baseline="0">
              <a:ln>
                <a:noFill/>
              </a:ln>
              <a:solidFill>
                <a:srgbClr val="FFFFFF"/>
              </a:solidFill>
              <a:effectLst/>
              <a:latin typeface="Arial" panose="020B0604020202020204" pitchFamily="34" charset="0"/>
            </a:endParaRPr>
          </a:p>
        </p:txBody>
      </p:sp>
      <p:sp>
        <p:nvSpPr>
          <p:cNvPr id="5" name="Rectangle 5">
            <a:extLst>
              <a:ext uri="{FF2B5EF4-FFF2-40B4-BE49-F238E27FC236}">
                <a16:creationId xmlns:a16="http://schemas.microsoft.com/office/drawing/2014/main" id="{AF85CD5C-1239-42EA-B49D-D0450D4E2667}"/>
              </a:ext>
            </a:extLst>
          </p:cNvPr>
          <p:cNvSpPr>
            <a:spLocks noChangeArrowheads="1"/>
          </p:cNvSpPr>
          <p:nvPr userDrawn="1"/>
        </p:nvSpPr>
        <p:spPr bwMode="auto">
          <a:xfrm>
            <a:off x="429537" y="6277478"/>
            <a:ext cx="26603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a:ln>
                  <a:noFill/>
                </a:ln>
                <a:solidFill>
                  <a:srgbClr val="FFFFFF"/>
                </a:solidFill>
                <a:effectLst/>
                <a:latin typeface="Segoe UI" panose="020B0502040204020203" pitchFamily="34" charset="0"/>
              </a:rPr>
              <a:t>Microsoft</a:t>
            </a:r>
            <a:r>
              <a:rPr kumimoji="0" lang="fr-FR" altLang="fr-FR" sz="1800" b="1" i="0" u="none" strike="noStrike" cap="none" normalizeH="0" baseline="0">
                <a:ln>
                  <a:noFill/>
                </a:ln>
                <a:solidFill>
                  <a:srgbClr val="FFFFFF"/>
                </a:solidFill>
                <a:effectLst/>
                <a:latin typeface="Segoe UI" panose="020B0502040204020203" pitchFamily="34" charset="0"/>
              </a:rPr>
              <a:t> experiences18</a:t>
            </a:r>
            <a:endParaRPr kumimoji="0" lang="fr-FR" altLang="fr-FR" sz="1800" b="1" i="0" u="none" strike="noStrike" cap="none" normalizeH="0" baseline="0">
              <a:ln>
                <a:noFill/>
              </a:ln>
              <a:solidFill>
                <a:srgbClr val="FFFFFF"/>
              </a:solidFill>
              <a:effectLst/>
              <a:latin typeface="Arial" panose="020B0604020202020204" pitchFamily="34" charset="0"/>
            </a:endParaRPr>
          </a:p>
        </p:txBody>
      </p:sp>
    </p:spTree>
    <p:extLst>
      <p:ext uri="{BB962C8B-B14F-4D97-AF65-F5344CB8AC3E}">
        <p14:creationId xmlns:p14="http://schemas.microsoft.com/office/powerpoint/2010/main" val="3636861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511939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72F6B2-583A-41D6-8FD5-A99AD396B56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A7BA068-010D-4C52-B6C7-1A1D1F12D16D}"/>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3969BEA-F32B-4C70-8D47-222CECD311D7}"/>
              </a:ext>
            </a:extLst>
          </p:cNvPr>
          <p:cNvSpPr>
            <a:spLocks noGrp="1"/>
          </p:cNvSpPr>
          <p:nvPr>
            <p:ph type="dt" sz="half" idx="10"/>
          </p:nvPr>
        </p:nvSpPr>
        <p:spPr/>
        <p:txBody>
          <a:bodyPr/>
          <a:lstStyle/>
          <a:p>
            <a:fld id="{FB900F6F-65C7-4280-AB95-B8442DFF9AA0}" type="datetimeFigureOut">
              <a:rPr lang="fr-FR" smtClean="0"/>
              <a:t>07/11/2018</a:t>
            </a:fld>
            <a:endParaRPr lang="fr-FR"/>
          </a:p>
        </p:txBody>
      </p:sp>
      <p:sp>
        <p:nvSpPr>
          <p:cNvPr id="5" name="Espace réservé du pied de page 4">
            <a:extLst>
              <a:ext uri="{FF2B5EF4-FFF2-40B4-BE49-F238E27FC236}">
                <a16:creationId xmlns:a16="http://schemas.microsoft.com/office/drawing/2014/main" id="{0DA64C20-1DEB-4EE9-A5F0-FC0FC5F786A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7ED10B2-EF36-45D6-9208-AA10903C9F2D}"/>
              </a:ext>
            </a:extLst>
          </p:cNvPr>
          <p:cNvSpPr>
            <a:spLocks noGrp="1"/>
          </p:cNvSpPr>
          <p:nvPr>
            <p:ph type="sldNum" sz="quarter" idx="12"/>
          </p:nvPr>
        </p:nvSpPr>
        <p:spPr/>
        <p:txBody>
          <a:bodyPr/>
          <a:lstStyle/>
          <a:p>
            <a:fld id="{BA994757-F87E-4893-9767-B806D59A8E29}" type="slidenum">
              <a:rPr lang="fr-FR" smtClean="0"/>
              <a:t>‹#›</a:t>
            </a:fld>
            <a:endParaRPr lang="fr-FR"/>
          </a:p>
        </p:txBody>
      </p:sp>
    </p:spTree>
    <p:extLst>
      <p:ext uri="{BB962C8B-B14F-4D97-AF65-F5344CB8AC3E}">
        <p14:creationId xmlns:p14="http://schemas.microsoft.com/office/powerpoint/2010/main" val="35460204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395055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algn="ctr" defTabSz="91329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95475174"/>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67F01C-F7B6-4DD3-98E9-185CA685C94B}"/>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CF2F08BA-16F2-4300-A7DB-2E058141A3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D941D4D0-0ADA-4A17-A740-8DC362367785}"/>
              </a:ext>
            </a:extLst>
          </p:cNvPr>
          <p:cNvSpPr>
            <a:spLocks noGrp="1"/>
          </p:cNvSpPr>
          <p:nvPr>
            <p:ph type="dt" sz="half" idx="10"/>
          </p:nvPr>
        </p:nvSpPr>
        <p:spPr/>
        <p:txBody>
          <a:bodyPr/>
          <a:lstStyle/>
          <a:p>
            <a:fld id="{FB900F6F-65C7-4280-AB95-B8442DFF9AA0}" type="datetimeFigureOut">
              <a:rPr lang="fr-FR" smtClean="0"/>
              <a:t>07/11/2018</a:t>
            </a:fld>
            <a:endParaRPr lang="fr-FR"/>
          </a:p>
        </p:txBody>
      </p:sp>
      <p:sp>
        <p:nvSpPr>
          <p:cNvPr id="5" name="Espace réservé du pied de page 4">
            <a:extLst>
              <a:ext uri="{FF2B5EF4-FFF2-40B4-BE49-F238E27FC236}">
                <a16:creationId xmlns:a16="http://schemas.microsoft.com/office/drawing/2014/main" id="{16126600-8303-4863-8D4F-2192B975A16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0A0EAB8-9250-4CDE-977C-BDAD39A6551C}"/>
              </a:ext>
            </a:extLst>
          </p:cNvPr>
          <p:cNvSpPr>
            <a:spLocks noGrp="1"/>
          </p:cNvSpPr>
          <p:nvPr>
            <p:ph type="sldNum" sz="quarter" idx="12"/>
          </p:nvPr>
        </p:nvSpPr>
        <p:spPr/>
        <p:txBody>
          <a:bodyPr/>
          <a:lstStyle/>
          <a:p>
            <a:fld id="{BA994757-F87E-4893-9767-B806D59A8E29}" type="slidenum">
              <a:rPr lang="fr-FR" smtClean="0"/>
              <a:t>‹#›</a:t>
            </a:fld>
            <a:endParaRPr lang="fr-FR"/>
          </a:p>
        </p:txBody>
      </p:sp>
    </p:spTree>
    <p:extLst>
      <p:ext uri="{BB962C8B-B14F-4D97-AF65-F5344CB8AC3E}">
        <p14:creationId xmlns:p14="http://schemas.microsoft.com/office/powerpoint/2010/main" val="342499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E796C8-DF6D-471E-B835-8B95AC79DC0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B780913-2A3E-439E-9E38-51B6CCB5598A}"/>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D2300F4-9A9D-4CB1-B881-3FF53464B606}"/>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A971F66E-35ED-41D1-B362-192C97CDDD2A}"/>
              </a:ext>
            </a:extLst>
          </p:cNvPr>
          <p:cNvSpPr>
            <a:spLocks noGrp="1"/>
          </p:cNvSpPr>
          <p:nvPr>
            <p:ph type="dt" sz="half" idx="10"/>
          </p:nvPr>
        </p:nvSpPr>
        <p:spPr/>
        <p:txBody>
          <a:bodyPr/>
          <a:lstStyle/>
          <a:p>
            <a:fld id="{FB900F6F-65C7-4280-AB95-B8442DFF9AA0}" type="datetimeFigureOut">
              <a:rPr lang="fr-FR" smtClean="0"/>
              <a:t>07/11/2018</a:t>
            </a:fld>
            <a:endParaRPr lang="fr-FR"/>
          </a:p>
        </p:txBody>
      </p:sp>
      <p:sp>
        <p:nvSpPr>
          <p:cNvPr id="6" name="Espace réservé du pied de page 5">
            <a:extLst>
              <a:ext uri="{FF2B5EF4-FFF2-40B4-BE49-F238E27FC236}">
                <a16:creationId xmlns:a16="http://schemas.microsoft.com/office/drawing/2014/main" id="{AD24ED9D-493D-4794-9193-56B2CB9C23E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5F355E5-403C-446B-B5FF-1BEAC1900156}"/>
              </a:ext>
            </a:extLst>
          </p:cNvPr>
          <p:cNvSpPr>
            <a:spLocks noGrp="1"/>
          </p:cNvSpPr>
          <p:nvPr>
            <p:ph type="sldNum" sz="quarter" idx="12"/>
          </p:nvPr>
        </p:nvSpPr>
        <p:spPr/>
        <p:txBody>
          <a:bodyPr/>
          <a:lstStyle/>
          <a:p>
            <a:fld id="{BA994757-F87E-4893-9767-B806D59A8E29}" type="slidenum">
              <a:rPr lang="fr-FR" smtClean="0"/>
              <a:t>‹#›</a:t>
            </a:fld>
            <a:endParaRPr lang="fr-FR"/>
          </a:p>
        </p:txBody>
      </p:sp>
    </p:spTree>
    <p:extLst>
      <p:ext uri="{BB962C8B-B14F-4D97-AF65-F5344CB8AC3E}">
        <p14:creationId xmlns:p14="http://schemas.microsoft.com/office/powerpoint/2010/main" val="1437824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8F069F-1A2D-4BC5-BE51-9F2759BDC35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196EC9B7-EB63-4B8B-B31C-A89BBB138E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FE4ADCFB-6FA1-4CF5-B7F8-4C802D715610}"/>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175AF60-12DF-4109-8E05-397E7474CC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4890565D-8C0C-4DBD-9CBD-A175658EB01A}"/>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7A3C4FF-6BEB-48CE-AC22-4A638B96D5AD}"/>
              </a:ext>
            </a:extLst>
          </p:cNvPr>
          <p:cNvSpPr>
            <a:spLocks noGrp="1"/>
          </p:cNvSpPr>
          <p:nvPr>
            <p:ph type="dt" sz="half" idx="10"/>
          </p:nvPr>
        </p:nvSpPr>
        <p:spPr/>
        <p:txBody>
          <a:bodyPr/>
          <a:lstStyle/>
          <a:p>
            <a:fld id="{FB900F6F-65C7-4280-AB95-B8442DFF9AA0}" type="datetimeFigureOut">
              <a:rPr lang="fr-FR" smtClean="0"/>
              <a:t>07/11/2018</a:t>
            </a:fld>
            <a:endParaRPr lang="fr-FR"/>
          </a:p>
        </p:txBody>
      </p:sp>
      <p:sp>
        <p:nvSpPr>
          <p:cNvPr id="8" name="Espace réservé du pied de page 7">
            <a:extLst>
              <a:ext uri="{FF2B5EF4-FFF2-40B4-BE49-F238E27FC236}">
                <a16:creationId xmlns:a16="http://schemas.microsoft.com/office/drawing/2014/main" id="{3A0D422C-DBEB-4FDD-9077-F18B49817934}"/>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626CFEC3-DB9A-4143-B875-F0F7EA10B1BA}"/>
              </a:ext>
            </a:extLst>
          </p:cNvPr>
          <p:cNvSpPr>
            <a:spLocks noGrp="1"/>
          </p:cNvSpPr>
          <p:nvPr>
            <p:ph type="sldNum" sz="quarter" idx="12"/>
          </p:nvPr>
        </p:nvSpPr>
        <p:spPr/>
        <p:txBody>
          <a:bodyPr/>
          <a:lstStyle/>
          <a:p>
            <a:fld id="{BA994757-F87E-4893-9767-B806D59A8E29}" type="slidenum">
              <a:rPr lang="fr-FR" smtClean="0"/>
              <a:t>‹#›</a:t>
            </a:fld>
            <a:endParaRPr lang="fr-FR"/>
          </a:p>
        </p:txBody>
      </p:sp>
    </p:spTree>
    <p:extLst>
      <p:ext uri="{BB962C8B-B14F-4D97-AF65-F5344CB8AC3E}">
        <p14:creationId xmlns:p14="http://schemas.microsoft.com/office/powerpoint/2010/main" val="3061883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9ABB36-D54E-4401-830D-A89C3AE4C07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B0014E1-E5D6-412A-A2CA-7D7923A01DB8}"/>
              </a:ext>
            </a:extLst>
          </p:cNvPr>
          <p:cNvSpPr>
            <a:spLocks noGrp="1"/>
          </p:cNvSpPr>
          <p:nvPr>
            <p:ph type="dt" sz="half" idx="10"/>
          </p:nvPr>
        </p:nvSpPr>
        <p:spPr/>
        <p:txBody>
          <a:bodyPr/>
          <a:lstStyle/>
          <a:p>
            <a:fld id="{FB900F6F-65C7-4280-AB95-B8442DFF9AA0}" type="datetimeFigureOut">
              <a:rPr lang="fr-FR" smtClean="0"/>
              <a:t>07/11/2018</a:t>
            </a:fld>
            <a:endParaRPr lang="fr-FR"/>
          </a:p>
        </p:txBody>
      </p:sp>
      <p:sp>
        <p:nvSpPr>
          <p:cNvPr id="4" name="Espace réservé du pied de page 3">
            <a:extLst>
              <a:ext uri="{FF2B5EF4-FFF2-40B4-BE49-F238E27FC236}">
                <a16:creationId xmlns:a16="http://schemas.microsoft.com/office/drawing/2014/main" id="{3F0BF4BB-C423-4AAE-A03E-882E0E4E31EA}"/>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22419D9-A3D3-4EFF-861B-F1A840CF64C2}"/>
              </a:ext>
            </a:extLst>
          </p:cNvPr>
          <p:cNvSpPr>
            <a:spLocks noGrp="1"/>
          </p:cNvSpPr>
          <p:nvPr>
            <p:ph type="sldNum" sz="quarter" idx="12"/>
          </p:nvPr>
        </p:nvSpPr>
        <p:spPr/>
        <p:txBody>
          <a:bodyPr/>
          <a:lstStyle/>
          <a:p>
            <a:fld id="{BA994757-F87E-4893-9767-B806D59A8E29}" type="slidenum">
              <a:rPr lang="fr-FR" smtClean="0"/>
              <a:t>‹#›</a:t>
            </a:fld>
            <a:endParaRPr lang="fr-FR"/>
          </a:p>
        </p:txBody>
      </p:sp>
    </p:spTree>
    <p:extLst>
      <p:ext uri="{BB962C8B-B14F-4D97-AF65-F5344CB8AC3E}">
        <p14:creationId xmlns:p14="http://schemas.microsoft.com/office/powerpoint/2010/main" val="2484144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3F5C7F9-79FE-43AD-A58C-6A9EDC387DCA}"/>
              </a:ext>
            </a:extLst>
          </p:cNvPr>
          <p:cNvSpPr>
            <a:spLocks noGrp="1"/>
          </p:cNvSpPr>
          <p:nvPr>
            <p:ph type="dt" sz="half" idx="10"/>
          </p:nvPr>
        </p:nvSpPr>
        <p:spPr/>
        <p:txBody>
          <a:bodyPr/>
          <a:lstStyle/>
          <a:p>
            <a:fld id="{FB900F6F-65C7-4280-AB95-B8442DFF9AA0}" type="datetimeFigureOut">
              <a:rPr lang="fr-FR" smtClean="0"/>
              <a:t>07/11/2018</a:t>
            </a:fld>
            <a:endParaRPr lang="fr-FR"/>
          </a:p>
        </p:txBody>
      </p:sp>
      <p:sp>
        <p:nvSpPr>
          <p:cNvPr id="3" name="Espace réservé du pied de page 2">
            <a:extLst>
              <a:ext uri="{FF2B5EF4-FFF2-40B4-BE49-F238E27FC236}">
                <a16:creationId xmlns:a16="http://schemas.microsoft.com/office/drawing/2014/main" id="{81E3EBB0-EC7C-4180-AB97-7B71F12ABE5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0BEBF70-E0A5-48A5-B479-6B9B1FC87215}"/>
              </a:ext>
            </a:extLst>
          </p:cNvPr>
          <p:cNvSpPr>
            <a:spLocks noGrp="1"/>
          </p:cNvSpPr>
          <p:nvPr>
            <p:ph type="sldNum" sz="quarter" idx="12"/>
          </p:nvPr>
        </p:nvSpPr>
        <p:spPr/>
        <p:txBody>
          <a:bodyPr/>
          <a:lstStyle/>
          <a:p>
            <a:fld id="{BA994757-F87E-4893-9767-B806D59A8E29}" type="slidenum">
              <a:rPr lang="fr-FR" smtClean="0"/>
              <a:t>‹#›</a:t>
            </a:fld>
            <a:endParaRPr lang="fr-FR"/>
          </a:p>
        </p:txBody>
      </p:sp>
    </p:spTree>
    <p:extLst>
      <p:ext uri="{BB962C8B-B14F-4D97-AF65-F5344CB8AC3E}">
        <p14:creationId xmlns:p14="http://schemas.microsoft.com/office/powerpoint/2010/main" val="2254543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2C112E-17D0-4CAE-BD0D-50418CC398F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EA5A735-A069-4982-AF22-4FC0276AAA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1220945A-D17C-4E08-A418-724B87C5DD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BC818695-42EC-43F8-A78C-EC79123CC8AA}"/>
              </a:ext>
            </a:extLst>
          </p:cNvPr>
          <p:cNvSpPr>
            <a:spLocks noGrp="1"/>
          </p:cNvSpPr>
          <p:nvPr>
            <p:ph type="dt" sz="half" idx="10"/>
          </p:nvPr>
        </p:nvSpPr>
        <p:spPr/>
        <p:txBody>
          <a:bodyPr/>
          <a:lstStyle/>
          <a:p>
            <a:fld id="{FB900F6F-65C7-4280-AB95-B8442DFF9AA0}" type="datetimeFigureOut">
              <a:rPr lang="fr-FR" smtClean="0"/>
              <a:t>07/11/2018</a:t>
            </a:fld>
            <a:endParaRPr lang="fr-FR"/>
          </a:p>
        </p:txBody>
      </p:sp>
      <p:sp>
        <p:nvSpPr>
          <p:cNvPr id="6" name="Espace réservé du pied de page 5">
            <a:extLst>
              <a:ext uri="{FF2B5EF4-FFF2-40B4-BE49-F238E27FC236}">
                <a16:creationId xmlns:a16="http://schemas.microsoft.com/office/drawing/2014/main" id="{82F5DD30-7A66-4AC8-884A-CFDC7560717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1F300A4-0D0E-4D48-9ADE-884E29F1A9B7}"/>
              </a:ext>
            </a:extLst>
          </p:cNvPr>
          <p:cNvSpPr>
            <a:spLocks noGrp="1"/>
          </p:cNvSpPr>
          <p:nvPr>
            <p:ph type="sldNum" sz="quarter" idx="12"/>
          </p:nvPr>
        </p:nvSpPr>
        <p:spPr/>
        <p:txBody>
          <a:bodyPr/>
          <a:lstStyle/>
          <a:p>
            <a:fld id="{BA994757-F87E-4893-9767-B806D59A8E29}" type="slidenum">
              <a:rPr lang="fr-FR" smtClean="0"/>
              <a:t>‹#›</a:t>
            </a:fld>
            <a:endParaRPr lang="fr-FR"/>
          </a:p>
        </p:txBody>
      </p:sp>
    </p:spTree>
    <p:extLst>
      <p:ext uri="{BB962C8B-B14F-4D97-AF65-F5344CB8AC3E}">
        <p14:creationId xmlns:p14="http://schemas.microsoft.com/office/powerpoint/2010/main" val="3468636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2ACBCC-7D87-41C3-8B01-D09F5C75C11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7255228D-CCD7-4DD6-BDD2-36E0149352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E348219-D857-4857-B2A0-92410A6520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00CE65EE-0260-4F4A-9246-54F07CF80504}"/>
              </a:ext>
            </a:extLst>
          </p:cNvPr>
          <p:cNvSpPr>
            <a:spLocks noGrp="1"/>
          </p:cNvSpPr>
          <p:nvPr>
            <p:ph type="dt" sz="half" idx="10"/>
          </p:nvPr>
        </p:nvSpPr>
        <p:spPr/>
        <p:txBody>
          <a:bodyPr/>
          <a:lstStyle/>
          <a:p>
            <a:fld id="{FB900F6F-65C7-4280-AB95-B8442DFF9AA0}" type="datetimeFigureOut">
              <a:rPr lang="fr-FR" smtClean="0"/>
              <a:t>07/11/2018</a:t>
            </a:fld>
            <a:endParaRPr lang="fr-FR"/>
          </a:p>
        </p:txBody>
      </p:sp>
      <p:sp>
        <p:nvSpPr>
          <p:cNvPr id="6" name="Espace réservé du pied de page 5">
            <a:extLst>
              <a:ext uri="{FF2B5EF4-FFF2-40B4-BE49-F238E27FC236}">
                <a16:creationId xmlns:a16="http://schemas.microsoft.com/office/drawing/2014/main" id="{B07CB3FE-30CB-41FB-8713-C1E8B801B59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52E2639-AA09-43BE-BD12-B9F826FF7348}"/>
              </a:ext>
            </a:extLst>
          </p:cNvPr>
          <p:cNvSpPr>
            <a:spLocks noGrp="1"/>
          </p:cNvSpPr>
          <p:nvPr>
            <p:ph type="sldNum" sz="quarter" idx="12"/>
          </p:nvPr>
        </p:nvSpPr>
        <p:spPr/>
        <p:txBody>
          <a:bodyPr/>
          <a:lstStyle/>
          <a:p>
            <a:fld id="{BA994757-F87E-4893-9767-B806D59A8E29}" type="slidenum">
              <a:rPr lang="fr-FR" smtClean="0"/>
              <a:t>‹#›</a:t>
            </a:fld>
            <a:endParaRPr lang="fr-FR"/>
          </a:p>
        </p:txBody>
      </p:sp>
    </p:spTree>
    <p:extLst>
      <p:ext uri="{BB962C8B-B14F-4D97-AF65-F5344CB8AC3E}">
        <p14:creationId xmlns:p14="http://schemas.microsoft.com/office/powerpoint/2010/main" val="280476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B1B96A4-645B-4269-BE6E-0B2EA148FC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5CC3DD4-F457-438E-B22B-B7C8135928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4C7D742-B786-4B52-AE50-F4BEE0C10F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900F6F-65C7-4280-AB95-B8442DFF9AA0}" type="datetimeFigureOut">
              <a:rPr lang="fr-FR" smtClean="0"/>
              <a:t>07/11/2018</a:t>
            </a:fld>
            <a:endParaRPr lang="fr-FR"/>
          </a:p>
        </p:txBody>
      </p:sp>
      <p:sp>
        <p:nvSpPr>
          <p:cNvPr id="5" name="Espace réservé du pied de page 4">
            <a:extLst>
              <a:ext uri="{FF2B5EF4-FFF2-40B4-BE49-F238E27FC236}">
                <a16:creationId xmlns:a16="http://schemas.microsoft.com/office/drawing/2014/main" id="{0D1DD5F0-78B9-43BD-9C60-37871816F6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4E4FF3E-245B-423F-964C-A50906F9CE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994757-F87E-4893-9767-B806D59A8E29}" type="slidenum">
              <a:rPr lang="fr-FR" smtClean="0"/>
              <a:t>‹#›</a:t>
            </a:fld>
            <a:endParaRPr lang="fr-FR"/>
          </a:p>
        </p:txBody>
      </p:sp>
    </p:spTree>
    <p:extLst>
      <p:ext uri="{BB962C8B-B14F-4D97-AF65-F5344CB8AC3E}">
        <p14:creationId xmlns:p14="http://schemas.microsoft.com/office/powerpoint/2010/main" val="976252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hyperlink" Target="https://docs.microsoft.com/en-us/azure/azure-functions/functions-bindings-http-webhook" TargetMode="External"/><Relationship Id="rId13" Type="http://schemas.openxmlformats.org/officeDocument/2006/relationships/hyperlink" Target="https://docs.microsoft.com/en-us/azure/azure-functions/functions-bindings-sendgrid" TargetMode="External"/><Relationship Id="rId3" Type="http://schemas.openxmlformats.org/officeDocument/2006/relationships/image" Target="../media/image21.png"/><Relationship Id="rId7" Type="http://schemas.openxmlformats.org/officeDocument/2006/relationships/hyperlink" Target="https://docs.microsoft.com/en-us/azure/azure-functions/functions-bindings-event-hubs" TargetMode="External"/><Relationship Id="rId12" Type="http://schemas.openxmlformats.org/officeDocument/2006/relationships/hyperlink" Target="https://docs.microsoft.com/en-us/azure/azure-functions/functions-bindings-storage-queue" TargetMode="External"/><Relationship Id="rId17" Type="http://schemas.openxmlformats.org/officeDocument/2006/relationships/hyperlink" Target="https://docs.microsoft.com/en-us/azure/azure-functions/functions-bindings-twilio" TargetMode="External"/><Relationship Id="rId2" Type="http://schemas.openxmlformats.org/officeDocument/2006/relationships/notesSlide" Target="../notesSlides/notesSlide6.xml"/><Relationship Id="rId16" Type="http://schemas.openxmlformats.org/officeDocument/2006/relationships/hyperlink" Target="https://docs.microsoft.com/en-us/azure/azure-functions/functions-bindings-timer" TargetMode="External"/><Relationship Id="rId1" Type="http://schemas.openxmlformats.org/officeDocument/2006/relationships/slideLayout" Target="../slideLayouts/slideLayout18.xml"/><Relationship Id="rId6" Type="http://schemas.openxmlformats.org/officeDocument/2006/relationships/hyperlink" Target="https://docs.microsoft.com/en-us/azure/azure-functions/functions-bindings-event-grid" TargetMode="External"/><Relationship Id="rId11" Type="http://schemas.openxmlformats.org/officeDocument/2006/relationships/hyperlink" Target="https://docs.microsoft.com/en-us/azure/azure-functions/functions-bindings-notification-hubs" TargetMode="External"/><Relationship Id="rId5" Type="http://schemas.openxmlformats.org/officeDocument/2006/relationships/hyperlink" Target="https://docs.microsoft.com/en-us/azure/azure-functions/functions-bindings-documentdb" TargetMode="External"/><Relationship Id="rId15" Type="http://schemas.openxmlformats.org/officeDocument/2006/relationships/hyperlink" Target="https://docs.microsoft.com/en-us/azure/azure-functions/functions-bindings-storage-table" TargetMode="External"/><Relationship Id="rId10" Type="http://schemas.openxmlformats.org/officeDocument/2006/relationships/hyperlink" Target="https://docs.microsoft.com/en-us/azure/azure-functions/functions-bindings-mobile-apps" TargetMode="External"/><Relationship Id="rId4" Type="http://schemas.openxmlformats.org/officeDocument/2006/relationships/hyperlink" Target="https://docs.microsoft.com/en-us/azure/azure-functions/functions-bindings-storage-blob" TargetMode="External"/><Relationship Id="rId9" Type="http://schemas.openxmlformats.org/officeDocument/2006/relationships/hyperlink" Target="https://docs.microsoft.com/en-us/azure/azure-functions/functions-bindings-microsoft-graph" TargetMode="External"/><Relationship Id="rId14" Type="http://schemas.openxmlformats.org/officeDocument/2006/relationships/hyperlink" Target="https://docs.microsoft.com/en-us/azure/azure-functions/functions-bindings-service-bu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learning.microsoft.com/" TargetMode="External"/><Relationship Id="rId1" Type="http://schemas.openxmlformats.org/officeDocument/2006/relationships/slideLayout" Target="../slideLayouts/slideLayout16.xml"/><Relationship Id="rId5" Type="http://schemas.openxmlformats.org/officeDocument/2006/relationships/hyperlink" Target="https://docs.microsoft.com/" TargetMode="Externa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hyperlink" Target="http://experiences18.microsoft.fr/" TargetMode="External"/><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intérieur, table&#10;&#10;Description générée avec un niveau de confiance élevé">
            <a:extLst>
              <a:ext uri="{FF2B5EF4-FFF2-40B4-BE49-F238E27FC236}">
                <a16:creationId xmlns:a16="http://schemas.microsoft.com/office/drawing/2014/main" id="{D2B4E5CF-E2A9-4C3D-8D09-C99ADE99CE1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12192000" cy="5779477"/>
          </a:xfrm>
          <a:prstGeom prst="rect">
            <a:avLst/>
          </a:prstGeom>
        </p:spPr>
      </p:pic>
      <p:sp>
        <p:nvSpPr>
          <p:cNvPr id="16" name="Rectangle 15">
            <a:extLst>
              <a:ext uri="{FF2B5EF4-FFF2-40B4-BE49-F238E27FC236}">
                <a16:creationId xmlns:a16="http://schemas.microsoft.com/office/drawing/2014/main" id="{30DF2606-B3FD-4C85-91BD-D34F8615B7CB}"/>
              </a:ext>
            </a:extLst>
          </p:cNvPr>
          <p:cNvSpPr/>
          <p:nvPr/>
        </p:nvSpPr>
        <p:spPr>
          <a:xfrm rot="16200000">
            <a:off x="2102601" y="-2102602"/>
            <a:ext cx="6858002" cy="11063202"/>
          </a:xfrm>
          <a:prstGeom prst="rect">
            <a:avLst/>
          </a:prstGeom>
          <a:gradFill>
            <a:gsLst>
              <a:gs pos="0">
                <a:srgbClr val="000000"/>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Freeform 5">
            <a:extLst>
              <a:ext uri="{FF2B5EF4-FFF2-40B4-BE49-F238E27FC236}">
                <a16:creationId xmlns:a16="http://schemas.microsoft.com/office/drawing/2014/main" id="{80DB143A-3921-4DA4-8C55-FB4BFBD588FF}"/>
              </a:ext>
            </a:extLst>
          </p:cNvPr>
          <p:cNvSpPr>
            <a:spLocks/>
          </p:cNvSpPr>
          <p:nvPr/>
        </p:nvSpPr>
        <p:spPr bwMode="auto">
          <a:xfrm>
            <a:off x="-1" y="4095750"/>
            <a:ext cx="12192001" cy="2770188"/>
          </a:xfrm>
          <a:custGeom>
            <a:avLst/>
            <a:gdLst>
              <a:gd name="T0" fmla="*/ 0 w 7744"/>
              <a:gd name="T1" fmla="*/ 1745 h 1745"/>
              <a:gd name="T2" fmla="*/ 7744 w 7744"/>
              <a:gd name="T3" fmla="*/ 1745 h 1745"/>
              <a:gd name="T4" fmla="*/ 7744 w 7744"/>
              <a:gd name="T5" fmla="*/ 1011 h 1745"/>
              <a:gd name="T6" fmla="*/ 0 w 7744"/>
              <a:gd name="T7" fmla="*/ 0 h 1745"/>
              <a:gd name="T8" fmla="*/ 0 w 7744"/>
              <a:gd name="T9" fmla="*/ 1745 h 1745"/>
            </a:gdLst>
            <a:ahLst/>
            <a:cxnLst>
              <a:cxn ang="0">
                <a:pos x="T0" y="T1"/>
              </a:cxn>
              <a:cxn ang="0">
                <a:pos x="T2" y="T3"/>
              </a:cxn>
              <a:cxn ang="0">
                <a:pos x="T4" y="T5"/>
              </a:cxn>
              <a:cxn ang="0">
                <a:pos x="T6" y="T7"/>
              </a:cxn>
              <a:cxn ang="0">
                <a:pos x="T8" y="T9"/>
              </a:cxn>
            </a:cxnLst>
            <a:rect l="0" t="0" r="r" b="b"/>
            <a:pathLst>
              <a:path w="7744" h="1745">
                <a:moveTo>
                  <a:pt x="0" y="1745"/>
                </a:moveTo>
                <a:lnTo>
                  <a:pt x="7744" y="1745"/>
                </a:lnTo>
                <a:lnTo>
                  <a:pt x="7744" y="1011"/>
                </a:lnTo>
                <a:lnTo>
                  <a:pt x="0" y="0"/>
                </a:lnTo>
                <a:lnTo>
                  <a:pt x="0" y="17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pic>
        <p:nvPicPr>
          <p:cNvPr id="5" name="Image 4">
            <a:extLst>
              <a:ext uri="{FF2B5EF4-FFF2-40B4-BE49-F238E27FC236}">
                <a16:creationId xmlns:a16="http://schemas.microsoft.com/office/drawing/2014/main" id="{06590786-C455-43BD-8811-20D2A0E60416}"/>
              </a:ext>
            </a:extLst>
          </p:cNvPr>
          <p:cNvPicPr>
            <a:picLocks noChangeAspect="1"/>
          </p:cNvPicPr>
          <p:nvPr/>
        </p:nvPicPr>
        <p:blipFill>
          <a:blip r:embed="rId3"/>
          <a:stretch>
            <a:fillRect/>
          </a:stretch>
        </p:blipFill>
        <p:spPr>
          <a:xfrm>
            <a:off x="583257" y="4947272"/>
            <a:ext cx="5774626" cy="1539667"/>
          </a:xfrm>
          <a:prstGeom prst="rect">
            <a:avLst/>
          </a:prstGeom>
        </p:spPr>
      </p:pic>
      <p:sp>
        <p:nvSpPr>
          <p:cNvPr id="18" name="Rectangle 5">
            <a:extLst>
              <a:ext uri="{FF2B5EF4-FFF2-40B4-BE49-F238E27FC236}">
                <a16:creationId xmlns:a16="http://schemas.microsoft.com/office/drawing/2014/main" id="{08EDAA56-B415-4986-A561-277BB2E81846}"/>
              </a:ext>
            </a:extLst>
          </p:cNvPr>
          <p:cNvSpPr>
            <a:spLocks noChangeArrowheads="1"/>
          </p:cNvSpPr>
          <p:nvPr/>
        </p:nvSpPr>
        <p:spPr bwMode="auto">
          <a:xfrm>
            <a:off x="10068292" y="6092136"/>
            <a:ext cx="16824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a:ln>
                  <a:noFill/>
                </a:ln>
                <a:solidFill>
                  <a:schemeClr val="bg2"/>
                </a:solidFill>
                <a:effectLst/>
                <a:latin typeface="Segoe UI" panose="020B0502040204020203" pitchFamily="34" charset="0"/>
              </a:rPr>
              <a:t>#experiences18</a:t>
            </a:r>
            <a:endParaRPr kumimoji="0" lang="fr-FR" altLang="fr-FR" sz="1800" b="1" i="0" u="none" strike="noStrike" cap="none" normalizeH="0" baseline="0">
              <a:ln>
                <a:noFill/>
              </a:ln>
              <a:solidFill>
                <a:schemeClr val="bg2"/>
              </a:solidFill>
              <a:effectLst/>
            </a:endParaRPr>
          </a:p>
        </p:txBody>
      </p:sp>
    </p:spTree>
    <p:extLst>
      <p:ext uri="{BB962C8B-B14F-4D97-AF65-F5344CB8AC3E}">
        <p14:creationId xmlns:p14="http://schemas.microsoft.com/office/powerpoint/2010/main" val="289524140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24C155-3A65-4552-B1E5-B214BE350EFE}"/>
              </a:ext>
            </a:extLst>
          </p:cNvPr>
          <p:cNvSpPr>
            <a:spLocks noGrp="1"/>
          </p:cNvSpPr>
          <p:nvPr>
            <p:ph type="title"/>
          </p:nvPr>
        </p:nvSpPr>
        <p:spPr>
          <a:xfrm>
            <a:off x="455995" y="623224"/>
            <a:ext cx="11306469" cy="397545"/>
          </a:xfrm>
        </p:spPr>
        <p:txBody>
          <a:bodyPr/>
          <a:lstStyle/>
          <a:p>
            <a:r>
              <a:rPr lang="fr-FR"/>
              <a:t>Démo Portail + Visual Studio</a:t>
            </a:r>
          </a:p>
        </p:txBody>
      </p:sp>
    </p:spTree>
    <p:extLst>
      <p:ext uri="{BB962C8B-B14F-4D97-AF65-F5344CB8AC3E}">
        <p14:creationId xmlns:p14="http://schemas.microsoft.com/office/powerpoint/2010/main" val="28917311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14150" y="365126"/>
            <a:ext cx="10201450" cy="1115866"/>
          </a:xfrm>
        </p:spPr>
        <p:txBody>
          <a:bodyPr/>
          <a:lstStyle/>
          <a:p>
            <a:r>
              <a:rPr lang="en-US" dirty="0">
                <a:solidFill>
                  <a:srgbClr val="87B519"/>
                </a:solidFill>
              </a:rPr>
              <a:t>Azure Storage</a:t>
            </a:r>
          </a:p>
        </p:txBody>
      </p:sp>
      <p:grpSp>
        <p:nvGrpSpPr>
          <p:cNvPr id="25" name="Group 24"/>
          <p:cNvGrpSpPr/>
          <p:nvPr/>
        </p:nvGrpSpPr>
        <p:grpSpPr>
          <a:xfrm>
            <a:off x="5875138" y="1746611"/>
            <a:ext cx="1866977" cy="2692224"/>
            <a:chOff x="519113" y="1446214"/>
            <a:chExt cx="2488654" cy="2692224"/>
          </a:xfrm>
        </p:grpSpPr>
        <p:sp>
          <p:nvSpPr>
            <p:cNvPr id="6" name="Rectangle 5"/>
            <p:cNvSpPr/>
            <p:nvPr/>
          </p:nvSpPr>
          <p:spPr bwMode="auto">
            <a:xfrm>
              <a:off x="519113" y="1446214"/>
              <a:ext cx="2488654" cy="2692224"/>
            </a:xfrm>
            <a:prstGeom prst="rect">
              <a:avLst/>
            </a:prstGeom>
            <a:solidFill>
              <a:srgbClr val="87B5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algn="ct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Tables</a:t>
              </a:r>
            </a:p>
            <a:p>
              <a:pPr algn="ctr" defTabSz="914099" fontAlgn="base">
                <a:spcBef>
                  <a:spcPct val="0"/>
                </a:spcBef>
                <a:spcAft>
                  <a:spcPct val="0"/>
                </a:spcAft>
              </a:pPr>
              <a:endParaRPr lang="en-US" sz="1400" dirty="0">
                <a:gradFill>
                  <a:gsLst>
                    <a:gs pos="0">
                      <a:srgbClr val="FFFFFF"/>
                    </a:gs>
                    <a:gs pos="100000">
                      <a:srgbClr val="FFFFFF"/>
                    </a:gs>
                  </a:gsLst>
                  <a:lin ang="5400000" scaled="0"/>
                </a:gradFill>
                <a:latin typeface="+mj-lt"/>
              </a:endParaRPr>
            </a:p>
          </p:txBody>
        </p:sp>
        <p:sp>
          <p:nvSpPr>
            <p:cNvPr id="7" name="Freeform 6"/>
            <p:cNvSpPr>
              <a:spLocks noEditPoints="1"/>
            </p:cNvSpPr>
            <p:nvPr/>
          </p:nvSpPr>
          <p:spPr bwMode="auto">
            <a:xfrm>
              <a:off x="1144182" y="1808480"/>
              <a:ext cx="1237897" cy="1082587"/>
            </a:xfrm>
            <a:custGeom>
              <a:avLst/>
              <a:gdLst>
                <a:gd name="T0" fmla="*/ 0 w 570"/>
                <a:gd name="T1" fmla="*/ 12 h 499"/>
                <a:gd name="T2" fmla="*/ 558 w 570"/>
                <a:gd name="T3" fmla="*/ 499 h 499"/>
                <a:gd name="T4" fmla="*/ 558 w 570"/>
                <a:gd name="T5" fmla="*/ 0 h 499"/>
                <a:gd name="T6" fmla="*/ 223 w 570"/>
                <a:gd name="T7" fmla="*/ 396 h 499"/>
                <a:gd name="T8" fmla="*/ 223 w 570"/>
                <a:gd name="T9" fmla="*/ 215 h 499"/>
                <a:gd name="T10" fmla="*/ 138 w 570"/>
                <a:gd name="T11" fmla="*/ 215 h 499"/>
                <a:gd name="T12" fmla="*/ 138 w 570"/>
                <a:gd name="T13" fmla="*/ 124 h 499"/>
                <a:gd name="T14" fmla="*/ 138 w 570"/>
                <a:gd name="T15" fmla="*/ 195 h 499"/>
                <a:gd name="T16" fmla="*/ 138 w 570"/>
                <a:gd name="T17" fmla="*/ 376 h 499"/>
                <a:gd name="T18" fmla="*/ 243 w 570"/>
                <a:gd name="T19" fmla="*/ 464 h 499"/>
                <a:gd name="T20" fmla="*/ 327 w 570"/>
                <a:gd name="T21" fmla="*/ 464 h 499"/>
                <a:gd name="T22" fmla="*/ 327 w 570"/>
                <a:gd name="T23" fmla="*/ 285 h 499"/>
                <a:gd name="T24" fmla="*/ 327 w 570"/>
                <a:gd name="T25" fmla="*/ 215 h 499"/>
                <a:gd name="T26" fmla="*/ 327 w 570"/>
                <a:gd name="T27" fmla="*/ 124 h 499"/>
                <a:gd name="T28" fmla="*/ 327 w 570"/>
                <a:gd name="T29" fmla="*/ 305 h 499"/>
                <a:gd name="T30" fmla="*/ 243 w 570"/>
                <a:gd name="T31" fmla="*/ 305 h 499"/>
                <a:gd name="T32" fmla="*/ 347 w 570"/>
                <a:gd name="T33" fmla="*/ 396 h 499"/>
                <a:gd name="T34" fmla="*/ 347 w 570"/>
                <a:gd name="T35" fmla="*/ 464 h 499"/>
                <a:gd name="T36" fmla="*/ 347 w 570"/>
                <a:gd name="T37" fmla="*/ 285 h 499"/>
                <a:gd name="T38" fmla="*/ 347 w 570"/>
                <a:gd name="T39" fmla="*/ 195 h 499"/>
                <a:gd name="T40" fmla="*/ 432 w 570"/>
                <a:gd name="T41" fmla="*/ 195 h 499"/>
                <a:gd name="T42" fmla="*/ 432 w 570"/>
                <a:gd name="T43" fmla="*/ 376 h 499"/>
                <a:gd name="T44" fmla="*/ 432 w 570"/>
                <a:gd name="T45" fmla="*/ 305 h 499"/>
                <a:gd name="T46" fmla="*/ 535 w 570"/>
                <a:gd name="T47" fmla="*/ 396 h 499"/>
                <a:gd name="T48" fmla="*/ 452 w 570"/>
                <a:gd name="T49" fmla="*/ 376 h 499"/>
                <a:gd name="T50" fmla="*/ 535 w 570"/>
                <a:gd name="T51" fmla="*/ 376 h 499"/>
                <a:gd name="T52" fmla="*/ 452 w 570"/>
                <a:gd name="T53" fmla="*/ 215 h 499"/>
                <a:gd name="T54" fmla="*/ 452 w 570"/>
                <a:gd name="T55" fmla="*/ 285 h 499"/>
                <a:gd name="T56" fmla="*/ 535 w 570"/>
                <a:gd name="T57" fmla="*/ 124 h 499"/>
                <a:gd name="T58" fmla="*/ 535 w 570"/>
                <a:gd name="T59" fmla="*/ 35 h 499"/>
                <a:gd name="T60" fmla="*/ 452 w 570"/>
                <a:gd name="T61" fmla="*/ 35 h 499"/>
                <a:gd name="T62" fmla="*/ 432 w 570"/>
                <a:gd name="T63" fmla="*/ 104 h 499"/>
                <a:gd name="T64" fmla="*/ 432 w 570"/>
                <a:gd name="T65" fmla="*/ 35 h 499"/>
                <a:gd name="T66" fmla="*/ 243 w 570"/>
                <a:gd name="T67" fmla="*/ 104 h 499"/>
                <a:gd name="T68" fmla="*/ 223 w 570"/>
                <a:gd name="T69" fmla="*/ 35 h 499"/>
                <a:gd name="T70" fmla="*/ 138 w 570"/>
                <a:gd name="T71" fmla="*/ 35 h 499"/>
                <a:gd name="T72" fmla="*/ 35 w 570"/>
                <a:gd name="T73" fmla="*/ 104 h 499"/>
                <a:gd name="T74" fmla="*/ 118 w 570"/>
                <a:gd name="T75" fmla="*/ 104 h 499"/>
                <a:gd name="T76" fmla="*/ 35 w 570"/>
                <a:gd name="T77" fmla="*/ 195 h 499"/>
                <a:gd name="T78" fmla="*/ 118 w 570"/>
                <a:gd name="T79" fmla="*/ 215 h 499"/>
                <a:gd name="T80" fmla="*/ 35 w 570"/>
                <a:gd name="T81" fmla="*/ 215 h 499"/>
                <a:gd name="T82" fmla="*/ 118 w 570"/>
                <a:gd name="T83" fmla="*/ 376 h 499"/>
                <a:gd name="T84" fmla="*/ 118 w 570"/>
                <a:gd name="T85" fmla="*/ 305 h 499"/>
                <a:gd name="T86" fmla="*/ 35 w 570"/>
                <a:gd name="T87" fmla="*/ 46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0" h="499">
                  <a:moveTo>
                    <a:pt x="558" y="0"/>
                  </a:moveTo>
                  <a:cubicBezTo>
                    <a:pt x="12" y="0"/>
                    <a:pt x="12" y="0"/>
                    <a:pt x="12" y="0"/>
                  </a:cubicBezTo>
                  <a:cubicBezTo>
                    <a:pt x="5" y="0"/>
                    <a:pt x="0" y="5"/>
                    <a:pt x="0" y="12"/>
                  </a:cubicBezTo>
                  <a:cubicBezTo>
                    <a:pt x="0" y="487"/>
                    <a:pt x="0" y="487"/>
                    <a:pt x="0" y="487"/>
                  </a:cubicBezTo>
                  <a:cubicBezTo>
                    <a:pt x="0" y="493"/>
                    <a:pt x="5" y="499"/>
                    <a:pt x="12" y="499"/>
                  </a:cubicBezTo>
                  <a:cubicBezTo>
                    <a:pt x="558" y="499"/>
                    <a:pt x="558" y="499"/>
                    <a:pt x="558" y="499"/>
                  </a:cubicBezTo>
                  <a:cubicBezTo>
                    <a:pt x="564" y="499"/>
                    <a:pt x="570" y="493"/>
                    <a:pt x="570" y="487"/>
                  </a:cubicBezTo>
                  <a:cubicBezTo>
                    <a:pt x="570" y="12"/>
                    <a:pt x="570" y="12"/>
                    <a:pt x="570" y="12"/>
                  </a:cubicBezTo>
                  <a:cubicBezTo>
                    <a:pt x="570" y="5"/>
                    <a:pt x="564" y="0"/>
                    <a:pt x="558" y="0"/>
                  </a:cubicBezTo>
                  <a:close/>
                  <a:moveTo>
                    <a:pt x="138" y="464"/>
                  </a:moveTo>
                  <a:cubicBezTo>
                    <a:pt x="138" y="396"/>
                    <a:pt x="138" y="396"/>
                    <a:pt x="138" y="396"/>
                  </a:cubicBezTo>
                  <a:cubicBezTo>
                    <a:pt x="223" y="396"/>
                    <a:pt x="223" y="396"/>
                    <a:pt x="223" y="396"/>
                  </a:cubicBezTo>
                  <a:cubicBezTo>
                    <a:pt x="223" y="464"/>
                    <a:pt x="223" y="464"/>
                    <a:pt x="223" y="464"/>
                  </a:cubicBezTo>
                  <a:lnTo>
                    <a:pt x="138" y="464"/>
                  </a:lnTo>
                  <a:close/>
                  <a:moveTo>
                    <a:pt x="223" y="215"/>
                  </a:moveTo>
                  <a:cubicBezTo>
                    <a:pt x="223" y="285"/>
                    <a:pt x="223" y="285"/>
                    <a:pt x="223" y="285"/>
                  </a:cubicBezTo>
                  <a:cubicBezTo>
                    <a:pt x="138" y="285"/>
                    <a:pt x="138" y="285"/>
                    <a:pt x="138" y="285"/>
                  </a:cubicBezTo>
                  <a:cubicBezTo>
                    <a:pt x="138" y="215"/>
                    <a:pt x="138" y="215"/>
                    <a:pt x="138" y="215"/>
                  </a:cubicBezTo>
                  <a:lnTo>
                    <a:pt x="223" y="215"/>
                  </a:lnTo>
                  <a:close/>
                  <a:moveTo>
                    <a:pt x="138" y="195"/>
                  </a:moveTo>
                  <a:cubicBezTo>
                    <a:pt x="138" y="124"/>
                    <a:pt x="138" y="124"/>
                    <a:pt x="138" y="124"/>
                  </a:cubicBezTo>
                  <a:cubicBezTo>
                    <a:pt x="223" y="124"/>
                    <a:pt x="223" y="124"/>
                    <a:pt x="223" y="124"/>
                  </a:cubicBezTo>
                  <a:cubicBezTo>
                    <a:pt x="223" y="195"/>
                    <a:pt x="223" y="195"/>
                    <a:pt x="223" y="195"/>
                  </a:cubicBezTo>
                  <a:lnTo>
                    <a:pt x="138" y="195"/>
                  </a:lnTo>
                  <a:close/>
                  <a:moveTo>
                    <a:pt x="223" y="305"/>
                  </a:moveTo>
                  <a:cubicBezTo>
                    <a:pt x="223" y="376"/>
                    <a:pt x="223" y="376"/>
                    <a:pt x="223" y="376"/>
                  </a:cubicBezTo>
                  <a:cubicBezTo>
                    <a:pt x="138" y="376"/>
                    <a:pt x="138" y="376"/>
                    <a:pt x="138" y="376"/>
                  </a:cubicBezTo>
                  <a:cubicBezTo>
                    <a:pt x="138" y="305"/>
                    <a:pt x="138" y="305"/>
                    <a:pt x="138" y="305"/>
                  </a:cubicBezTo>
                  <a:lnTo>
                    <a:pt x="223" y="305"/>
                  </a:lnTo>
                  <a:close/>
                  <a:moveTo>
                    <a:pt x="243" y="464"/>
                  </a:moveTo>
                  <a:cubicBezTo>
                    <a:pt x="243" y="396"/>
                    <a:pt x="243" y="396"/>
                    <a:pt x="243" y="396"/>
                  </a:cubicBezTo>
                  <a:cubicBezTo>
                    <a:pt x="327" y="396"/>
                    <a:pt x="327" y="396"/>
                    <a:pt x="327" y="396"/>
                  </a:cubicBezTo>
                  <a:cubicBezTo>
                    <a:pt x="327" y="464"/>
                    <a:pt x="327" y="464"/>
                    <a:pt x="327" y="464"/>
                  </a:cubicBezTo>
                  <a:lnTo>
                    <a:pt x="243" y="464"/>
                  </a:lnTo>
                  <a:close/>
                  <a:moveTo>
                    <a:pt x="327" y="215"/>
                  </a:moveTo>
                  <a:cubicBezTo>
                    <a:pt x="327" y="285"/>
                    <a:pt x="327" y="285"/>
                    <a:pt x="327" y="285"/>
                  </a:cubicBezTo>
                  <a:cubicBezTo>
                    <a:pt x="243" y="285"/>
                    <a:pt x="243" y="285"/>
                    <a:pt x="243" y="285"/>
                  </a:cubicBezTo>
                  <a:cubicBezTo>
                    <a:pt x="243" y="215"/>
                    <a:pt x="243" y="215"/>
                    <a:pt x="243" y="215"/>
                  </a:cubicBezTo>
                  <a:lnTo>
                    <a:pt x="327" y="215"/>
                  </a:lnTo>
                  <a:close/>
                  <a:moveTo>
                    <a:pt x="243" y="195"/>
                  </a:moveTo>
                  <a:cubicBezTo>
                    <a:pt x="243" y="124"/>
                    <a:pt x="243" y="124"/>
                    <a:pt x="243" y="124"/>
                  </a:cubicBezTo>
                  <a:cubicBezTo>
                    <a:pt x="327" y="124"/>
                    <a:pt x="327" y="124"/>
                    <a:pt x="327" y="124"/>
                  </a:cubicBezTo>
                  <a:cubicBezTo>
                    <a:pt x="327" y="195"/>
                    <a:pt x="327" y="195"/>
                    <a:pt x="327" y="195"/>
                  </a:cubicBezTo>
                  <a:lnTo>
                    <a:pt x="243" y="195"/>
                  </a:lnTo>
                  <a:close/>
                  <a:moveTo>
                    <a:pt x="327" y="305"/>
                  </a:moveTo>
                  <a:cubicBezTo>
                    <a:pt x="327" y="376"/>
                    <a:pt x="327" y="376"/>
                    <a:pt x="327" y="376"/>
                  </a:cubicBezTo>
                  <a:cubicBezTo>
                    <a:pt x="243" y="376"/>
                    <a:pt x="243" y="376"/>
                    <a:pt x="243" y="376"/>
                  </a:cubicBezTo>
                  <a:cubicBezTo>
                    <a:pt x="243" y="305"/>
                    <a:pt x="243" y="305"/>
                    <a:pt x="243" y="305"/>
                  </a:cubicBezTo>
                  <a:lnTo>
                    <a:pt x="327" y="305"/>
                  </a:lnTo>
                  <a:close/>
                  <a:moveTo>
                    <a:pt x="347" y="464"/>
                  </a:moveTo>
                  <a:cubicBezTo>
                    <a:pt x="347" y="396"/>
                    <a:pt x="347" y="396"/>
                    <a:pt x="347" y="396"/>
                  </a:cubicBezTo>
                  <a:cubicBezTo>
                    <a:pt x="432" y="396"/>
                    <a:pt x="432" y="396"/>
                    <a:pt x="432" y="396"/>
                  </a:cubicBezTo>
                  <a:cubicBezTo>
                    <a:pt x="432" y="464"/>
                    <a:pt x="432" y="464"/>
                    <a:pt x="432" y="464"/>
                  </a:cubicBezTo>
                  <a:lnTo>
                    <a:pt x="347" y="464"/>
                  </a:lnTo>
                  <a:close/>
                  <a:moveTo>
                    <a:pt x="432" y="215"/>
                  </a:moveTo>
                  <a:cubicBezTo>
                    <a:pt x="432" y="285"/>
                    <a:pt x="432" y="285"/>
                    <a:pt x="432" y="285"/>
                  </a:cubicBezTo>
                  <a:cubicBezTo>
                    <a:pt x="347" y="285"/>
                    <a:pt x="347" y="285"/>
                    <a:pt x="347" y="285"/>
                  </a:cubicBezTo>
                  <a:cubicBezTo>
                    <a:pt x="347" y="215"/>
                    <a:pt x="347" y="215"/>
                    <a:pt x="347" y="215"/>
                  </a:cubicBezTo>
                  <a:lnTo>
                    <a:pt x="432" y="215"/>
                  </a:lnTo>
                  <a:close/>
                  <a:moveTo>
                    <a:pt x="347" y="195"/>
                  </a:moveTo>
                  <a:cubicBezTo>
                    <a:pt x="347" y="124"/>
                    <a:pt x="347" y="124"/>
                    <a:pt x="347" y="124"/>
                  </a:cubicBezTo>
                  <a:cubicBezTo>
                    <a:pt x="432" y="124"/>
                    <a:pt x="432" y="124"/>
                    <a:pt x="432" y="124"/>
                  </a:cubicBezTo>
                  <a:cubicBezTo>
                    <a:pt x="432" y="195"/>
                    <a:pt x="432" y="195"/>
                    <a:pt x="432" y="195"/>
                  </a:cubicBezTo>
                  <a:lnTo>
                    <a:pt x="347" y="195"/>
                  </a:lnTo>
                  <a:close/>
                  <a:moveTo>
                    <a:pt x="432" y="305"/>
                  </a:moveTo>
                  <a:cubicBezTo>
                    <a:pt x="432" y="376"/>
                    <a:pt x="432" y="376"/>
                    <a:pt x="432" y="376"/>
                  </a:cubicBezTo>
                  <a:cubicBezTo>
                    <a:pt x="347" y="376"/>
                    <a:pt x="347" y="376"/>
                    <a:pt x="347" y="376"/>
                  </a:cubicBezTo>
                  <a:cubicBezTo>
                    <a:pt x="347" y="305"/>
                    <a:pt x="347" y="305"/>
                    <a:pt x="347" y="305"/>
                  </a:cubicBezTo>
                  <a:lnTo>
                    <a:pt x="432" y="305"/>
                  </a:lnTo>
                  <a:close/>
                  <a:moveTo>
                    <a:pt x="452" y="464"/>
                  </a:moveTo>
                  <a:cubicBezTo>
                    <a:pt x="452" y="396"/>
                    <a:pt x="452" y="396"/>
                    <a:pt x="452" y="396"/>
                  </a:cubicBezTo>
                  <a:cubicBezTo>
                    <a:pt x="535" y="396"/>
                    <a:pt x="535" y="396"/>
                    <a:pt x="535" y="396"/>
                  </a:cubicBezTo>
                  <a:cubicBezTo>
                    <a:pt x="535" y="464"/>
                    <a:pt x="535" y="464"/>
                    <a:pt x="535" y="464"/>
                  </a:cubicBezTo>
                  <a:lnTo>
                    <a:pt x="452" y="464"/>
                  </a:lnTo>
                  <a:close/>
                  <a:moveTo>
                    <a:pt x="452" y="376"/>
                  </a:moveTo>
                  <a:cubicBezTo>
                    <a:pt x="452" y="305"/>
                    <a:pt x="452" y="305"/>
                    <a:pt x="452" y="305"/>
                  </a:cubicBezTo>
                  <a:cubicBezTo>
                    <a:pt x="535" y="305"/>
                    <a:pt x="535" y="305"/>
                    <a:pt x="535" y="305"/>
                  </a:cubicBezTo>
                  <a:cubicBezTo>
                    <a:pt x="535" y="376"/>
                    <a:pt x="535" y="376"/>
                    <a:pt x="535" y="376"/>
                  </a:cubicBezTo>
                  <a:lnTo>
                    <a:pt x="452" y="376"/>
                  </a:lnTo>
                  <a:close/>
                  <a:moveTo>
                    <a:pt x="452" y="285"/>
                  </a:moveTo>
                  <a:cubicBezTo>
                    <a:pt x="452" y="215"/>
                    <a:pt x="452" y="215"/>
                    <a:pt x="452" y="215"/>
                  </a:cubicBezTo>
                  <a:cubicBezTo>
                    <a:pt x="535" y="215"/>
                    <a:pt x="535" y="215"/>
                    <a:pt x="535" y="215"/>
                  </a:cubicBezTo>
                  <a:cubicBezTo>
                    <a:pt x="535" y="285"/>
                    <a:pt x="535" y="285"/>
                    <a:pt x="535" y="285"/>
                  </a:cubicBezTo>
                  <a:lnTo>
                    <a:pt x="452" y="285"/>
                  </a:lnTo>
                  <a:close/>
                  <a:moveTo>
                    <a:pt x="452" y="195"/>
                  </a:moveTo>
                  <a:cubicBezTo>
                    <a:pt x="452" y="124"/>
                    <a:pt x="452" y="124"/>
                    <a:pt x="452" y="124"/>
                  </a:cubicBezTo>
                  <a:cubicBezTo>
                    <a:pt x="535" y="124"/>
                    <a:pt x="535" y="124"/>
                    <a:pt x="535" y="124"/>
                  </a:cubicBezTo>
                  <a:cubicBezTo>
                    <a:pt x="535" y="195"/>
                    <a:pt x="535" y="195"/>
                    <a:pt x="535" y="195"/>
                  </a:cubicBezTo>
                  <a:lnTo>
                    <a:pt x="452" y="195"/>
                  </a:lnTo>
                  <a:close/>
                  <a:moveTo>
                    <a:pt x="535" y="35"/>
                  </a:moveTo>
                  <a:cubicBezTo>
                    <a:pt x="535" y="104"/>
                    <a:pt x="535" y="104"/>
                    <a:pt x="535" y="104"/>
                  </a:cubicBezTo>
                  <a:cubicBezTo>
                    <a:pt x="452" y="104"/>
                    <a:pt x="452" y="104"/>
                    <a:pt x="452" y="104"/>
                  </a:cubicBezTo>
                  <a:cubicBezTo>
                    <a:pt x="452" y="35"/>
                    <a:pt x="452" y="35"/>
                    <a:pt x="452" y="35"/>
                  </a:cubicBezTo>
                  <a:lnTo>
                    <a:pt x="535" y="35"/>
                  </a:lnTo>
                  <a:close/>
                  <a:moveTo>
                    <a:pt x="432" y="35"/>
                  </a:moveTo>
                  <a:cubicBezTo>
                    <a:pt x="432" y="104"/>
                    <a:pt x="432" y="104"/>
                    <a:pt x="432" y="104"/>
                  </a:cubicBezTo>
                  <a:cubicBezTo>
                    <a:pt x="347" y="104"/>
                    <a:pt x="347" y="104"/>
                    <a:pt x="347" y="104"/>
                  </a:cubicBezTo>
                  <a:cubicBezTo>
                    <a:pt x="347" y="35"/>
                    <a:pt x="347" y="35"/>
                    <a:pt x="347" y="35"/>
                  </a:cubicBezTo>
                  <a:lnTo>
                    <a:pt x="432" y="35"/>
                  </a:lnTo>
                  <a:close/>
                  <a:moveTo>
                    <a:pt x="327" y="35"/>
                  </a:moveTo>
                  <a:cubicBezTo>
                    <a:pt x="327" y="104"/>
                    <a:pt x="327" y="104"/>
                    <a:pt x="327" y="104"/>
                  </a:cubicBezTo>
                  <a:cubicBezTo>
                    <a:pt x="243" y="104"/>
                    <a:pt x="243" y="104"/>
                    <a:pt x="243" y="104"/>
                  </a:cubicBezTo>
                  <a:cubicBezTo>
                    <a:pt x="243" y="35"/>
                    <a:pt x="243" y="35"/>
                    <a:pt x="243" y="35"/>
                  </a:cubicBezTo>
                  <a:lnTo>
                    <a:pt x="327" y="35"/>
                  </a:lnTo>
                  <a:close/>
                  <a:moveTo>
                    <a:pt x="223" y="35"/>
                  </a:moveTo>
                  <a:cubicBezTo>
                    <a:pt x="223" y="104"/>
                    <a:pt x="223" y="104"/>
                    <a:pt x="223" y="104"/>
                  </a:cubicBezTo>
                  <a:cubicBezTo>
                    <a:pt x="138" y="104"/>
                    <a:pt x="138" y="104"/>
                    <a:pt x="138" y="104"/>
                  </a:cubicBezTo>
                  <a:cubicBezTo>
                    <a:pt x="138" y="35"/>
                    <a:pt x="138" y="35"/>
                    <a:pt x="138" y="35"/>
                  </a:cubicBezTo>
                  <a:lnTo>
                    <a:pt x="223" y="35"/>
                  </a:lnTo>
                  <a:close/>
                  <a:moveTo>
                    <a:pt x="118" y="104"/>
                  </a:moveTo>
                  <a:cubicBezTo>
                    <a:pt x="35" y="104"/>
                    <a:pt x="35" y="104"/>
                    <a:pt x="35" y="104"/>
                  </a:cubicBezTo>
                  <a:cubicBezTo>
                    <a:pt x="35" y="35"/>
                    <a:pt x="35" y="35"/>
                    <a:pt x="35" y="35"/>
                  </a:cubicBezTo>
                  <a:cubicBezTo>
                    <a:pt x="118" y="35"/>
                    <a:pt x="118" y="35"/>
                    <a:pt x="118" y="35"/>
                  </a:cubicBezTo>
                  <a:lnTo>
                    <a:pt x="118" y="104"/>
                  </a:lnTo>
                  <a:close/>
                  <a:moveTo>
                    <a:pt x="118" y="124"/>
                  </a:moveTo>
                  <a:cubicBezTo>
                    <a:pt x="118" y="195"/>
                    <a:pt x="118" y="195"/>
                    <a:pt x="118" y="195"/>
                  </a:cubicBezTo>
                  <a:cubicBezTo>
                    <a:pt x="35" y="195"/>
                    <a:pt x="35" y="195"/>
                    <a:pt x="35" y="195"/>
                  </a:cubicBezTo>
                  <a:cubicBezTo>
                    <a:pt x="35" y="124"/>
                    <a:pt x="35" y="124"/>
                    <a:pt x="35" y="124"/>
                  </a:cubicBezTo>
                  <a:lnTo>
                    <a:pt x="118" y="124"/>
                  </a:lnTo>
                  <a:close/>
                  <a:moveTo>
                    <a:pt x="118" y="215"/>
                  </a:moveTo>
                  <a:cubicBezTo>
                    <a:pt x="118" y="285"/>
                    <a:pt x="118" y="285"/>
                    <a:pt x="118" y="285"/>
                  </a:cubicBezTo>
                  <a:cubicBezTo>
                    <a:pt x="35" y="285"/>
                    <a:pt x="35" y="285"/>
                    <a:pt x="35" y="285"/>
                  </a:cubicBezTo>
                  <a:cubicBezTo>
                    <a:pt x="35" y="215"/>
                    <a:pt x="35" y="215"/>
                    <a:pt x="35" y="215"/>
                  </a:cubicBezTo>
                  <a:lnTo>
                    <a:pt x="118" y="215"/>
                  </a:lnTo>
                  <a:close/>
                  <a:moveTo>
                    <a:pt x="118" y="305"/>
                  </a:moveTo>
                  <a:cubicBezTo>
                    <a:pt x="118" y="376"/>
                    <a:pt x="118" y="376"/>
                    <a:pt x="118" y="376"/>
                  </a:cubicBezTo>
                  <a:cubicBezTo>
                    <a:pt x="35" y="376"/>
                    <a:pt x="35" y="376"/>
                    <a:pt x="35" y="376"/>
                  </a:cubicBezTo>
                  <a:cubicBezTo>
                    <a:pt x="35" y="305"/>
                    <a:pt x="35" y="305"/>
                    <a:pt x="35" y="305"/>
                  </a:cubicBezTo>
                  <a:lnTo>
                    <a:pt x="118" y="305"/>
                  </a:lnTo>
                  <a:close/>
                  <a:moveTo>
                    <a:pt x="118" y="396"/>
                  </a:moveTo>
                  <a:cubicBezTo>
                    <a:pt x="118" y="464"/>
                    <a:pt x="118" y="464"/>
                    <a:pt x="118" y="464"/>
                  </a:cubicBezTo>
                  <a:cubicBezTo>
                    <a:pt x="35" y="464"/>
                    <a:pt x="35" y="464"/>
                    <a:pt x="35" y="464"/>
                  </a:cubicBezTo>
                  <a:cubicBezTo>
                    <a:pt x="35" y="396"/>
                    <a:pt x="35" y="396"/>
                    <a:pt x="35" y="396"/>
                  </a:cubicBezTo>
                  <a:lnTo>
                    <a:pt x="118" y="3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a:p>
          </p:txBody>
        </p:sp>
      </p:grpSp>
      <p:grpSp>
        <p:nvGrpSpPr>
          <p:cNvPr id="23" name="Group 22"/>
          <p:cNvGrpSpPr/>
          <p:nvPr/>
        </p:nvGrpSpPr>
        <p:grpSpPr>
          <a:xfrm>
            <a:off x="7855988" y="1746611"/>
            <a:ext cx="1866977" cy="2692224"/>
            <a:chOff x="5988943" y="1446214"/>
            <a:chExt cx="2488654" cy="3364778"/>
          </a:xfrm>
        </p:grpSpPr>
        <p:sp>
          <p:nvSpPr>
            <p:cNvPr id="9" name="Rectangle 8"/>
            <p:cNvSpPr/>
            <p:nvPr/>
          </p:nvSpPr>
          <p:spPr bwMode="auto">
            <a:xfrm>
              <a:off x="5988943" y="1446214"/>
              <a:ext cx="2488654" cy="3364778"/>
            </a:xfrm>
            <a:prstGeom prst="rect">
              <a:avLst/>
            </a:prstGeom>
            <a:solidFill>
              <a:srgbClr val="87B5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algn="ct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Queues</a:t>
              </a:r>
            </a:p>
          </p:txBody>
        </p:sp>
        <p:sp>
          <p:nvSpPr>
            <p:cNvPr id="10" name="Freeform 16"/>
            <p:cNvSpPr>
              <a:spLocks noEditPoints="1"/>
            </p:cNvSpPr>
            <p:nvPr/>
          </p:nvSpPr>
          <p:spPr bwMode="auto">
            <a:xfrm>
              <a:off x="6544308" y="2239454"/>
              <a:ext cx="1377924" cy="672083"/>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a:p>
          </p:txBody>
        </p:sp>
      </p:grpSp>
      <p:grpSp>
        <p:nvGrpSpPr>
          <p:cNvPr id="24" name="Group 23"/>
          <p:cNvGrpSpPr/>
          <p:nvPr/>
        </p:nvGrpSpPr>
        <p:grpSpPr>
          <a:xfrm>
            <a:off x="1913437" y="1746611"/>
            <a:ext cx="1866977" cy="2692224"/>
            <a:chOff x="3254028" y="1446214"/>
            <a:chExt cx="2488654" cy="3364778"/>
          </a:xfrm>
        </p:grpSpPr>
        <p:sp>
          <p:nvSpPr>
            <p:cNvPr id="12" name="Rectangle 11"/>
            <p:cNvSpPr/>
            <p:nvPr/>
          </p:nvSpPr>
          <p:spPr bwMode="auto">
            <a:xfrm>
              <a:off x="3254028" y="1446214"/>
              <a:ext cx="2488654" cy="3364778"/>
            </a:xfrm>
            <a:prstGeom prst="rect">
              <a:avLst/>
            </a:prstGeom>
            <a:solidFill>
              <a:srgbClr val="87B5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algn="ct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Blobs</a:t>
              </a:r>
              <a:endParaRPr lang="en-US" sz="2800" dirty="0">
                <a:gradFill>
                  <a:gsLst>
                    <a:gs pos="0">
                      <a:srgbClr val="FFFFFF"/>
                    </a:gs>
                    <a:gs pos="100000">
                      <a:srgbClr val="FFFFFF"/>
                    </a:gs>
                  </a:gsLst>
                  <a:lin ang="5400000" scaled="0"/>
                </a:gradFill>
                <a:latin typeface="Segoe UI Light" pitchFamily="34" charset="0"/>
              </a:endParaRPr>
            </a:p>
            <a:p>
              <a:pPr algn="ctr" defTabSz="914099" fontAlgn="base">
                <a:spcBef>
                  <a:spcPct val="0"/>
                </a:spcBef>
                <a:spcAft>
                  <a:spcPct val="0"/>
                </a:spcAft>
              </a:pPr>
              <a:endParaRPr lang="en-US" dirty="0">
                <a:gradFill>
                  <a:gsLst>
                    <a:gs pos="0">
                      <a:srgbClr val="FFFFFF"/>
                    </a:gs>
                    <a:gs pos="100000">
                      <a:srgbClr val="FFFFFF"/>
                    </a:gs>
                  </a:gsLst>
                  <a:lin ang="5400000" scaled="0"/>
                </a:gradFill>
                <a:latin typeface="+mj-lt"/>
              </a:endParaRPr>
            </a:p>
          </p:txBody>
        </p:sp>
        <p:sp>
          <p:nvSpPr>
            <p:cNvPr id="13" name="Freeform 12"/>
            <p:cNvSpPr>
              <a:spLocks noEditPoints="1"/>
            </p:cNvSpPr>
            <p:nvPr/>
          </p:nvSpPr>
          <p:spPr bwMode="auto">
            <a:xfrm>
              <a:off x="3919372" y="2065019"/>
              <a:ext cx="1157964" cy="1020956"/>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a:p>
          </p:txBody>
        </p:sp>
      </p:grpSp>
      <p:grpSp>
        <p:nvGrpSpPr>
          <p:cNvPr id="27" name="Group 26"/>
          <p:cNvGrpSpPr/>
          <p:nvPr/>
        </p:nvGrpSpPr>
        <p:grpSpPr>
          <a:xfrm>
            <a:off x="3894288" y="1746611"/>
            <a:ext cx="1866977" cy="2692224"/>
            <a:chOff x="3159560" y="1746611"/>
            <a:chExt cx="2488654" cy="3364778"/>
          </a:xfrm>
        </p:grpSpPr>
        <p:sp>
          <p:nvSpPr>
            <p:cNvPr id="15" name="Rectangle 14"/>
            <p:cNvSpPr/>
            <p:nvPr/>
          </p:nvSpPr>
          <p:spPr bwMode="auto">
            <a:xfrm>
              <a:off x="3159560" y="1746611"/>
              <a:ext cx="2488654" cy="3364778"/>
            </a:xfrm>
            <a:prstGeom prst="rect">
              <a:avLst/>
            </a:prstGeom>
            <a:solidFill>
              <a:srgbClr val="87B5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algn="ct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Files</a:t>
              </a:r>
            </a:p>
          </p:txBody>
        </p:sp>
        <p:sp>
          <p:nvSpPr>
            <p:cNvPr id="26" name="Freeform 79"/>
            <p:cNvSpPr>
              <a:spLocks noEditPoints="1"/>
            </p:cNvSpPr>
            <p:nvPr/>
          </p:nvSpPr>
          <p:spPr bwMode="black">
            <a:xfrm>
              <a:off x="3936420" y="2243938"/>
              <a:ext cx="934932" cy="126391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algn="ctr"/>
              <a:endParaRPr lang="en-US" sz="1600"/>
            </a:p>
          </p:txBody>
        </p:sp>
      </p:grpSp>
    </p:spTree>
    <p:extLst>
      <p:ext uri="{BB962C8B-B14F-4D97-AF65-F5344CB8AC3E}">
        <p14:creationId xmlns:p14="http://schemas.microsoft.com/office/powerpoint/2010/main" val="41206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1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2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3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695148" y="1843088"/>
            <a:ext cx="10201451" cy="4381500"/>
          </a:xfrm>
        </p:spPr>
        <p:txBody>
          <a:bodyPr vert="horz" lIns="91440" tIns="45720" rIns="91440" bIns="45720" rtlCol="0" anchor="t">
            <a:normAutofit/>
          </a:bodyPr>
          <a:lstStyle/>
          <a:p>
            <a:pPr>
              <a:buClr>
                <a:srgbClr val="87B519"/>
              </a:buClr>
            </a:pPr>
            <a:r>
              <a:rPr lang="en-US" dirty="0"/>
              <a:t>Simple </a:t>
            </a:r>
            <a:r>
              <a:rPr lang="en-US" dirty="0" err="1"/>
              <a:t>d’usage</a:t>
            </a:r>
            <a:r>
              <a:rPr lang="en-US" dirty="0"/>
              <a:t> (REST API) </a:t>
            </a:r>
            <a:r>
              <a:rPr lang="en-US" dirty="0" err="1"/>
              <a:t>ou</a:t>
            </a:r>
            <a:r>
              <a:rPr lang="en-US" dirty="0"/>
              <a:t> SDK</a:t>
            </a:r>
          </a:p>
          <a:p>
            <a:pPr>
              <a:buClr>
                <a:srgbClr val="87B519"/>
              </a:buClr>
            </a:pPr>
            <a:r>
              <a:rPr lang="en-US" dirty="0" err="1"/>
              <a:t>Sécurisé</a:t>
            </a:r>
            <a:r>
              <a:rPr lang="en-US" dirty="0"/>
              <a:t> (key et SAS)</a:t>
            </a:r>
            <a:endParaRPr lang="en-US" dirty="0">
              <a:cs typeface="Calibri"/>
            </a:endParaRPr>
          </a:p>
          <a:p>
            <a:pPr>
              <a:buClr>
                <a:srgbClr val="87B519"/>
              </a:buClr>
            </a:pPr>
            <a:r>
              <a:rPr lang="en-US" dirty="0"/>
              <a:t>Pay as you go</a:t>
            </a:r>
          </a:p>
          <a:p>
            <a:pPr>
              <a:buClr>
                <a:srgbClr val="87B519"/>
              </a:buClr>
            </a:pPr>
            <a:r>
              <a:rPr lang="en-US" dirty="0"/>
              <a:t>Options </a:t>
            </a:r>
            <a:r>
              <a:rPr lang="en-US" dirty="0" err="1"/>
              <a:t>avancées</a:t>
            </a:r>
            <a:endParaRPr lang="en-US" dirty="0"/>
          </a:p>
          <a:p>
            <a:pPr lvl="1">
              <a:buClr>
                <a:srgbClr val="87B519"/>
              </a:buClr>
            </a:pPr>
            <a:r>
              <a:rPr lang="en-US" dirty="0"/>
              <a:t>Cold/hot storage</a:t>
            </a:r>
          </a:p>
          <a:p>
            <a:pPr lvl="1">
              <a:buClr>
                <a:srgbClr val="87B519"/>
              </a:buClr>
            </a:pPr>
            <a:r>
              <a:rPr lang="en-US" dirty="0"/>
              <a:t>Immutable</a:t>
            </a:r>
          </a:p>
        </p:txBody>
      </p:sp>
      <p:sp>
        <p:nvSpPr>
          <p:cNvPr id="5" name="Title 1">
            <a:extLst>
              <a:ext uri="{FF2B5EF4-FFF2-40B4-BE49-F238E27FC236}">
                <a16:creationId xmlns:a16="http://schemas.microsoft.com/office/drawing/2014/main" id="{5665F9EF-8BF0-48F7-A4FB-CC423214BF6E}"/>
              </a:ext>
            </a:extLst>
          </p:cNvPr>
          <p:cNvSpPr txBox="1">
            <a:spLocks/>
          </p:cNvSpPr>
          <p:nvPr/>
        </p:nvSpPr>
        <p:spPr>
          <a:xfrm>
            <a:off x="314150" y="365126"/>
            <a:ext cx="10201450" cy="11158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87B519"/>
                </a:solidFill>
              </a:rPr>
              <a:t>Blob Storage</a:t>
            </a:r>
          </a:p>
        </p:txBody>
      </p:sp>
    </p:spTree>
    <p:extLst>
      <p:ext uri="{BB962C8B-B14F-4D97-AF65-F5344CB8AC3E}">
        <p14:creationId xmlns:p14="http://schemas.microsoft.com/office/powerpoint/2010/main" val="3175528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D7213F6-0053-48CC-B231-7293F1C05C47}"/>
              </a:ext>
            </a:extLst>
          </p:cNvPr>
          <p:cNvSpPr txBox="1"/>
          <p:nvPr/>
        </p:nvSpPr>
        <p:spPr>
          <a:xfrm>
            <a:off x="449389" y="2890582"/>
            <a:ext cx="1048236" cy="369332"/>
          </a:xfrm>
          <a:prstGeom prst="rect">
            <a:avLst/>
          </a:prstGeom>
          <a:noFill/>
        </p:spPr>
        <p:txBody>
          <a:bodyPr wrap="none" rtlCol="0">
            <a:spAutoFit/>
          </a:bodyPr>
          <a:lstStyle/>
          <a:p>
            <a:r>
              <a:rPr lang="fr-FR" dirty="0">
                <a:solidFill>
                  <a:schemeClr val="accent6">
                    <a:lumMod val="75000"/>
                  </a:schemeClr>
                </a:solidFill>
              </a:rPr>
              <a:t>Web App</a:t>
            </a:r>
          </a:p>
        </p:txBody>
      </p:sp>
      <p:grpSp>
        <p:nvGrpSpPr>
          <p:cNvPr id="6" name="Graphique 6">
            <a:extLst>
              <a:ext uri="{FF2B5EF4-FFF2-40B4-BE49-F238E27FC236}">
                <a16:creationId xmlns:a16="http://schemas.microsoft.com/office/drawing/2014/main" id="{C9D4B455-22CE-411A-A96F-E9D7509BEF3D}"/>
              </a:ext>
            </a:extLst>
          </p:cNvPr>
          <p:cNvGrpSpPr/>
          <p:nvPr/>
        </p:nvGrpSpPr>
        <p:grpSpPr>
          <a:xfrm>
            <a:off x="562912" y="2113524"/>
            <a:ext cx="734769" cy="731544"/>
            <a:chOff x="4590230" y="1740538"/>
            <a:chExt cx="1227739" cy="1227738"/>
          </a:xfrm>
          <a:solidFill>
            <a:schemeClr val="accent6">
              <a:lumMod val="60000"/>
              <a:lumOff val="40000"/>
            </a:schemeClr>
          </a:solidFill>
        </p:grpSpPr>
        <p:sp>
          <p:nvSpPr>
            <p:cNvPr id="7" name="Forme libre : forme 6">
              <a:extLst>
                <a:ext uri="{FF2B5EF4-FFF2-40B4-BE49-F238E27FC236}">
                  <a16:creationId xmlns:a16="http://schemas.microsoft.com/office/drawing/2014/main" id="{ED994C38-048B-4EBE-8090-5DAB143BCEE0}"/>
                </a:ext>
              </a:extLst>
            </p:cNvPr>
            <p:cNvSpPr/>
            <p:nvPr/>
          </p:nvSpPr>
          <p:spPr>
            <a:xfrm>
              <a:off x="4590230" y="1740538"/>
              <a:ext cx="1227739" cy="1227738"/>
            </a:xfrm>
            <a:custGeom>
              <a:avLst/>
              <a:gdLst>
                <a:gd name="connsiteX0" fmla="*/ 938392 w 1227738"/>
                <a:gd name="connsiteY0" fmla="*/ 1037687 h 1227738"/>
                <a:gd name="connsiteX1" fmla="*/ 615336 w 1227738"/>
                <a:gd name="connsiteY1" fmla="*/ 1147439 h 1227738"/>
                <a:gd name="connsiteX2" fmla="*/ 192448 w 1227738"/>
                <a:gd name="connsiteY2" fmla="*/ 937236 h 1227738"/>
                <a:gd name="connsiteX3" fmla="*/ 292279 w 1227738"/>
                <a:gd name="connsiteY3" fmla="*/ 194392 h 1227738"/>
                <a:gd name="connsiteX4" fmla="*/ 615336 w 1227738"/>
                <a:gd name="connsiteY4" fmla="*/ 84640 h 1227738"/>
                <a:gd name="connsiteX5" fmla="*/ 1038223 w 1227738"/>
                <a:gd name="connsiteY5" fmla="*/ 294843 h 1227738"/>
                <a:gd name="connsiteX6" fmla="*/ 938392 w 1227738"/>
                <a:gd name="connsiteY6" fmla="*/ 1037687 h 1227738"/>
                <a:gd name="connsiteX7" fmla="*/ 1100230 w 1227738"/>
                <a:gd name="connsiteY7" fmla="*/ 243377 h 1227738"/>
                <a:gd name="connsiteX8" fmla="*/ 615955 w 1227738"/>
                <a:gd name="connsiteY8" fmla="*/ 4651 h 1227738"/>
                <a:gd name="connsiteX9" fmla="*/ 244534 w 1227738"/>
                <a:gd name="connsiteY9" fmla="*/ 130525 h 1227738"/>
                <a:gd name="connsiteX10" fmla="*/ 131681 w 1227738"/>
                <a:gd name="connsiteY10" fmla="*/ 986221 h 1227738"/>
                <a:gd name="connsiteX11" fmla="*/ 615955 w 1227738"/>
                <a:gd name="connsiteY11" fmla="*/ 1224948 h 1227738"/>
                <a:gd name="connsiteX12" fmla="*/ 987377 w 1227738"/>
                <a:gd name="connsiteY12" fmla="*/ 1099074 h 1227738"/>
                <a:gd name="connsiteX13" fmla="*/ 1100230 w 1227738"/>
                <a:gd name="connsiteY13" fmla="*/ 243377 h 12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738" h="1227738">
                  <a:moveTo>
                    <a:pt x="938392" y="1037687"/>
                  </a:moveTo>
                  <a:cubicBezTo>
                    <a:pt x="841661" y="1112096"/>
                    <a:pt x="728188" y="1147439"/>
                    <a:pt x="615336" y="1147439"/>
                  </a:cubicBezTo>
                  <a:cubicBezTo>
                    <a:pt x="454117" y="1147439"/>
                    <a:pt x="299100" y="1076131"/>
                    <a:pt x="192448" y="937236"/>
                  </a:cubicBezTo>
                  <a:cubicBezTo>
                    <a:pt x="15108" y="704709"/>
                    <a:pt x="59753" y="372352"/>
                    <a:pt x="292279" y="194392"/>
                  </a:cubicBezTo>
                  <a:cubicBezTo>
                    <a:pt x="389010" y="119984"/>
                    <a:pt x="502483" y="84640"/>
                    <a:pt x="615336" y="84640"/>
                  </a:cubicBezTo>
                  <a:cubicBezTo>
                    <a:pt x="776554" y="84640"/>
                    <a:pt x="931571" y="155948"/>
                    <a:pt x="1038223" y="294843"/>
                  </a:cubicBezTo>
                  <a:cubicBezTo>
                    <a:pt x="1216183" y="527369"/>
                    <a:pt x="1170918" y="860347"/>
                    <a:pt x="938392" y="1037687"/>
                  </a:cubicBezTo>
                  <a:close/>
                  <a:moveTo>
                    <a:pt x="1100230" y="243377"/>
                  </a:moveTo>
                  <a:cubicBezTo>
                    <a:pt x="980556" y="85260"/>
                    <a:pt x="796396" y="4651"/>
                    <a:pt x="615955" y="4651"/>
                  </a:cubicBezTo>
                  <a:cubicBezTo>
                    <a:pt x="486981" y="4651"/>
                    <a:pt x="354286" y="46815"/>
                    <a:pt x="244534" y="130525"/>
                  </a:cubicBezTo>
                  <a:cubicBezTo>
                    <a:pt x="-23337" y="337008"/>
                    <a:pt x="-75423" y="718351"/>
                    <a:pt x="131681" y="986221"/>
                  </a:cubicBezTo>
                  <a:cubicBezTo>
                    <a:pt x="251354" y="1144339"/>
                    <a:pt x="431795" y="1224948"/>
                    <a:pt x="615955" y="1224948"/>
                  </a:cubicBezTo>
                  <a:cubicBezTo>
                    <a:pt x="744930" y="1224948"/>
                    <a:pt x="877625" y="1182783"/>
                    <a:pt x="987377" y="1099074"/>
                  </a:cubicBezTo>
                  <a:cubicBezTo>
                    <a:pt x="1255248" y="895691"/>
                    <a:pt x="1306714" y="511248"/>
                    <a:pt x="1100230" y="243377"/>
                  </a:cubicBezTo>
                  <a:close/>
                </a:path>
              </a:pathLst>
            </a:custGeom>
            <a:grpFill/>
            <a:ln w="9525" cap="flat">
              <a:noFill/>
              <a:prstDash val="solid"/>
              <a:miter/>
            </a:ln>
          </p:spPr>
          <p:txBody>
            <a:bodyPr rtlCol="0" anchor="ctr"/>
            <a:lstStyle/>
            <a:p>
              <a:endParaRPr lang="fr-FR"/>
            </a:p>
          </p:txBody>
        </p:sp>
        <p:sp>
          <p:nvSpPr>
            <p:cNvPr id="8" name="Forme libre : forme 7">
              <a:extLst>
                <a:ext uri="{FF2B5EF4-FFF2-40B4-BE49-F238E27FC236}">
                  <a16:creationId xmlns:a16="http://schemas.microsoft.com/office/drawing/2014/main" id="{F748B874-2F44-4D7B-811A-E207C8E19458}"/>
                </a:ext>
              </a:extLst>
            </p:cNvPr>
            <p:cNvSpPr/>
            <p:nvPr/>
          </p:nvSpPr>
          <p:spPr>
            <a:xfrm>
              <a:off x="4762761" y="2365155"/>
              <a:ext cx="167419" cy="409246"/>
            </a:xfrm>
            <a:custGeom>
              <a:avLst/>
              <a:gdLst>
                <a:gd name="connsiteX0" fmla="*/ 166489 w 167418"/>
                <a:gd name="connsiteY0" fmla="*/ 104482 h 409246"/>
                <a:gd name="connsiteX1" fmla="*/ 79059 w 167418"/>
                <a:gd name="connsiteY1" fmla="*/ 4651 h 409246"/>
                <a:gd name="connsiteX2" fmla="*/ 4651 w 167418"/>
                <a:gd name="connsiteY2" fmla="*/ 301664 h 409246"/>
                <a:gd name="connsiteX3" fmla="*/ 14572 w 167418"/>
                <a:gd name="connsiteY3" fmla="*/ 320886 h 409246"/>
                <a:gd name="connsiteX4" fmla="*/ 102002 w 167418"/>
                <a:gd name="connsiteY4" fmla="*/ 408316 h 409246"/>
                <a:gd name="connsiteX5" fmla="*/ 166489 w 167418"/>
                <a:gd name="connsiteY5" fmla="*/ 104482 h 40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18" h="409246">
                  <a:moveTo>
                    <a:pt x="166489" y="104482"/>
                  </a:moveTo>
                  <a:cubicBezTo>
                    <a:pt x="131145" y="69138"/>
                    <a:pt x="102002" y="36894"/>
                    <a:pt x="79059" y="4651"/>
                  </a:cubicBezTo>
                  <a:cubicBezTo>
                    <a:pt x="27593" y="108202"/>
                    <a:pt x="11471" y="214854"/>
                    <a:pt x="4651" y="301664"/>
                  </a:cubicBezTo>
                  <a:cubicBezTo>
                    <a:pt x="10851" y="307865"/>
                    <a:pt x="10851" y="314686"/>
                    <a:pt x="14572" y="320886"/>
                  </a:cubicBezTo>
                  <a:cubicBezTo>
                    <a:pt x="40615" y="353130"/>
                    <a:pt x="72858" y="385373"/>
                    <a:pt x="102002" y="408316"/>
                  </a:cubicBezTo>
                  <a:cubicBezTo>
                    <a:pt x="102002" y="337008"/>
                    <a:pt x="108202" y="220435"/>
                    <a:pt x="166489" y="104482"/>
                  </a:cubicBezTo>
                  <a:close/>
                </a:path>
              </a:pathLst>
            </a:custGeom>
            <a:grpFill/>
            <a:ln w="9525" cap="flat">
              <a:noFill/>
              <a:prstDash val="solid"/>
              <a:miter/>
            </a:ln>
          </p:spPr>
          <p:txBody>
            <a:bodyPr rtlCol="0" anchor="ctr"/>
            <a:lstStyle/>
            <a:p>
              <a:endParaRPr lang="fr-FR"/>
            </a:p>
          </p:txBody>
        </p:sp>
        <p:sp>
          <p:nvSpPr>
            <p:cNvPr id="9" name="Forme libre : forme 8">
              <a:extLst>
                <a:ext uri="{FF2B5EF4-FFF2-40B4-BE49-F238E27FC236}">
                  <a16:creationId xmlns:a16="http://schemas.microsoft.com/office/drawing/2014/main" id="{CE3A30E0-6FD2-4AF2-A50F-718A7BDC8B51}"/>
                </a:ext>
              </a:extLst>
            </p:cNvPr>
            <p:cNvSpPr/>
            <p:nvPr/>
          </p:nvSpPr>
          <p:spPr>
            <a:xfrm>
              <a:off x="4892380" y="2054914"/>
              <a:ext cx="328637" cy="328637"/>
            </a:xfrm>
            <a:custGeom>
              <a:avLst/>
              <a:gdLst>
                <a:gd name="connsiteX0" fmla="*/ 224775 w 328637"/>
                <a:gd name="connsiteY0" fmla="*/ 4651 h 328637"/>
                <a:gd name="connsiteX1" fmla="*/ 75959 w 328637"/>
                <a:gd name="connsiteY1" fmla="*/ 133625 h 328637"/>
                <a:gd name="connsiteX2" fmla="*/ 4651 w 328637"/>
                <a:gd name="connsiteY2" fmla="*/ 221055 h 328637"/>
                <a:gd name="connsiteX3" fmla="*/ 88360 w 328637"/>
                <a:gd name="connsiteY3" fmla="*/ 327707 h 328637"/>
                <a:gd name="connsiteX4" fmla="*/ 185091 w 328637"/>
                <a:gd name="connsiteY4" fmla="*/ 217955 h 328637"/>
                <a:gd name="connsiteX5" fmla="*/ 323987 w 328637"/>
                <a:gd name="connsiteY5" fmla="*/ 105102 h 328637"/>
                <a:gd name="connsiteX6" fmla="*/ 224775 w 328637"/>
                <a:gd name="connsiteY6" fmla="*/ 4651 h 3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637" h="328637">
                  <a:moveTo>
                    <a:pt x="224775" y="4651"/>
                  </a:moveTo>
                  <a:cubicBezTo>
                    <a:pt x="176410" y="36894"/>
                    <a:pt x="128044" y="79059"/>
                    <a:pt x="75959" y="133625"/>
                  </a:cubicBezTo>
                  <a:cubicBezTo>
                    <a:pt x="49916" y="162768"/>
                    <a:pt x="24493" y="191912"/>
                    <a:pt x="4651" y="221055"/>
                  </a:cubicBezTo>
                  <a:cubicBezTo>
                    <a:pt x="26973" y="256399"/>
                    <a:pt x="53016" y="292363"/>
                    <a:pt x="88360" y="327707"/>
                  </a:cubicBezTo>
                  <a:cubicBezTo>
                    <a:pt x="114403" y="292363"/>
                    <a:pt x="146647" y="253299"/>
                    <a:pt x="185091" y="217955"/>
                  </a:cubicBezTo>
                  <a:cubicBezTo>
                    <a:pt x="233456" y="172690"/>
                    <a:pt x="278722" y="134245"/>
                    <a:pt x="323987" y="105102"/>
                  </a:cubicBezTo>
                  <a:cubicBezTo>
                    <a:pt x="292363" y="72858"/>
                    <a:pt x="257019" y="36894"/>
                    <a:pt x="224775" y="4651"/>
                  </a:cubicBezTo>
                  <a:close/>
                </a:path>
              </a:pathLst>
            </a:custGeom>
            <a:grpFill/>
            <a:ln w="9525" cap="flat">
              <a:noFill/>
              <a:prstDash val="solid"/>
              <a:miter/>
            </a:ln>
          </p:spPr>
          <p:txBody>
            <a:bodyPr rtlCol="0" anchor="ctr"/>
            <a:lstStyle/>
            <a:p>
              <a:endParaRPr lang="fr-FR"/>
            </a:p>
          </p:txBody>
        </p:sp>
        <p:sp>
          <p:nvSpPr>
            <p:cNvPr id="10" name="Forme libre : forme 9">
              <a:extLst>
                <a:ext uri="{FF2B5EF4-FFF2-40B4-BE49-F238E27FC236}">
                  <a16:creationId xmlns:a16="http://schemas.microsoft.com/office/drawing/2014/main" id="{A3D3668F-F424-4400-B235-29329874554B}"/>
                </a:ext>
              </a:extLst>
            </p:cNvPr>
            <p:cNvSpPr/>
            <p:nvPr/>
          </p:nvSpPr>
          <p:spPr>
            <a:xfrm>
              <a:off x="5185379" y="1940208"/>
              <a:ext cx="440250" cy="179820"/>
            </a:xfrm>
            <a:custGeom>
              <a:avLst/>
              <a:gdLst>
                <a:gd name="connsiteX0" fmla="*/ 438080 w 440249"/>
                <a:gd name="connsiteY0" fmla="*/ 88147 h 179820"/>
                <a:gd name="connsiteX1" fmla="*/ 363671 w 440249"/>
                <a:gd name="connsiteY1" fmla="*/ 10638 h 179820"/>
                <a:gd name="connsiteX2" fmla="*/ 4651 w 440249"/>
                <a:gd name="connsiteY2" fmla="*/ 77606 h 179820"/>
                <a:gd name="connsiteX3" fmla="*/ 104482 w 440249"/>
                <a:gd name="connsiteY3" fmla="*/ 177437 h 179820"/>
                <a:gd name="connsiteX4" fmla="*/ 438080 w 440249"/>
                <a:gd name="connsiteY4" fmla="*/ 88147 h 179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49" h="179820">
                  <a:moveTo>
                    <a:pt x="438080" y="88147"/>
                  </a:moveTo>
                  <a:cubicBezTo>
                    <a:pt x="415757" y="59004"/>
                    <a:pt x="392814" y="33581"/>
                    <a:pt x="363671" y="10638"/>
                  </a:cubicBezTo>
                  <a:cubicBezTo>
                    <a:pt x="283062" y="-2383"/>
                    <a:pt x="149747" y="97"/>
                    <a:pt x="4651" y="77606"/>
                  </a:cubicBezTo>
                  <a:cubicBezTo>
                    <a:pt x="36894" y="112950"/>
                    <a:pt x="72238" y="148914"/>
                    <a:pt x="104482" y="177437"/>
                  </a:cubicBezTo>
                  <a:cubicBezTo>
                    <a:pt x="297944" y="71405"/>
                    <a:pt x="438080" y="88147"/>
                    <a:pt x="438080" y="88147"/>
                  </a:cubicBezTo>
                  <a:close/>
                </a:path>
              </a:pathLst>
            </a:custGeom>
            <a:grpFill/>
            <a:ln w="9525"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C78638D0-482B-4604-9E67-9D9AF57BD67E}"/>
                </a:ext>
              </a:extLst>
            </p:cNvPr>
            <p:cNvSpPr/>
            <p:nvPr/>
          </p:nvSpPr>
          <p:spPr>
            <a:xfrm>
              <a:off x="4753621" y="1976284"/>
              <a:ext cx="142616" cy="390644"/>
            </a:xfrm>
            <a:custGeom>
              <a:avLst/>
              <a:gdLst>
                <a:gd name="connsiteX0" fmla="*/ 90449 w 142616"/>
                <a:gd name="connsiteY0" fmla="*/ 389094 h 390644"/>
                <a:gd name="connsiteX1" fmla="*/ 141915 w 142616"/>
                <a:gd name="connsiteY1" fmla="*/ 298564 h 390644"/>
                <a:gd name="connsiteX2" fmla="*/ 70607 w 142616"/>
                <a:gd name="connsiteY2" fmla="*/ 4651 h 390644"/>
                <a:gd name="connsiteX3" fmla="*/ 12321 w 142616"/>
                <a:gd name="connsiteY3" fmla="*/ 72238 h 390644"/>
                <a:gd name="connsiteX4" fmla="*/ 90449 w 142616"/>
                <a:gd name="connsiteY4" fmla="*/ 389094 h 390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6" h="390644">
                  <a:moveTo>
                    <a:pt x="90449" y="389094"/>
                  </a:moveTo>
                  <a:cubicBezTo>
                    <a:pt x="106571" y="359951"/>
                    <a:pt x="122693" y="330807"/>
                    <a:pt x="141915" y="298564"/>
                  </a:cubicBezTo>
                  <a:cubicBezTo>
                    <a:pt x="58206" y="165869"/>
                    <a:pt x="61306" y="56116"/>
                    <a:pt x="70607" y="4651"/>
                  </a:cubicBezTo>
                  <a:cubicBezTo>
                    <a:pt x="51385" y="26973"/>
                    <a:pt x="28442" y="49916"/>
                    <a:pt x="12321" y="72238"/>
                  </a:cubicBezTo>
                  <a:cubicBezTo>
                    <a:pt x="-3181" y="147267"/>
                    <a:pt x="-3181" y="257019"/>
                    <a:pt x="90449" y="389094"/>
                  </a:cubicBezTo>
                  <a:close/>
                </a:path>
              </a:pathLst>
            </a:custGeom>
            <a:grpFill/>
            <a:ln w="9525" cap="flat">
              <a:noFill/>
              <a:prstDash val="solid"/>
              <a:miter/>
            </a:ln>
          </p:spPr>
          <p:txBody>
            <a:bodyPr rtlCol="0" anchor="ctr"/>
            <a:lstStyle/>
            <a:p>
              <a:endParaRPr lang="fr-FR"/>
            </a:p>
          </p:txBody>
        </p:sp>
        <p:sp>
          <p:nvSpPr>
            <p:cNvPr id="12" name="Forme libre : forme 11">
              <a:extLst>
                <a:ext uri="{FF2B5EF4-FFF2-40B4-BE49-F238E27FC236}">
                  <a16:creationId xmlns:a16="http://schemas.microsoft.com/office/drawing/2014/main" id="{1D2F6BFF-822E-4DD4-86F6-22ABA6723BFE}"/>
                </a:ext>
              </a:extLst>
            </p:cNvPr>
            <p:cNvSpPr/>
            <p:nvPr/>
          </p:nvSpPr>
          <p:spPr>
            <a:xfrm>
              <a:off x="4926684" y="2381365"/>
              <a:ext cx="725482" cy="359641"/>
            </a:xfrm>
            <a:custGeom>
              <a:avLst/>
              <a:gdLst>
                <a:gd name="connsiteX0" fmla="*/ 155948 w 725481"/>
                <a:gd name="connsiteY0" fmla="*/ 95181 h 359640"/>
                <a:gd name="connsiteX1" fmla="*/ 56116 w 725481"/>
                <a:gd name="connsiteY1" fmla="*/ 4651 h 359640"/>
                <a:gd name="connsiteX2" fmla="*/ 4651 w 725481"/>
                <a:gd name="connsiteY2" fmla="*/ 88360 h 359640"/>
                <a:gd name="connsiteX3" fmla="*/ 98281 w 725481"/>
                <a:gd name="connsiteY3" fmla="*/ 168969 h 359640"/>
                <a:gd name="connsiteX4" fmla="*/ 653864 w 725481"/>
                <a:gd name="connsiteY4" fmla="*/ 356230 h 359640"/>
                <a:gd name="connsiteX5" fmla="*/ 721451 w 725481"/>
                <a:gd name="connsiteY5" fmla="*/ 272521 h 359640"/>
                <a:gd name="connsiteX6" fmla="*/ 155948 w 725481"/>
                <a:gd name="connsiteY6" fmla="*/ 95181 h 35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5481" h="359640">
                  <a:moveTo>
                    <a:pt x="155948" y="95181"/>
                  </a:moveTo>
                  <a:cubicBezTo>
                    <a:pt x="116883" y="62937"/>
                    <a:pt x="84640" y="33794"/>
                    <a:pt x="56116" y="4651"/>
                  </a:cubicBezTo>
                  <a:cubicBezTo>
                    <a:pt x="36894" y="33794"/>
                    <a:pt x="20772" y="59837"/>
                    <a:pt x="4651" y="88360"/>
                  </a:cubicBezTo>
                  <a:cubicBezTo>
                    <a:pt x="30694" y="114403"/>
                    <a:pt x="62937" y="143546"/>
                    <a:pt x="98281" y="168969"/>
                  </a:cubicBezTo>
                  <a:cubicBezTo>
                    <a:pt x="314686" y="340108"/>
                    <a:pt x="531090" y="356230"/>
                    <a:pt x="653864" y="356230"/>
                  </a:cubicBezTo>
                  <a:cubicBezTo>
                    <a:pt x="660065" y="356230"/>
                    <a:pt x="699129" y="304764"/>
                    <a:pt x="721451" y="272521"/>
                  </a:cubicBezTo>
                  <a:cubicBezTo>
                    <a:pt x="665645" y="285542"/>
                    <a:pt x="433119" y="314686"/>
                    <a:pt x="155948" y="95181"/>
                  </a:cubicBezTo>
                  <a:close/>
                </a:path>
              </a:pathLst>
            </a:custGeom>
            <a:grpFill/>
            <a:ln w="9525" cap="flat">
              <a:noFill/>
              <a:prstDash val="solid"/>
              <a:miter/>
            </a:ln>
          </p:spPr>
          <p:txBody>
            <a:bodyPr rtlCol="0" anchor="ctr"/>
            <a:lstStyle/>
            <a:p>
              <a:endParaRPr lang="fr-FR"/>
            </a:p>
          </p:txBody>
        </p:sp>
        <p:sp>
          <p:nvSpPr>
            <p:cNvPr id="13" name="Forme libre : forme 12">
              <a:extLst>
                <a:ext uri="{FF2B5EF4-FFF2-40B4-BE49-F238E27FC236}">
                  <a16:creationId xmlns:a16="http://schemas.microsoft.com/office/drawing/2014/main" id="{3C5E91C8-E102-4079-98C9-5BF00C9CDCC5}"/>
                </a:ext>
              </a:extLst>
            </p:cNvPr>
            <p:cNvSpPr/>
            <p:nvPr/>
          </p:nvSpPr>
          <p:spPr>
            <a:xfrm>
              <a:off x="4838685" y="2270876"/>
              <a:ext cx="142616" cy="198422"/>
            </a:xfrm>
            <a:custGeom>
              <a:avLst/>
              <a:gdLst>
                <a:gd name="connsiteX0" fmla="*/ 4651 w 142616"/>
                <a:gd name="connsiteY0" fmla="*/ 95181 h 198422"/>
                <a:gd name="connsiteX1" fmla="*/ 92080 w 142616"/>
                <a:gd name="connsiteY1" fmla="*/ 195012 h 198422"/>
                <a:gd name="connsiteX2" fmla="*/ 143546 w 142616"/>
                <a:gd name="connsiteY2" fmla="*/ 111303 h 198422"/>
                <a:gd name="connsiteX3" fmla="*/ 59837 w 142616"/>
                <a:gd name="connsiteY3" fmla="*/ 4651 h 198422"/>
                <a:gd name="connsiteX4" fmla="*/ 4651 w 142616"/>
                <a:gd name="connsiteY4" fmla="*/ 95181 h 198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6" h="198422">
                  <a:moveTo>
                    <a:pt x="4651" y="95181"/>
                  </a:moveTo>
                  <a:cubicBezTo>
                    <a:pt x="26973" y="127424"/>
                    <a:pt x="56116" y="162768"/>
                    <a:pt x="92080" y="195012"/>
                  </a:cubicBezTo>
                  <a:cubicBezTo>
                    <a:pt x="105102" y="165869"/>
                    <a:pt x="121224" y="139826"/>
                    <a:pt x="143546" y="111303"/>
                  </a:cubicBezTo>
                  <a:cubicBezTo>
                    <a:pt x="108202" y="75959"/>
                    <a:pt x="82159" y="39995"/>
                    <a:pt x="59837" y="4651"/>
                  </a:cubicBezTo>
                  <a:cubicBezTo>
                    <a:pt x="37514" y="36894"/>
                    <a:pt x="20772" y="66037"/>
                    <a:pt x="4651" y="95181"/>
                  </a:cubicBezTo>
                  <a:close/>
                </a:path>
              </a:pathLst>
            </a:custGeom>
            <a:grpFill/>
            <a:ln w="9525"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B72DB139-384D-4DA4-8803-A629603F518B}"/>
                </a:ext>
              </a:extLst>
            </p:cNvPr>
            <p:cNvSpPr/>
            <p:nvPr/>
          </p:nvSpPr>
          <p:spPr>
            <a:xfrm>
              <a:off x="5211536" y="2110526"/>
              <a:ext cx="514658" cy="434049"/>
            </a:xfrm>
            <a:custGeom>
              <a:avLst/>
              <a:gdLst>
                <a:gd name="connsiteX0" fmla="*/ 4651 w 514658"/>
                <a:gd name="connsiteY0" fmla="*/ 49916 h 434048"/>
                <a:gd name="connsiteX1" fmla="*/ 498846 w 514658"/>
                <a:gd name="connsiteY1" fmla="*/ 431259 h 434048"/>
                <a:gd name="connsiteX2" fmla="*/ 511868 w 514658"/>
                <a:gd name="connsiteY2" fmla="*/ 385994 h 434048"/>
                <a:gd name="connsiteX3" fmla="*/ 75959 w 514658"/>
                <a:gd name="connsiteY3" fmla="*/ 4651 h 434048"/>
                <a:gd name="connsiteX4" fmla="*/ 4651 w 514658"/>
                <a:gd name="connsiteY4" fmla="*/ 49916 h 43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658" h="434048">
                  <a:moveTo>
                    <a:pt x="4651" y="49916"/>
                  </a:moveTo>
                  <a:cubicBezTo>
                    <a:pt x="204933" y="234076"/>
                    <a:pt x="437459" y="389094"/>
                    <a:pt x="498846" y="431259"/>
                  </a:cubicBezTo>
                  <a:cubicBezTo>
                    <a:pt x="505047" y="415137"/>
                    <a:pt x="508767" y="402115"/>
                    <a:pt x="511868" y="385994"/>
                  </a:cubicBezTo>
                  <a:cubicBezTo>
                    <a:pt x="447381" y="337628"/>
                    <a:pt x="279341" y="208654"/>
                    <a:pt x="75959" y="4651"/>
                  </a:cubicBezTo>
                  <a:cubicBezTo>
                    <a:pt x="56116" y="17672"/>
                    <a:pt x="30073" y="26353"/>
                    <a:pt x="4651" y="49916"/>
                  </a:cubicBezTo>
                  <a:close/>
                </a:path>
              </a:pathLst>
            </a:custGeom>
            <a:grpFill/>
            <a:ln w="9525"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8E856EA4-E468-471D-AB16-FBA7F313C530}"/>
                </a:ext>
              </a:extLst>
            </p:cNvPr>
            <p:cNvSpPr/>
            <p:nvPr/>
          </p:nvSpPr>
          <p:spPr>
            <a:xfrm>
              <a:off x="4965432" y="1844341"/>
              <a:ext cx="229426" cy="217024"/>
            </a:xfrm>
            <a:custGeom>
              <a:avLst/>
              <a:gdLst>
                <a:gd name="connsiteX0" fmla="*/ 227876 w 229425"/>
                <a:gd name="connsiteY0" fmla="*/ 172069 h 217024"/>
                <a:gd name="connsiteX1" fmla="*/ 75959 w 229425"/>
                <a:gd name="connsiteY1" fmla="*/ 4651 h 217024"/>
                <a:gd name="connsiteX2" fmla="*/ 4651 w 229425"/>
                <a:gd name="connsiteY2" fmla="*/ 33794 h 217024"/>
                <a:gd name="connsiteX3" fmla="*/ 149747 w 229425"/>
                <a:gd name="connsiteY3" fmla="*/ 216715 h 217024"/>
                <a:gd name="connsiteX4" fmla="*/ 227876 w 229425"/>
                <a:gd name="connsiteY4" fmla="*/ 172069 h 21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425" h="217024">
                  <a:moveTo>
                    <a:pt x="227876" y="172069"/>
                  </a:moveTo>
                  <a:cubicBezTo>
                    <a:pt x="179510" y="120604"/>
                    <a:pt x="128044" y="62937"/>
                    <a:pt x="75959" y="4651"/>
                  </a:cubicBezTo>
                  <a:cubicBezTo>
                    <a:pt x="53636" y="10851"/>
                    <a:pt x="27593" y="20772"/>
                    <a:pt x="4651" y="33794"/>
                  </a:cubicBezTo>
                  <a:cubicBezTo>
                    <a:pt x="39994" y="95181"/>
                    <a:pt x="95181" y="158428"/>
                    <a:pt x="149747" y="216715"/>
                  </a:cubicBezTo>
                  <a:cubicBezTo>
                    <a:pt x="179510" y="200593"/>
                    <a:pt x="202453" y="185091"/>
                    <a:pt x="227876" y="172069"/>
                  </a:cubicBezTo>
                  <a:close/>
                </a:path>
              </a:pathLst>
            </a:custGeom>
            <a:grpFill/>
            <a:ln w="9525" cap="flat">
              <a:noFill/>
              <a:prstDash val="solid"/>
              <a:miter/>
            </a:ln>
          </p:spPr>
          <p:txBody>
            <a:bodyPr rtlCol="0" anchor="ctr"/>
            <a:lstStyle/>
            <a:p>
              <a:endParaRPr lang="fr-FR"/>
            </a:p>
          </p:txBody>
        </p:sp>
        <p:sp>
          <p:nvSpPr>
            <p:cNvPr id="16" name="Forme libre : forme 15">
              <a:extLst>
                <a:ext uri="{FF2B5EF4-FFF2-40B4-BE49-F238E27FC236}">
                  <a16:creationId xmlns:a16="http://schemas.microsoft.com/office/drawing/2014/main" id="{101628B0-3987-4DA3-B6D4-5EC4DBE281E8}"/>
                </a:ext>
              </a:extLst>
            </p:cNvPr>
            <p:cNvSpPr/>
            <p:nvPr/>
          </p:nvSpPr>
          <p:spPr>
            <a:xfrm>
              <a:off x="5110425" y="2011591"/>
              <a:ext cx="179820" cy="148817"/>
            </a:xfrm>
            <a:custGeom>
              <a:avLst/>
              <a:gdLst>
                <a:gd name="connsiteX0" fmla="*/ 82779 w 179820"/>
                <a:gd name="connsiteY0" fmla="*/ 4651 h 148816"/>
                <a:gd name="connsiteX1" fmla="*/ 4651 w 179820"/>
                <a:gd name="connsiteY1" fmla="*/ 49295 h 148816"/>
                <a:gd name="connsiteX2" fmla="*/ 105722 w 179820"/>
                <a:gd name="connsiteY2" fmla="*/ 148507 h 148816"/>
                <a:gd name="connsiteX3" fmla="*/ 179510 w 179820"/>
                <a:gd name="connsiteY3" fmla="*/ 106342 h 148816"/>
                <a:gd name="connsiteX4" fmla="*/ 82779 w 179820"/>
                <a:gd name="connsiteY4" fmla="*/ 4651 h 14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820" h="148816">
                  <a:moveTo>
                    <a:pt x="82779" y="4651"/>
                  </a:moveTo>
                  <a:cubicBezTo>
                    <a:pt x="56736" y="17672"/>
                    <a:pt x="26973" y="30073"/>
                    <a:pt x="4651" y="49295"/>
                  </a:cubicBezTo>
                  <a:cubicBezTo>
                    <a:pt x="36894" y="81539"/>
                    <a:pt x="70378" y="116263"/>
                    <a:pt x="105722" y="148507"/>
                  </a:cubicBezTo>
                  <a:cubicBezTo>
                    <a:pt x="131765" y="132385"/>
                    <a:pt x="153467" y="119363"/>
                    <a:pt x="179510" y="106342"/>
                  </a:cubicBezTo>
                  <a:cubicBezTo>
                    <a:pt x="147267" y="74718"/>
                    <a:pt x="118123" y="40615"/>
                    <a:pt x="82779" y="4651"/>
                  </a:cubicBezTo>
                  <a:close/>
                </a:path>
              </a:pathLst>
            </a:custGeom>
            <a:grpFill/>
            <a:ln w="9525" cap="flat">
              <a:noFill/>
              <a:prstDash val="solid"/>
              <a:miter/>
            </a:ln>
          </p:spPr>
          <p:txBody>
            <a:bodyPr rtlCol="0" anchor="ctr"/>
            <a:lstStyle/>
            <a:p>
              <a:endParaRPr lang="fr-FR"/>
            </a:p>
          </p:txBody>
        </p:sp>
        <p:sp>
          <p:nvSpPr>
            <p:cNvPr id="17" name="Forme libre : forme 16">
              <a:extLst>
                <a:ext uri="{FF2B5EF4-FFF2-40B4-BE49-F238E27FC236}">
                  <a16:creationId xmlns:a16="http://schemas.microsoft.com/office/drawing/2014/main" id="{7C8D5947-3C74-4E23-847C-13E3023923C3}"/>
                </a:ext>
              </a:extLst>
            </p:cNvPr>
            <p:cNvSpPr/>
            <p:nvPr/>
          </p:nvSpPr>
          <p:spPr>
            <a:xfrm>
              <a:off x="5403292" y="2261686"/>
              <a:ext cx="235627" cy="235627"/>
            </a:xfrm>
            <a:custGeom>
              <a:avLst/>
              <a:gdLst>
                <a:gd name="connsiteX0" fmla="*/ 48585 w 235626"/>
                <a:gd name="connsiteY0" fmla="*/ 28467 h 235626"/>
                <a:gd name="connsiteX1" fmla="*/ 26262 w 235626"/>
                <a:gd name="connsiteY1" fmla="*/ 186585 h 235626"/>
                <a:gd name="connsiteX2" fmla="*/ 187480 w 235626"/>
                <a:gd name="connsiteY2" fmla="*/ 208907 h 235626"/>
                <a:gd name="connsiteX3" fmla="*/ 209803 w 235626"/>
                <a:gd name="connsiteY3" fmla="*/ 47689 h 235626"/>
                <a:gd name="connsiteX4" fmla="*/ 48585 w 235626"/>
                <a:gd name="connsiteY4" fmla="*/ 28467 h 235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26" h="235626">
                  <a:moveTo>
                    <a:pt x="48585" y="28467"/>
                  </a:moveTo>
                  <a:cubicBezTo>
                    <a:pt x="219" y="67531"/>
                    <a:pt x="-9702" y="138219"/>
                    <a:pt x="26262" y="186585"/>
                  </a:cubicBezTo>
                  <a:cubicBezTo>
                    <a:pt x="65327" y="238051"/>
                    <a:pt x="136015" y="244871"/>
                    <a:pt x="187480" y="208907"/>
                  </a:cubicBezTo>
                  <a:cubicBezTo>
                    <a:pt x="235846" y="169843"/>
                    <a:pt x="245767" y="99155"/>
                    <a:pt x="209803" y="47689"/>
                  </a:cubicBezTo>
                  <a:cubicBezTo>
                    <a:pt x="171359" y="-676"/>
                    <a:pt x="100671" y="-9977"/>
                    <a:pt x="48585" y="28467"/>
                  </a:cubicBezTo>
                  <a:close/>
                </a:path>
              </a:pathLst>
            </a:custGeom>
            <a:grpFill/>
            <a:ln w="9525"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CD984577-5BA3-4EEE-8F64-BE5FCA6F9167}"/>
                </a:ext>
              </a:extLst>
            </p:cNvPr>
            <p:cNvSpPr/>
            <p:nvPr/>
          </p:nvSpPr>
          <p:spPr>
            <a:xfrm>
              <a:off x="5170584" y="2549205"/>
              <a:ext cx="217024" cy="217024"/>
            </a:xfrm>
            <a:custGeom>
              <a:avLst/>
              <a:gdLst>
                <a:gd name="connsiteX0" fmla="*/ 45695 w 217024"/>
                <a:gd name="connsiteY0" fmla="*/ 27155 h 217024"/>
                <a:gd name="connsiteX1" fmla="*/ 26473 w 217024"/>
                <a:gd name="connsiteY1" fmla="*/ 175971 h 217024"/>
                <a:gd name="connsiteX2" fmla="*/ 175290 w 217024"/>
                <a:gd name="connsiteY2" fmla="*/ 195194 h 217024"/>
                <a:gd name="connsiteX3" fmla="*/ 194512 w 217024"/>
                <a:gd name="connsiteY3" fmla="*/ 46377 h 217024"/>
                <a:gd name="connsiteX4" fmla="*/ 45695 w 217024"/>
                <a:gd name="connsiteY4" fmla="*/ 27155 h 21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24" h="217024">
                  <a:moveTo>
                    <a:pt x="45695" y="27155"/>
                  </a:moveTo>
                  <a:cubicBezTo>
                    <a:pt x="430" y="62499"/>
                    <a:pt x="-9491" y="130706"/>
                    <a:pt x="26473" y="175971"/>
                  </a:cubicBezTo>
                  <a:cubicBezTo>
                    <a:pt x="61817" y="221237"/>
                    <a:pt x="130025" y="231158"/>
                    <a:pt x="175290" y="195194"/>
                  </a:cubicBezTo>
                  <a:cubicBezTo>
                    <a:pt x="220555" y="159850"/>
                    <a:pt x="230476" y="95362"/>
                    <a:pt x="194512" y="46377"/>
                  </a:cubicBezTo>
                  <a:cubicBezTo>
                    <a:pt x="159168" y="-1989"/>
                    <a:pt x="94061" y="-8189"/>
                    <a:pt x="45695" y="27155"/>
                  </a:cubicBezTo>
                  <a:close/>
                </a:path>
              </a:pathLst>
            </a:custGeom>
            <a:grpFill/>
            <a:ln w="9525" cap="flat">
              <a:noFill/>
              <a:prstDash val="solid"/>
              <a:miter/>
            </a:ln>
          </p:spPr>
          <p:txBody>
            <a:bodyPr rtlCol="0" anchor="ctr"/>
            <a:lstStyle/>
            <a:p>
              <a:endParaRPr lang="fr-FR"/>
            </a:p>
          </p:txBody>
        </p:sp>
        <p:sp>
          <p:nvSpPr>
            <p:cNvPr id="19" name="Forme libre : forme 18">
              <a:extLst>
                <a:ext uri="{FF2B5EF4-FFF2-40B4-BE49-F238E27FC236}">
                  <a16:creationId xmlns:a16="http://schemas.microsoft.com/office/drawing/2014/main" id="{73875FA2-5C2A-4D56-B7E9-AADCAF53BB39}"/>
                </a:ext>
              </a:extLst>
            </p:cNvPr>
            <p:cNvSpPr/>
            <p:nvPr/>
          </p:nvSpPr>
          <p:spPr>
            <a:xfrm>
              <a:off x="4753303" y="2201374"/>
              <a:ext cx="328637" cy="328637"/>
            </a:xfrm>
            <a:custGeom>
              <a:avLst/>
              <a:gdLst>
                <a:gd name="connsiteX0" fmla="*/ 67706 w 328637"/>
                <a:gd name="connsiteY0" fmla="*/ 38826 h 328637"/>
                <a:gd name="connsiteX1" fmla="*/ 38563 w 328637"/>
                <a:gd name="connsiteY1" fmla="*/ 265152 h 328637"/>
                <a:gd name="connsiteX2" fmla="*/ 264888 w 328637"/>
                <a:gd name="connsiteY2" fmla="*/ 294295 h 328637"/>
                <a:gd name="connsiteX3" fmla="*/ 294032 w 328637"/>
                <a:gd name="connsiteY3" fmla="*/ 67970 h 328637"/>
                <a:gd name="connsiteX4" fmla="*/ 67706 w 328637"/>
                <a:gd name="connsiteY4" fmla="*/ 38826 h 328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37" h="328637">
                  <a:moveTo>
                    <a:pt x="67706" y="38826"/>
                  </a:moveTo>
                  <a:cubicBezTo>
                    <a:pt x="-3602" y="94012"/>
                    <a:pt x="-16003" y="193844"/>
                    <a:pt x="38563" y="265152"/>
                  </a:cubicBezTo>
                  <a:cubicBezTo>
                    <a:pt x="93749" y="336460"/>
                    <a:pt x="193580" y="348861"/>
                    <a:pt x="264888" y="294295"/>
                  </a:cubicBezTo>
                  <a:cubicBezTo>
                    <a:pt x="336196" y="239729"/>
                    <a:pt x="348598" y="139278"/>
                    <a:pt x="294032" y="67970"/>
                  </a:cubicBezTo>
                  <a:cubicBezTo>
                    <a:pt x="238845" y="-3339"/>
                    <a:pt x="135294" y="-16360"/>
                    <a:pt x="67706" y="38826"/>
                  </a:cubicBezTo>
                  <a:close/>
                </a:path>
              </a:pathLst>
            </a:custGeom>
            <a:grpFill/>
            <a:ln w="9525" cap="flat">
              <a:noFill/>
              <a:prstDash val="solid"/>
              <a:miter/>
            </a:ln>
          </p:spPr>
          <p:txBody>
            <a:bodyPr rtlCol="0" anchor="ctr"/>
            <a:lstStyle/>
            <a:p>
              <a:endParaRPr lang="fr-FR"/>
            </a:p>
          </p:txBody>
        </p:sp>
      </p:grpSp>
      <p:grpSp>
        <p:nvGrpSpPr>
          <p:cNvPr id="59" name="Groupe 58">
            <a:extLst>
              <a:ext uri="{FF2B5EF4-FFF2-40B4-BE49-F238E27FC236}">
                <a16:creationId xmlns:a16="http://schemas.microsoft.com/office/drawing/2014/main" id="{0911AACF-A304-49A0-A934-50D009DCEB1A}"/>
              </a:ext>
            </a:extLst>
          </p:cNvPr>
          <p:cNvGrpSpPr/>
          <p:nvPr/>
        </p:nvGrpSpPr>
        <p:grpSpPr>
          <a:xfrm>
            <a:off x="1876123" y="1065038"/>
            <a:ext cx="1231106" cy="1029740"/>
            <a:chOff x="2231723" y="525288"/>
            <a:chExt cx="1231106" cy="1029740"/>
          </a:xfrm>
        </p:grpSpPr>
        <p:grpSp>
          <p:nvGrpSpPr>
            <p:cNvPr id="20" name="Graphique 36">
              <a:extLst>
                <a:ext uri="{FF2B5EF4-FFF2-40B4-BE49-F238E27FC236}">
                  <a16:creationId xmlns:a16="http://schemas.microsoft.com/office/drawing/2014/main" id="{E9CCD8DE-88EC-41CA-820C-A1E276E7C2AE}"/>
                </a:ext>
              </a:extLst>
            </p:cNvPr>
            <p:cNvGrpSpPr/>
            <p:nvPr/>
          </p:nvGrpSpPr>
          <p:grpSpPr>
            <a:xfrm>
              <a:off x="2453000" y="884762"/>
              <a:ext cx="788548" cy="670266"/>
              <a:chOff x="5905976" y="3238024"/>
              <a:chExt cx="381000" cy="323850"/>
            </a:xfrm>
          </p:grpSpPr>
          <p:sp>
            <p:nvSpPr>
              <p:cNvPr id="21" name="Forme libre : forme 20">
                <a:extLst>
                  <a:ext uri="{FF2B5EF4-FFF2-40B4-BE49-F238E27FC236}">
                    <a16:creationId xmlns:a16="http://schemas.microsoft.com/office/drawing/2014/main" id="{D01F3FA0-383F-44BE-9C4E-335FD2369662}"/>
                  </a:ext>
                </a:extLst>
              </p:cNvPr>
              <p:cNvSpPr/>
              <p:nvPr/>
            </p:nvSpPr>
            <p:spPr>
              <a:xfrm>
                <a:off x="5905976" y="3238024"/>
                <a:ext cx="381000" cy="323850"/>
              </a:xfrm>
              <a:custGeom>
                <a:avLst/>
                <a:gdLst>
                  <a:gd name="connsiteX0" fmla="*/ 282416 w 381000"/>
                  <a:gd name="connsiteY0" fmla="*/ 7144 h 323850"/>
                  <a:gd name="connsiteX1" fmla="*/ 98584 w 381000"/>
                  <a:gd name="connsiteY1" fmla="*/ 7144 h 323850"/>
                  <a:gd name="connsiteX2" fmla="*/ 7144 w 381000"/>
                  <a:gd name="connsiteY2" fmla="*/ 166211 h 323850"/>
                  <a:gd name="connsiteX3" fmla="*/ 98584 w 381000"/>
                  <a:gd name="connsiteY3" fmla="*/ 325279 h 323850"/>
                  <a:gd name="connsiteX4" fmla="*/ 282416 w 381000"/>
                  <a:gd name="connsiteY4" fmla="*/ 325279 h 323850"/>
                  <a:gd name="connsiteX5" fmla="*/ 373856 w 381000"/>
                  <a:gd name="connsiteY5" fmla="*/ 166211 h 323850"/>
                  <a:gd name="connsiteX6" fmla="*/ 282416 w 381000"/>
                  <a:gd name="connsiteY6" fmla="*/ 7144 h 323850"/>
                  <a:gd name="connsiteX7" fmla="*/ 283369 w 381000"/>
                  <a:gd name="connsiteY7" fmla="*/ 237649 h 323850"/>
                  <a:gd name="connsiteX8" fmla="*/ 258604 w 381000"/>
                  <a:gd name="connsiteY8" fmla="*/ 262414 h 323850"/>
                  <a:gd name="connsiteX9" fmla="*/ 123349 w 381000"/>
                  <a:gd name="connsiteY9" fmla="*/ 262414 h 323850"/>
                  <a:gd name="connsiteX10" fmla="*/ 98584 w 381000"/>
                  <a:gd name="connsiteY10" fmla="*/ 237649 h 323850"/>
                  <a:gd name="connsiteX11" fmla="*/ 98584 w 381000"/>
                  <a:gd name="connsiteY11" fmla="*/ 95726 h 323850"/>
                  <a:gd name="connsiteX12" fmla="*/ 123349 w 381000"/>
                  <a:gd name="connsiteY12" fmla="*/ 70961 h 323850"/>
                  <a:gd name="connsiteX13" fmla="*/ 223361 w 381000"/>
                  <a:gd name="connsiteY13" fmla="*/ 70961 h 323850"/>
                  <a:gd name="connsiteX14" fmla="*/ 242411 w 381000"/>
                  <a:gd name="connsiteY14" fmla="*/ 70961 h 323850"/>
                  <a:gd name="connsiteX15" fmla="*/ 245269 w 381000"/>
                  <a:gd name="connsiteY15" fmla="*/ 70961 h 323850"/>
                  <a:gd name="connsiteX16" fmla="*/ 283369 w 381000"/>
                  <a:gd name="connsiteY16" fmla="*/ 109061 h 323850"/>
                  <a:gd name="connsiteX17" fmla="*/ 283369 w 381000"/>
                  <a:gd name="connsiteY17" fmla="*/ 129064 h 323850"/>
                  <a:gd name="connsiteX18" fmla="*/ 283369 w 381000"/>
                  <a:gd name="connsiteY18" fmla="*/ 237649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23850">
                    <a:moveTo>
                      <a:pt x="282416" y="7144"/>
                    </a:moveTo>
                    <a:lnTo>
                      <a:pt x="98584" y="7144"/>
                    </a:lnTo>
                    <a:lnTo>
                      <a:pt x="7144" y="166211"/>
                    </a:lnTo>
                    <a:lnTo>
                      <a:pt x="98584" y="325279"/>
                    </a:lnTo>
                    <a:lnTo>
                      <a:pt x="282416" y="325279"/>
                    </a:lnTo>
                    <a:lnTo>
                      <a:pt x="373856" y="166211"/>
                    </a:lnTo>
                    <a:lnTo>
                      <a:pt x="282416" y="7144"/>
                    </a:lnTo>
                    <a:close/>
                    <a:moveTo>
                      <a:pt x="283369" y="237649"/>
                    </a:moveTo>
                    <a:cubicBezTo>
                      <a:pt x="283369" y="250984"/>
                      <a:pt x="271939" y="262414"/>
                      <a:pt x="258604" y="262414"/>
                    </a:cubicBezTo>
                    <a:lnTo>
                      <a:pt x="123349" y="262414"/>
                    </a:lnTo>
                    <a:cubicBezTo>
                      <a:pt x="110014" y="262414"/>
                      <a:pt x="98584" y="250984"/>
                      <a:pt x="98584" y="237649"/>
                    </a:cubicBezTo>
                    <a:lnTo>
                      <a:pt x="98584" y="95726"/>
                    </a:lnTo>
                    <a:cubicBezTo>
                      <a:pt x="98584" y="82391"/>
                      <a:pt x="110014" y="70961"/>
                      <a:pt x="123349" y="70961"/>
                    </a:cubicBezTo>
                    <a:lnTo>
                      <a:pt x="223361" y="70961"/>
                    </a:lnTo>
                    <a:cubicBezTo>
                      <a:pt x="232886" y="70961"/>
                      <a:pt x="242411" y="70961"/>
                      <a:pt x="242411" y="70961"/>
                    </a:cubicBezTo>
                    <a:lnTo>
                      <a:pt x="245269" y="70961"/>
                    </a:lnTo>
                    <a:lnTo>
                      <a:pt x="283369" y="109061"/>
                    </a:lnTo>
                    <a:lnTo>
                      <a:pt x="283369" y="129064"/>
                    </a:lnTo>
                    <a:lnTo>
                      <a:pt x="283369" y="237649"/>
                    </a:lnTo>
                    <a:close/>
                  </a:path>
                </a:pathLst>
              </a:custGeom>
              <a:solidFill>
                <a:srgbClr val="87B519"/>
              </a:solidFill>
              <a:ln w="9525" cap="flat">
                <a:noFill/>
                <a:prstDash val="solid"/>
                <a:miter/>
              </a:ln>
            </p:spPr>
            <p:txBody>
              <a:bodyPr rtlCol="0" anchor="ctr"/>
              <a:lstStyle/>
              <a:p>
                <a:endParaRPr lang="fr-FR"/>
              </a:p>
            </p:txBody>
          </p:sp>
          <p:sp>
            <p:nvSpPr>
              <p:cNvPr id="22" name="Forme libre : forme 21">
                <a:extLst>
                  <a:ext uri="{FF2B5EF4-FFF2-40B4-BE49-F238E27FC236}">
                    <a16:creationId xmlns:a16="http://schemas.microsoft.com/office/drawing/2014/main" id="{6FBEDDAC-C0F2-4ECB-9D22-6EDAF323340D}"/>
                  </a:ext>
                </a:extLst>
              </p:cNvPr>
              <p:cNvSpPr/>
              <p:nvPr/>
            </p:nvSpPr>
            <p:spPr>
              <a:xfrm>
                <a:off x="6060281" y="3415189"/>
                <a:ext cx="28575" cy="47625"/>
              </a:xfrm>
              <a:custGeom>
                <a:avLst/>
                <a:gdLst>
                  <a:gd name="connsiteX0" fmla="*/ 22384 w 28575"/>
                  <a:gd name="connsiteY0" fmla="*/ 14764 h 47625"/>
                  <a:gd name="connsiteX1" fmla="*/ 21431 w 28575"/>
                  <a:gd name="connsiteY1" fmla="*/ 10954 h 47625"/>
                  <a:gd name="connsiteX2" fmla="*/ 19526 w 28575"/>
                  <a:gd name="connsiteY2" fmla="*/ 8096 h 47625"/>
                  <a:gd name="connsiteX3" fmla="*/ 17621 w 28575"/>
                  <a:gd name="connsiteY3" fmla="*/ 7144 h 47625"/>
                  <a:gd name="connsiteX4" fmla="*/ 14764 w 28575"/>
                  <a:gd name="connsiteY4" fmla="*/ 7144 h 47625"/>
                  <a:gd name="connsiteX5" fmla="*/ 10954 w 28575"/>
                  <a:gd name="connsiteY5" fmla="*/ 8096 h 47625"/>
                  <a:gd name="connsiteX6" fmla="*/ 8096 w 28575"/>
                  <a:gd name="connsiteY6" fmla="*/ 11906 h 47625"/>
                  <a:gd name="connsiteX7" fmla="*/ 7144 w 28575"/>
                  <a:gd name="connsiteY7" fmla="*/ 17621 h 47625"/>
                  <a:gd name="connsiteX8" fmla="*/ 7144 w 28575"/>
                  <a:gd name="connsiteY8" fmla="*/ 26194 h 47625"/>
                  <a:gd name="connsiteX9" fmla="*/ 7144 w 28575"/>
                  <a:gd name="connsiteY9" fmla="*/ 35719 h 47625"/>
                  <a:gd name="connsiteX10" fmla="*/ 9049 w 28575"/>
                  <a:gd name="connsiteY10" fmla="*/ 41434 h 47625"/>
                  <a:gd name="connsiteX11" fmla="*/ 11906 w 28575"/>
                  <a:gd name="connsiteY11" fmla="*/ 44291 h 47625"/>
                  <a:gd name="connsiteX12" fmla="*/ 15716 w 28575"/>
                  <a:gd name="connsiteY12" fmla="*/ 45244 h 47625"/>
                  <a:gd name="connsiteX13" fmla="*/ 18574 w 28575"/>
                  <a:gd name="connsiteY13" fmla="*/ 44291 h 47625"/>
                  <a:gd name="connsiteX14" fmla="*/ 20479 w 28575"/>
                  <a:gd name="connsiteY14" fmla="*/ 42386 h 47625"/>
                  <a:gd name="connsiteX15" fmla="*/ 22384 w 28575"/>
                  <a:gd name="connsiteY15" fmla="*/ 39529 h 47625"/>
                  <a:gd name="connsiteX16" fmla="*/ 23336 w 28575"/>
                  <a:gd name="connsiteY16" fmla="*/ 35719 h 47625"/>
                  <a:gd name="connsiteX17" fmla="*/ 24289 w 28575"/>
                  <a:gd name="connsiteY17" fmla="*/ 30956 h 47625"/>
                  <a:gd name="connsiteX18" fmla="*/ 24289 w 28575"/>
                  <a:gd name="connsiteY18" fmla="*/ 25241 h 47625"/>
                  <a:gd name="connsiteX19" fmla="*/ 24289 w 28575"/>
                  <a:gd name="connsiteY19" fmla="*/ 18574 h 47625"/>
                  <a:gd name="connsiteX20" fmla="*/ 22384 w 28575"/>
                  <a:gd name="connsiteY20" fmla="*/ 147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 h="47625">
                    <a:moveTo>
                      <a:pt x="22384" y="14764"/>
                    </a:moveTo>
                    <a:cubicBezTo>
                      <a:pt x="22384" y="12859"/>
                      <a:pt x="21431" y="11906"/>
                      <a:pt x="21431" y="10954"/>
                    </a:cubicBezTo>
                    <a:cubicBezTo>
                      <a:pt x="21431" y="10001"/>
                      <a:pt x="20479" y="9049"/>
                      <a:pt x="19526" y="8096"/>
                    </a:cubicBezTo>
                    <a:cubicBezTo>
                      <a:pt x="18574" y="7144"/>
                      <a:pt x="18574" y="7144"/>
                      <a:pt x="17621" y="7144"/>
                    </a:cubicBezTo>
                    <a:cubicBezTo>
                      <a:pt x="16669" y="7144"/>
                      <a:pt x="15716" y="7144"/>
                      <a:pt x="14764" y="7144"/>
                    </a:cubicBezTo>
                    <a:cubicBezTo>
                      <a:pt x="12859" y="7144"/>
                      <a:pt x="11906" y="7144"/>
                      <a:pt x="10954" y="8096"/>
                    </a:cubicBezTo>
                    <a:cubicBezTo>
                      <a:pt x="10001" y="9049"/>
                      <a:pt x="9049" y="10001"/>
                      <a:pt x="8096" y="11906"/>
                    </a:cubicBezTo>
                    <a:cubicBezTo>
                      <a:pt x="7144" y="13811"/>
                      <a:pt x="7144" y="15716"/>
                      <a:pt x="7144" y="17621"/>
                    </a:cubicBezTo>
                    <a:cubicBezTo>
                      <a:pt x="7144" y="19526"/>
                      <a:pt x="7144" y="22384"/>
                      <a:pt x="7144" y="26194"/>
                    </a:cubicBezTo>
                    <a:cubicBezTo>
                      <a:pt x="7144" y="30004"/>
                      <a:pt x="7144" y="32861"/>
                      <a:pt x="7144" y="35719"/>
                    </a:cubicBezTo>
                    <a:cubicBezTo>
                      <a:pt x="7144" y="38576"/>
                      <a:pt x="8096" y="40481"/>
                      <a:pt x="9049" y="41434"/>
                    </a:cubicBezTo>
                    <a:cubicBezTo>
                      <a:pt x="10001" y="43339"/>
                      <a:pt x="10954" y="44291"/>
                      <a:pt x="11906" y="44291"/>
                    </a:cubicBezTo>
                    <a:cubicBezTo>
                      <a:pt x="12859" y="45244"/>
                      <a:pt x="13811" y="45244"/>
                      <a:pt x="15716" y="45244"/>
                    </a:cubicBezTo>
                    <a:cubicBezTo>
                      <a:pt x="16669" y="45244"/>
                      <a:pt x="17621" y="45244"/>
                      <a:pt x="18574" y="44291"/>
                    </a:cubicBezTo>
                    <a:cubicBezTo>
                      <a:pt x="19526" y="44291"/>
                      <a:pt x="20479" y="43339"/>
                      <a:pt x="20479" y="42386"/>
                    </a:cubicBezTo>
                    <a:cubicBezTo>
                      <a:pt x="21431" y="41434"/>
                      <a:pt x="21431" y="40481"/>
                      <a:pt x="22384" y="39529"/>
                    </a:cubicBezTo>
                    <a:cubicBezTo>
                      <a:pt x="22384" y="38576"/>
                      <a:pt x="23336" y="37624"/>
                      <a:pt x="23336" y="35719"/>
                    </a:cubicBezTo>
                    <a:cubicBezTo>
                      <a:pt x="23336" y="34766"/>
                      <a:pt x="23336" y="32861"/>
                      <a:pt x="24289" y="30956"/>
                    </a:cubicBezTo>
                    <a:cubicBezTo>
                      <a:pt x="24289" y="29051"/>
                      <a:pt x="24289" y="27146"/>
                      <a:pt x="24289" y="25241"/>
                    </a:cubicBezTo>
                    <a:cubicBezTo>
                      <a:pt x="24289" y="22384"/>
                      <a:pt x="24289" y="20479"/>
                      <a:pt x="24289" y="18574"/>
                    </a:cubicBezTo>
                    <a:cubicBezTo>
                      <a:pt x="22384" y="17621"/>
                      <a:pt x="22384" y="16669"/>
                      <a:pt x="22384" y="14764"/>
                    </a:cubicBezTo>
                    <a:close/>
                  </a:path>
                </a:pathLst>
              </a:custGeom>
              <a:solidFill>
                <a:srgbClr val="87B519"/>
              </a:solidFill>
              <a:ln w="9525"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C1053743-B431-4AA0-9CBF-BFBFC36C7233}"/>
                  </a:ext>
                </a:extLst>
              </p:cNvPr>
              <p:cNvSpPr/>
              <p:nvPr/>
            </p:nvSpPr>
            <p:spPr>
              <a:xfrm>
                <a:off x="6103144" y="3340894"/>
                <a:ext cx="28575" cy="47625"/>
              </a:xfrm>
              <a:custGeom>
                <a:avLst/>
                <a:gdLst>
                  <a:gd name="connsiteX0" fmla="*/ 22384 w 28575"/>
                  <a:gd name="connsiteY0" fmla="*/ 14764 h 47625"/>
                  <a:gd name="connsiteX1" fmla="*/ 21431 w 28575"/>
                  <a:gd name="connsiteY1" fmla="*/ 10954 h 47625"/>
                  <a:gd name="connsiteX2" fmla="*/ 19526 w 28575"/>
                  <a:gd name="connsiteY2" fmla="*/ 8096 h 47625"/>
                  <a:gd name="connsiteX3" fmla="*/ 17621 w 28575"/>
                  <a:gd name="connsiteY3" fmla="*/ 7144 h 47625"/>
                  <a:gd name="connsiteX4" fmla="*/ 14764 w 28575"/>
                  <a:gd name="connsiteY4" fmla="*/ 7144 h 47625"/>
                  <a:gd name="connsiteX5" fmla="*/ 10954 w 28575"/>
                  <a:gd name="connsiteY5" fmla="*/ 8096 h 47625"/>
                  <a:gd name="connsiteX6" fmla="*/ 8096 w 28575"/>
                  <a:gd name="connsiteY6" fmla="*/ 11906 h 47625"/>
                  <a:gd name="connsiteX7" fmla="*/ 7144 w 28575"/>
                  <a:gd name="connsiteY7" fmla="*/ 17621 h 47625"/>
                  <a:gd name="connsiteX8" fmla="*/ 7144 w 28575"/>
                  <a:gd name="connsiteY8" fmla="*/ 26194 h 47625"/>
                  <a:gd name="connsiteX9" fmla="*/ 7144 w 28575"/>
                  <a:gd name="connsiteY9" fmla="*/ 35719 h 47625"/>
                  <a:gd name="connsiteX10" fmla="*/ 9049 w 28575"/>
                  <a:gd name="connsiteY10" fmla="*/ 41434 h 47625"/>
                  <a:gd name="connsiteX11" fmla="*/ 11906 w 28575"/>
                  <a:gd name="connsiteY11" fmla="*/ 44291 h 47625"/>
                  <a:gd name="connsiteX12" fmla="*/ 15716 w 28575"/>
                  <a:gd name="connsiteY12" fmla="*/ 45244 h 47625"/>
                  <a:gd name="connsiteX13" fmla="*/ 18574 w 28575"/>
                  <a:gd name="connsiteY13" fmla="*/ 44291 h 47625"/>
                  <a:gd name="connsiteX14" fmla="*/ 20479 w 28575"/>
                  <a:gd name="connsiteY14" fmla="*/ 42386 h 47625"/>
                  <a:gd name="connsiteX15" fmla="*/ 22384 w 28575"/>
                  <a:gd name="connsiteY15" fmla="*/ 39529 h 47625"/>
                  <a:gd name="connsiteX16" fmla="*/ 23336 w 28575"/>
                  <a:gd name="connsiteY16" fmla="*/ 35719 h 47625"/>
                  <a:gd name="connsiteX17" fmla="*/ 24289 w 28575"/>
                  <a:gd name="connsiteY17" fmla="*/ 30956 h 47625"/>
                  <a:gd name="connsiteX18" fmla="*/ 24289 w 28575"/>
                  <a:gd name="connsiteY18" fmla="*/ 25241 h 47625"/>
                  <a:gd name="connsiteX19" fmla="*/ 24289 w 28575"/>
                  <a:gd name="connsiteY19" fmla="*/ 18574 h 47625"/>
                  <a:gd name="connsiteX20" fmla="*/ 22384 w 28575"/>
                  <a:gd name="connsiteY20" fmla="*/ 147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 h="47625">
                    <a:moveTo>
                      <a:pt x="22384" y="14764"/>
                    </a:moveTo>
                    <a:cubicBezTo>
                      <a:pt x="22384" y="12859"/>
                      <a:pt x="21431" y="11906"/>
                      <a:pt x="21431" y="10954"/>
                    </a:cubicBezTo>
                    <a:cubicBezTo>
                      <a:pt x="21431" y="10001"/>
                      <a:pt x="20479" y="9049"/>
                      <a:pt x="19526" y="8096"/>
                    </a:cubicBezTo>
                    <a:cubicBezTo>
                      <a:pt x="18574" y="7144"/>
                      <a:pt x="18574" y="7144"/>
                      <a:pt x="17621" y="7144"/>
                    </a:cubicBezTo>
                    <a:cubicBezTo>
                      <a:pt x="16669" y="7144"/>
                      <a:pt x="15716" y="7144"/>
                      <a:pt x="14764" y="7144"/>
                    </a:cubicBezTo>
                    <a:cubicBezTo>
                      <a:pt x="12859" y="7144"/>
                      <a:pt x="11906" y="7144"/>
                      <a:pt x="10954" y="8096"/>
                    </a:cubicBezTo>
                    <a:cubicBezTo>
                      <a:pt x="10001" y="9049"/>
                      <a:pt x="9049" y="10001"/>
                      <a:pt x="8096" y="11906"/>
                    </a:cubicBezTo>
                    <a:cubicBezTo>
                      <a:pt x="7144" y="13811"/>
                      <a:pt x="7144" y="15716"/>
                      <a:pt x="7144" y="17621"/>
                    </a:cubicBezTo>
                    <a:cubicBezTo>
                      <a:pt x="7144" y="19526"/>
                      <a:pt x="7144" y="22384"/>
                      <a:pt x="7144" y="26194"/>
                    </a:cubicBezTo>
                    <a:cubicBezTo>
                      <a:pt x="7144" y="30004"/>
                      <a:pt x="7144" y="32861"/>
                      <a:pt x="7144" y="35719"/>
                    </a:cubicBezTo>
                    <a:cubicBezTo>
                      <a:pt x="7144" y="38576"/>
                      <a:pt x="8096" y="40481"/>
                      <a:pt x="9049" y="41434"/>
                    </a:cubicBezTo>
                    <a:cubicBezTo>
                      <a:pt x="10001" y="43339"/>
                      <a:pt x="10954" y="44291"/>
                      <a:pt x="11906" y="44291"/>
                    </a:cubicBezTo>
                    <a:cubicBezTo>
                      <a:pt x="12859" y="45244"/>
                      <a:pt x="13811" y="45244"/>
                      <a:pt x="15716" y="45244"/>
                    </a:cubicBezTo>
                    <a:cubicBezTo>
                      <a:pt x="16669" y="45244"/>
                      <a:pt x="17621" y="45244"/>
                      <a:pt x="18574" y="44291"/>
                    </a:cubicBezTo>
                    <a:cubicBezTo>
                      <a:pt x="19526" y="44291"/>
                      <a:pt x="20479" y="43339"/>
                      <a:pt x="20479" y="42386"/>
                    </a:cubicBezTo>
                    <a:cubicBezTo>
                      <a:pt x="21431" y="41434"/>
                      <a:pt x="21431" y="40481"/>
                      <a:pt x="22384" y="39529"/>
                    </a:cubicBezTo>
                    <a:cubicBezTo>
                      <a:pt x="22384" y="38576"/>
                      <a:pt x="23336" y="37624"/>
                      <a:pt x="23336" y="35719"/>
                    </a:cubicBezTo>
                    <a:cubicBezTo>
                      <a:pt x="23336" y="34766"/>
                      <a:pt x="23336" y="32861"/>
                      <a:pt x="24289" y="30956"/>
                    </a:cubicBezTo>
                    <a:cubicBezTo>
                      <a:pt x="24289" y="29051"/>
                      <a:pt x="24289" y="27146"/>
                      <a:pt x="24289" y="25241"/>
                    </a:cubicBezTo>
                    <a:cubicBezTo>
                      <a:pt x="24289" y="22384"/>
                      <a:pt x="24289" y="20479"/>
                      <a:pt x="24289" y="18574"/>
                    </a:cubicBezTo>
                    <a:cubicBezTo>
                      <a:pt x="23336" y="18574"/>
                      <a:pt x="23336" y="16669"/>
                      <a:pt x="22384" y="14764"/>
                    </a:cubicBezTo>
                    <a:close/>
                  </a:path>
                </a:pathLst>
              </a:custGeom>
              <a:solidFill>
                <a:srgbClr val="87B519"/>
              </a:solidFill>
              <a:ln w="9525"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AA16D0E7-6411-4ED6-B727-66EA44192D23}"/>
                  </a:ext>
                </a:extLst>
              </p:cNvPr>
              <p:cNvSpPr/>
              <p:nvPr/>
            </p:nvSpPr>
            <p:spPr>
              <a:xfrm>
                <a:off x="6010751" y="3315176"/>
                <a:ext cx="171450" cy="171450"/>
              </a:xfrm>
              <a:custGeom>
                <a:avLst/>
                <a:gdLst>
                  <a:gd name="connsiteX0" fmla="*/ 133826 w 171450"/>
                  <a:gd name="connsiteY0" fmla="*/ 7144 h 171450"/>
                  <a:gd name="connsiteX1" fmla="*/ 118586 w 171450"/>
                  <a:gd name="connsiteY1" fmla="*/ 7144 h 171450"/>
                  <a:gd name="connsiteX2" fmla="*/ 18574 w 171450"/>
                  <a:gd name="connsiteY2" fmla="*/ 7144 h 171450"/>
                  <a:gd name="connsiteX3" fmla="*/ 7144 w 171450"/>
                  <a:gd name="connsiteY3" fmla="*/ 18574 h 171450"/>
                  <a:gd name="connsiteX4" fmla="*/ 7144 w 171450"/>
                  <a:gd name="connsiteY4" fmla="*/ 160496 h 171450"/>
                  <a:gd name="connsiteX5" fmla="*/ 18574 w 171450"/>
                  <a:gd name="connsiteY5" fmla="*/ 171926 h 171450"/>
                  <a:gd name="connsiteX6" fmla="*/ 153829 w 171450"/>
                  <a:gd name="connsiteY6" fmla="*/ 171926 h 171450"/>
                  <a:gd name="connsiteX7" fmla="*/ 165259 w 171450"/>
                  <a:gd name="connsiteY7" fmla="*/ 160496 h 171450"/>
                  <a:gd name="connsiteX8" fmla="*/ 165259 w 171450"/>
                  <a:gd name="connsiteY8" fmla="*/ 38576 h 171450"/>
                  <a:gd name="connsiteX9" fmla="*/ 134779 w 171450"/>
                  <a:gd name="connsiteY9" fmla="*/ 38576 h 171450"/>
                  <a:gd name="connsiteX10" fmla="*/ 134779 w 171450"/>
                  <a:gd name="connsiteY10" fmla="*/ 7144 h 171450"/>
                  <a:gd name="connsiteX11" fmla="*/ 49054 w 171450"/>
                  <a:gd name="connsiteY11" fmla="*/ 35719 h 171450"/>
                  <a:gd name="connsiteX12" fmla="*/ 49054 w 171450"/>
                  <a:gd name="connsiteY12" fmla="*/ 34766 h 171450"/>
                  <a:gd name="connsiteX13" fmla="*/ 49054 w 171450"/>
                  <a:gd name="connsiteY13" fmla="*/ 33814 h 171450"/>
                  <a:gd name="connsiteX14" fmla="*/ 50006 w 171450"/>
                  <a:gd name="connsiteY14" fmla="*/ 32861 h 171450"/>
                  <a:gd name="connsiteX15" fmla="*/ 61436 w 171450"/>
                  <a:gd name="connsiteY15" fmla="*/ 25241 h 171450"/>
                  <a:gd name="connsiteX16" fmla="*/ 62389 w 171450"/>
                  <a:gd name="connsiteY16" fmla="*/ 25241 h 171450"/>
                  <a:gd name="connsiteX17" fmla="*/ 63341 w 171450"/>
                  <a:gd name="connsiteY17" fmla="*/ 25241 h 171450"/>
                  <a:gd name="connsiteX18" fmla="*/ 64294 w 171450"/>
                  <a:gd name="connsiteY18" fmla="*/ 25241 h 171450"/>
                  <a:gd name="connsiteX19" fmla="*/ 66199 w 171450"/>
                  <a:gd name="connsiteY19" fmla="*/ 25241 h 171450"/>
                  <a:gd name="connsiteX20" fmla="*/ 69056 w 171450"/>
                  <a:gd name="connsiteY20" fmla="*/ 25241 h 171450"/>
                  <a:gd name="connsiteX21" fmla="*/ 70961 w 171450"/>
                  <a:gd name="connsiteY21" fmla="*/ 25241 h 171450"/>
                  <a:gd name="connsiteX22" fmla="*/ 71914 w 171450"/>
                  <a:gd name="connsiteY22" fmla="*/ 25241 h 171450"/>
                  <a:gd name="connsiteX23" fmla="*/ 71914 w 171450"/>
                  <a:gd name="connsiteY23" fmla="*/ 26194 h 171450"/>
                  <a:gd name="connsiteX24" fmla="*/ 71914 w 171450"/>
                  <a:gd name="connsiteY24" fmla="*/ 70961 h 171450"/>
                  <a:gd name="connsiteX25" fmla="*/ 80486 w 171450"/>
                  <a:gd name="connsiteY25" fmla="*/ 70961 h 171450"/>
                  <a:gd name="connsiteX26" fmla="*/ 81439 w 171450"/>
                  <a:gd name="connsiteY26" fmla="*/ 70961 h 171450"/>
                  <a:gd name="connsiteX27" fmla="*/ 82391 w 171450"/>
                  <a:gd name="connsiteY27" fmla="*/ 71914 h 171450"/>
                  <a:gd name="connsiteX28" fmla="*/ 82391 w 171450"/>
                  <a:gd name="connsiteY28" fmla="*/ 72866 h 171450"/>
                  <a:gd name="connsiteX29" fmla="*/ 82391 w 171450"/>
                  <a:gd name="connsiteY29" fmla="*/ 74771 h 171450"/>
                  <a:gd name="connsiteX30" fmla="*/ 82391 w 171450"/>
                  <a:gd name="connsiteY30" fmla="*/ 76676 h 171450"/>
                  <a:gd name="connsiteX31" fmla="*/ 82391 w 171450"/>
                  <a:gd name="connsiteY31" fmla="*/ 77629 h 171450"/>
                  <a:gd name="connsiteX32" fmla="*/ 81439 w 171450"/>
                  <a:gd name="connsiteY32" fmla="*/ 78581 h 171450"/>
                  <a:gd name="connsiteX33" fmla="*/ 80486 w 171450"/>
                  <a:gd name="connsiteY33" fmla="*/ 78581 h 171450"/>
                  <a:gd name="connsiteX34" fmla="*/ 50959 w 171450"/>
                  <a:gd name="connsiteY34" fmla="*/ 78581 h 171450"/>
                  <a:gd name="connsiteX35" fmla="*/ 50006 w 171450"/>
                  <a:gd name="connsiteY35" fmla="*/ 78581 h 171450"/>
                  <a:gd name="connsiteX36" fmla="*/ 49054 w 171450"/>
                  <a:gd name="connsiteY36" fmla="*/ 77629 h 171450"/>
                  <a:gd name="connsiteX37" fmla="*/ 49054 w 171450"/>
                  <a:gd name="connsiteY37" fmla="*/ 76676 h 171450"/>
                  <a:gd name="connsiteX38" fmla="*/ 49054 w 171450"/>
                  <a:gd name="connsiteY38" fmla="*/ 74771 h 171450"/>
                  <a:gd name="connsiteX39" fmla="*/ 49054 w 171450"/>
                  <a:gd name="connsiteY39" fmla="*/ 72866 h 171450"/>
                  <a:gd name="connsiteX40" fmla="*/ 49054 w 171450"/>
                  <a:gd name="connsiteY40" fmla="*/ 71914 h 171450"/>
                  <a:gd name="connsiteX41" fmla="*/ 50006 w 171450"/>
                  <a:gd name="connsiteY41" fmla="*/ 70961 h 171450"/>
                  <a:gd name="connsiteX42" fmla="*/ 50959 w 171450"/>
                  <a:gd name="connsiteY42" fmla="*/ 70961 h 171450"/>
                  <a:gd name="connsiteX43" fmla="*/ 61436 w 171450"/>
                  <a:gd name="connsiteY43" fmla="*/ 70961 h 171450"/>
                  <a:gd name="connsiteX44" fmla="*/ 61436 w 171450"/>
                  <a:gd name="connsiteY44" fmla="*/ 35719 h 171450"/>
                  <a:gd name="connsiteX45" fmla="*/ 52864 w 171450"/>
                  <a:gd name="connsiteY45" fmla="*/ 40481 h 171450"/>
                  <a:gd name="connsiteX46" fmla="*/ 50959 w 171450"/>
                  <a:gd name="connsiteY46" fmla="*/ 41434 h 171450"/>
                  <a:gd name="connsiteX47" fmla="*/ 50006 w 171450"/>
                  <a:gd name="connsiteY47" fmla="*/ 41434 h 171450"/>
                  <a:gd name="connsiteX48" fmla="*/ 49054 w 171450"/>
                  <a:gd name="connsiteY48" fmla="*/ 40481 h 171450"/>
                  <a:gd name="connsiteX49" fmla="*/ 49054 w 171450"/>
                  <a:gd name="connsiteY49" fmla="*/ 37624 h 171450"/>
                  <a:gd name="connsiteX50" fmla="*/ 49054 w 171450"/>
                  <a:gd name="connsiteY50" fmla="*/ 35719 h 171450"/>
                  <a:gd name="connsiteX51" fmla="*/ 82391 w 171450"/>
                  <a:gd name="connsiteY51" fmla="*/ 137636 h 171450"/>
                  <a:gd name="connsiteX52" fmla="*/ 78581 w 171450"/>
                  <a:gd name="connsiteY52" fmla="*/ 146209 h 171450"/>
                  <a:gd name="connsiteX53" fmla="*/ 72866 w 171450"/>
                  <a:gd name="connsiteY53" fmla="*/ 151924 h 171450"/>
                  <a:gd name="connsiteX54" fmla="*/ 63341 w 171450"/>
                  <a:gd name="connsiteY54" fmla="*/ 153829 h 171450"/>
                  <a:gd name="connsiteX55" fmla="*/ 53816 w 171450"/>
                  <a:gd name="connsiteY55" fmla="*/ 151924 h 171450"/>
                  <a:gd name="connsiteX56" fmla="*/ 48101 w 171450"/>
                  <a:gd name="connsiteY56" fmla="*/ 146209 h 171450"/>
                  <a:gd name="connsiteX57" fmla="*/ 45244 w 171450"/>
                  <a:gd name="connsiteY57" fmla="*/ 137636 h 171450"/>
                  <a:gd name="connsiteX58" fmla="*/ 44291 w 171450"/>
                  <a:gd name="connsiteY58" fmla="*/ 126206 h 171450"/>
                  <a:gd name="connsiteX59" fmla="*/ 45244 w 171450"/>
                  <a:gd name="connsiteY59" fmla="*/ 114776 h 171450"/>
                  <a:gd name="connsiteX60" fmla="*/ 49054 w 171450"/>
                  <a:gd name="connsiteY60" fmla="*/ 106204 h 171450"/>
                  <a:gd name="connsiteX61" fmla="*/ 54769 w 171450"/>
                  <a:gd name="connsiteY61" fmla="*/ 100489 h 171450"/>
                  <a:gd name="connsiteX62" fmla="*/ 64294 w 171450"/>
                  <a:gd name="connsiteY62" fmla="*/ 98584 h 171450"/>
                  <a:gd name="connsiteX63" fmla="*/ 73819 w 171450"/>
                  <a:gd name="connsiteY63" fmla="*/ 100489 h 171450"/>
                  <a:gd name="connsiteX64" fmla="*/ 79534 w 171450"/>
                  <a:gd name="connsiteY64" fmla="*/ 106204 h 171450"/>
                  <a:gd name="connsiteX65" fmla="*/ 82391 w 171450"/>
                  <a:gd name="connsiteY65" fmla="*/ 114776 h 171450"/>
                  <a:gd name="connsiteX66" fmla="*/ 83344 w 171450"/>
                  <a:gd name="connsiteY66" fmla="*/ 126206 h 171450"/>
                  <a:gd name="connsiteX67" fmla="*/ 82391 w 171450"/>
                  <a:gd name="connsiteY67" fmla="*/ 137636 h 171450"/>
                  <a:gd name="connsiteX68" fmla="*/ 125254 w 171450"/>
                  <a:gd name="connsiteY68" fmla="*/ 150971 h 171450"/>
                  <a:gd name="connsiteX69" fmla="*/ 125254 w 171450"/>
                  <a:gd name="connsiteY69" fmla="*/ 151924 h 171450"/>
                  <a:gd name="connsiteX70" fmla="*/ 124301 w 171450"/>
                  <a:gd name="connsiteY70" fmla="*/ 152876 h 171450"/>
                  <a:gd name="connsiteX71" fmla="*/ 123349 w 171450"/>
                  <a:gd name="connsiteY71" fmla="*/ 152876 h 171450"/>
                  <a:gd name="connsiteX72" fmla="*/ 93821 w 171450"/>
                  <a:gd name="connsiteY72" fmla="*/ 152876 h 171450"/>
                  <a:gd name="connsiteX73" fmla="*/ 92869 w 171450"/>
                  <a:gd name="connsiteY73" fmla="*/ 152876 h 171450"/>
                  <a:gd name="connsiteX74" fmla="*/ 91916 w 171450"/>
                  <a:gd name="connsiteY74" fmla="*/ 151924 h 171450"/>
                  <a:gd name="connsiteX75" fmla="*/ 91916 w 171450"/>
                  <a:gd name="connsiteY75" fmla="*/ 150971 h 171450"/>
                  <a:gd name="connsiteX76" fmla="*/ 91916 w 171450"/>
                  <a:gd name="connsiteY76" fmla="*/ 149066 h 171450"/>
                  <a:gd name="connsiteX77" fmla="*/ 91916 w 171450"/>
                  <a:gd name="connsiteY77" fmla="*/ 147161 h 171450"/>
                  <a:gd name="connsiteX78" fmla="*/ 91916 w 171450"/>
                  <a:gd name="connsiteY78" fmla="*/ 146209 h 171450"/>
                  <a:gd name="connsiteX79" fmla="*/ 92869 w 171450"/>
                  <a:gd name="connsiteY79" fmla="*/ 145256 h 171450"/>
                  <a:gd name="connsiteX80" fmla="*/ 93821 w 171450"/>
                  <a:gd name="connsiteY80" fmla="*/ 145256 h 171450"/>
                  <a:gd name="connsiteX81" fmla="*/ 104299 w 171450"/>
                  <a:gd name="connsiteY81" fmla="*/ 145256 h 171450"/>
                  <a:gd name="connsiteX82" fmla="*/ 104299 w 171450"/>
                  <a:gd name="connsiteY82" fmla="*/ 110014 h 171450"/>
                  <a:gd name="connsiteX83" fmla="*/ 95726 w 171450"/>
                  <a:gd name="connsiteY83" fmla="*/ 114776 h 171450"/>
                  <a:gd name="connsiteX84" fmla="*/ 93821 w 171450"/>
                  <a:gd name="connsiteY84" fmla="*/ 115729 h 171450"/>
                  <a:gd name="connsiteX85" fmla="*/ 92869 w 171450"/>
                  <a:gd name="connsiteY85" fmla="*/ 115729 h 171450"/>
                  <a:gd name="connsiteX86" fmla="*/ 91916 w 171450"/>
                  <a:gd name="connsiteY86" fmla="*/ 114776 h 171450"/>
                  <a:gd name="connsiteX87" fmla="*/ 91916 w 171450"/>
                  <a:gd name="connsiteY87" fmla="*/ 111919 h 171450"/>
                  <a:gd name="connsiteX88" fmla="*/ 91916 w 171450"/>
                  <a:gd name="connsiteY88" fmla="*/ 110014 h 171450"/>
                  <a:gd name="connsiteX89" fmla="*/ 91916 w 171450"/>
                  <a:gd name="connsiteY89" fmla="*/ 109061 h 171450"/>
                  <a:gd name="connsiteX90" fmla="*/ 91916 w 171450"/>
                  <a:gd name="connsiteY90" fmla="*/ 108109 h 171450"/>
                  <a:gd name="connsiteX91" fmla="*/ 92869 w 171450"/>
                  <a:gd name="connsiteY91" fmla="*/ 107156 h 171450"/>
                  <a:gd name="connsiteX92" fmla="*/ 104299 w 171450"/>
                  <a:gd name="connsiteY92" fmla="*/ 99536 h 171450"/>
                  <a:gd name="connsiteX93" fmla="*/ 105251 w 171450"/>
                  <a:gd name="connsiteY93" fmla="*/ 99536 h 171450"/>
                  <a:gd name="connsiteX94" fmla="*/ 106204 w 171450"/>
                  <a:gd name="connsiteY94" fmla="*/ 99536 h 171450"/>
                  <a:gd name="connsiteX95" fmla="*/ 107156 w 171450"/>
                  <a:gd name="connsiteY95" fmla="*/ 99536 h 171450"/>
                  <a:gd name="connsiteX96" fmla="*/ 109061 w 171450"/>
                  <a:gd name="connsiteY96" fmla="*/ 99536 h 171450"/>
                  <a:gd name="connsiteX97" fmla="*/ 111919 w 171450"/>
                  <a:gd name="connsiteY97" fmla="*/ 99536 h 171450"/>
                  <a:gd name="connsiteX98" fmla="*/ 113824 w 171450"/>
                  <a:gd name="connsiteY98" fmla="*/ 99536 h 171450"/>
                  <a:gd name="connsiteX99" fmla="*/ 114776 w 171450"/>
                  <a:gd name="connsiteY99" fmla="*/ 99536 h 171450"/>
                  <a:gd name="connsiteX100" fmla="*/ 114776 w 171450"/>
                  <a:gd name="connsiteY100" fmla="*/ 100489 h 171450"/>
                  <a:gd name="connsiteX101" fmla="*/ 114776 w 171450"/>
                  <a:gd name="connsiteY101" fmla="*/ 145256 h 171450"/>
                  <a:gd name="connsiteX102" fmla="*/ 123349 w 171450"/>
                  <a:gd name="connsiteY102" fmla="*/ 145256 h 171450"/>
                  <a:gd name="connsiteX103" fmla="*/ 124301 w 171450"/>
                  <a:gd name="connsiteY103" fmla="*/ 145256 h 171450"/>
                  <a:gd name="connsiteX104" fmla="*/ 125254 w 171450"/>
                  <a:gd name="connsiteY104" fmla="*/ 146209 h 171450"/>
                  <a:gd name="connsiteX105" fmla="*/ 125254 w 171450"/>
                  <a:gd name="connsiteY105" fmla="*/ 147161 h 171450"/>
                  <a:gd name="connsiteX106" fmla="*/ 125254 w 171450"/>
                  <a:gd name="connsiteY106" fmla="*/ 149066 h 171450"/>
                  <a:gd name="connsiteX107" fmla="*/ 125254 w 171450"/>
                  <a:gd name="connsiteY107" fmla="*/ 150971 h 171450"/>
                  <a:gd name="connsiteX108" fmla="*/ 126206 w 171450"/>
                  <a:gd name="connsiteY108" fmla="*/ 63341 h 171450"/>
                  <a:gd name="connsiteX109" fmla="*/ 122396 w 171450"/>
                  <a:gd name="connsiteY109" fmla="*/ 71914 h 171450"/>
                  <a:gd name="connsiteX110" fmla="*/ 116681 w 171450"/>
                  <a:gd name="connsiteY110" fmla="*/ 77629 h 171450"/>
                  <a:gd name="connsiteX111" fmla="*/ 107156 w 171450"/>
                  <a:gd name="connsiteY111" fmla="*/ 79534 h 171450"/>
                  <a:gd name="connsiteX112" fmla="*/ 97631 w 171450"/>
                  <a:gd name="connsiteY112" fmla="*/ 77629 h 171450"/>
                  <a:gd name="connsiteX113" fmla="*/ 91916 w 171450"/>
                  <a:gd name="connsiteY113" fmla="*/ 71914 h 171450"/>
                  <a:gd name="connsiteX114" fmla="*/ 89059 w 171450"/>
                  <a:gd name="connsiteY114" fmla="*/ 63341 h 171450"/>
                  <a:gd name="connsiteX115" fmla="*/ 88106 w 171450"/>
                  <a:gd name="connsiteY115" fmla="*/ 51911 h 171450"/>
                  <a:gd name="connsiteX116" fmla="*/ 89059 w 171450"/>
                  <a:gd name="connsiteY116" fmla="*/ 40481 h 171450"/>
                  <a:gd name="connsiteX117" fmla="*/ 92869 w 171450"/>
                  <a:gd name="connsiteY117" fmla="*/ 31909 h 171450"/>
                  <a:gd name="connsiteX118" fmla="*/ 98584 w 171450"/>
                  <a:gd name="connsiteY118" fmla="*/ 26194 h 171450"/>
                  <a:gd name="connsiteX119" fmla="*/ 108109 w 171450"/>
                  <a:gd name="connsiteY119" fmla="*/ 24289 h 171450"/>
                  <a:gd name="connsiteX120" fmla="*/ 117634 w 171450"/>
                  <a:gd name="connsiteY120" fmla="*/ 26194 h 171450"/>
                  <a:gd name="connsiteX121" fmla="*/ 123349 w 171450"/>
                  <a:gd name="connsiteY121" fmla="*/ 31909 h 171450"/>
                  <a:gd name="connsiteX122" fmla="*/ 126206 w 171450"/>
                  <a:gd name="connsiteY122" fmla="*/ 40481 h 171450"/>
                  <a:gd name="connsiteX123" fmla="*/ 127159 w 171450"/>
                  <a:gd name="connsiteY123" fmla="*/ 51911 h 171450"/>
                  <a:gd name="connsiteX124" fmla="*/ 126206 w 171450"/>
                  <a:gd name="connsiteY124" fmla="*/ 6334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71450" h="171450">
                    <a:moveTo>
                      <a:pt x="133826" y="7144"/>
                    </a:moveTo>
                    <a:cubicBezTo>
                      <a:pt x="130016" y="7144"/>
                      <a:pt x="124301" y="7144"/>
                      <a:pt x="118586" y="7144"/>
                    </a:cubicBezTo>
                    <a:lnTo>
                      <a:pt x="18574" y="7144"/>
                    </a:lnTo>
                    <a:cubicBezTo>
                      <a:pt x="11906" y="7144"/>
                      <a:pt x="7144" y="11906"/>
                      <a:pt x="7144" y="18574"/>
                    </a:cubicBezTo>
                    <a:lnTo>
                      <a:pt x="7144" y="160496"/>
                    </a:lnTo>
                    <a:cubicBezTo>
                      <a:pt x="7144" y="167164"/>
                      <a:pt x="11906" y="171926"/>
                      <a:pt x="18574" y="171926"/>
                    </a:cubicBezTo>
                    <a:lnTo>
                      <a:pt x="153829" y="171926"/>
                    </a:lnTo>
                    <a:cubicBezTo>
                      <a:pt x="159544" y="171926"/>
                      <a:pt x="165259" y="167164"/>
                      <a:pt x="165259" y="160496"/>
                    </a:cubicBezTo>
                    <a:lnTo>
                      <a:pt x="165259" y="38576"/>
                    </a:lnTo>
                    <a:lnTo>
                      <a:pt x="134779" y="38576"/>
                    </a:lnTo>
                    <a:lnTo>
                      <a:pt x="134779" y="7144"/>
                    </a:lnTo>
                    <a:close/>
                    <a:moveTo>
                      <a:pt x="49054" y="35719"/>
                    </a:moveTo>
                    <a:cubicBezTo>
                      <a:pt x="49054" y="35719"/>
                      <a:pt x="49054" y="34766"/>
                      <a:pt x="49054" y="34766"/>
                    </a:cubicBezTo>
                    <a:cubicBezTo>
                      <a:pt x="49054" y="34766"/>
                      <a:pt x="49054" y="33814"/>
                      <a:pt x="49054" y="33814"/>
                    </a:cubicBezTo>
                    <a:cubicBezTo>
                      <a:pt x="49054" y="33814"/>
                      <a:pt x="49054" y="33814"/>
                      <a:pt x="50006" y="32861"/>
                    </a:cubicBezTo>
                    <a:lnTo>
                      <a:pt x="61436" y="25241"/>
                    </a:lnTo>
                    <a:cubicBezTo>
                      <a:pt x="61436" y="25241"/>
                      <a:pt x="61436" y="25241"/>
                      <a:pt x="62389" y="25241"/>
                    </a:cubicBezTo>
                    <a:cubicBezTo>
                      <a:pt x="62389" y="25241"/>
                      <a:pt x="63341" y="25241"/>
                      <a:pt x="63341" y="25241"/>
                    </a:cubicBezTo>
                    <a:cubicBezTo>
                      <a:pt x="63341" y="25241"/>
                      <a:pt x="64294" y="25241"/>
                      <a:pt x="64294" y="25241"/>
                    </a:cubicBezTo>
                    <a:cubicBezTo>
                      <a:pt x="65246" y="25241"/>
                      <a:pt x="65246" y="25241"/>
                      <a:pt x="66199" y="25241"/>
                    </a:cubicBezTo>
                    <a:cubicBezTo>
                      <a:pt x="67151" y="25241"/>
                      <a:pt x="68104" y="25241"/>
                      <a:pt x="69056" y="25241"/>
                    </a:cubicBezTo>
                    <a:cubicBezTo>
                      <a:pt x="70009" y="25241"/>
                      <a:pt x="70009" y="25241"/>
                      <a:pt x="70961" y="25241"/>
                    </a:cubicBezTo>
                    <a:cubicBezTo>
                      <a:pt x="70961" y="25241"/>
                      <a:pt x="71914" y="25241"/>
                      <a:pt x="71914" y="25241"/>
                    </a:cubicBezTo>
                    <a:cubicBezTo>
                      <a:pt x="71914" y="25241"/>
                      <a:pt x="71914" y="25241"/>
                      <a:pt x="71914" y="26194"/>
                    </a:cubicBezTo>
                    <a:lnTo>
                      <a:pt x="71914" y="70961"/>
                    </a:lnTo>
                    <a:lnTo>
                      <a:pt x="80486" y="70961"/>
                    </a:lnTo>
                    <a:cubicBezTo>
                      <a:pt x="80486" y="70961"/>
                      <a:pt x="81439" y="70961"/>
                      <a:pt x="81439" y="70961"/>
                    </a:cubicBezTo>
                    <a:cubicBezTo>
                      <a:pt x="81439" y="70961"/>
                      <a:pt x="81439" y="70961"/>
                      <a:pt x="82391" y="71914"/>
                    </a:cubicBezTo>
                    <a:cubicBezTo>
                      <a:pt x="83344" y="72866"/>
                      <a:pt x="82391" y="72866"/>
                      <a:pt x="82391" y="72866"/>
                    </a:cubicBezTo>
                    <a:cubicBezTo>
                      <a:pt x="82391" y="73819"/>
                      <a:pt x="82391" y="73819"/>
                      <a:pt x="82391" y="74771"/>
                    </a:cubicBezTo>
                    <a:cubicBezTo>
                      <a:pt x="82391" y="75724"/>
                      <a:pt x="82391" y="76676"/>
                      <a:pt x="82391" y="76676"/>
                    </a:cubicBezTo>
                    <a:cubicBezTo>
                      <a:pt x="82391" y="77629"/>
                      <a:pt x="82391" y="77629"/>
                      <a:pt x="82391" y="77629"/>
                    </a:cubicBezTo>
                    <a:cubicBezTo>
                      <a:pt x="82391" y="77629"/>
                      <a:pt x="82391" y="78581"/>
                      <a:pt x="81439" y="78581"/>
                    </a:cubicBezTo>
                    <a:cubicBezTo>
                      <a:pt x="81439" y="78581"/>
                      <a:pt x="81439" y="78581"/>
                      <a:pt x="80486" y="78581"/>
                    </a:cubicBezTo>
                    <a:lnTo>
                      <a:pt x="50959" y="78581"/>
                    </a:lnTo>
                    <a:cubicBezTo>
                      <a:pt x="50959" y="78581"/>
                      <a:pt x="50959" y="78581"/>
                      <a:pt x="50006" y="78581"/>
                    </a:cubicBezTo>
                    <a:cubicBezTo>
                      <a:pt x="50006" y="78581"/>
                      <a:pt x="50006" y="78581"/>
                      <a:pt x="49054" y="77629"/>
                    </a:cubicBezTo>
                    <a:cubicBezTo>
                      <a:pt x="49054" y="77629"/>
                      <a:pt x="49054" y="76676"/>
                      <a:pt x="49054" y="76676"/>
                    </a:cubicBezTo>
                    <a:cubicBezTo>
                      <a:pt x="49054" y="75724"/>
                      <a:pt x="49054" y="75724"/>
                      <a:pt x="49054" y="74771"/>
                    </a:cubicBezTo>
                    <a:cubicBezTo>
                      <a:pt x="49054" y="73819"/>
                      <a:pt x="49054" y="72866"/>
                      <a:pt x="49054" y="72866"/>
                    </a:cubicBezTo>
                    <a:cubicBezTo>
                      <a:pt x="49054" y="71914"/>
                      <a:pt x="49054" y="71914"/>
                      <a:pt x="49054" y="71914"/>
                    </a:cubicBezTo>
                    <a:cubicBezTo>
                      <a:pt x="49054" y="71914"/>
                      <a:pt x="49054" y="70961"/>
                      <a:pt x="50006" y="70961"/>
                    </a:cubicBezTo>
                    <a:cubicBezTo>
                      <a:pt x="50006" y="70961"/>
                      <a:pt x="50006" y="70961"/>
                      <a:pt x="50959" y="70961"/>
                    </a:cubicBezTo>
                    <a:lnTo>
                      <a:pt x="61436" y="70961"/>
                    </a:lnTo>
                    <a:lnTo>
                      <a:pt x="61436" y="35719"/>
                    </a:lnTo>
                    <a:lnTo>
                      <a:pt x="52864" y="40481"/>
                    </a:lnTo>
                    <a:cubicBezTo>
                      <a:pt x="51911" y="40481"/>
                      <a:pt x="51911" y="41434"/>
                      <a:pt x="50959" y="41434"/>
                    </a:cubicBezTo>
                    <a:cubicBezTo>
                      <a:pt x="50959" y="41434"/>
                      <a:pt x="50006" y="41434"/>
                      <a:pt x="50006" y="41434"/>
                    </a:cubicBezTo>
                    <a:cubicBezTo>
                      <a:pt x="50006" y="41434"/>
                      <a:pt x="50006" y="40481"/>
                      <a:pt x="49054" y="40481"/>
                    </a:cubicBezTo>
                    <a:cubicBezTo>
                      <a:pt x="49054" y="39529"/>
                      <a:pt x="49054" y="39529"/>
                      <a:pt x="49054" y="37624"/>
                    </a:cubicBezTo>
                    <a:cubicBezTo>
                      <a:pt x="49054" y="36671"/>
                      <a:pt x="49054" y="35719"/>
                      <a:pt x="49054" y="35719"/>
                    </a:cubicBezTo>
                    <a:close/>
                    <a:moveTo>
                      <a:pt x="82391" y="137636"/>
                    </a:moveTo>
                    <a:cubicBezTo>
                      <a:pt x="81439" y="141446"/>
                      <a:pt x="80486" y="144304"/>
                      <a:pt x="78581" y="146209"/>
                    </a:cubicBezTo>
                    <a:cubicBezTo>
                      <a:pt x="76676" y="149066"/>
                      <a:pt x="74771" y="150971"/>
                      <a:pt x="72866" y="151924"/>
                    </a:cubicBezTo>
                    <a:cubicBezTo>
                      <a:pt x="70009" y="152876"/>
                      <a:pt x="67151" y="153829"/>
                      <a:pt x="63341" y="153829"/>
                    </a:cubicBezTo>
                    <a:cubicBezTo>
                      <a:pt x="59531" y="153829"/>
                      <a:pt x="56674" y="152876"/>
                      <a:pt x="53816" y="151924"/>
                    </a:cubicBezTo>
                    <a:cubicBezTo>
                      <a:pt x="50959" y="150971"/>
                      <a:pt x="49054" y="149066"/>
                      <a:pt x="48101" y="146209"/>
                    </a:cubicBezTo>
                    <a:cubicBezTo>
                      <a:pt x="47149" y="143351"/>
                      <a:pt x="45244" y="140494"/>
                      <a:pt x="45244" y="137636"/>
                    </a:cubicBezTo>
                    <a:cubicBezTo>
                      <a:pt x="44291" y="133826"/>
                      <a:pt x="44291" y="130016"/>
                      <a:pt x="44291" y="126206"/>
                    </a:cubicBezTo>
                    <a:cubicBezTo>
                      <a:pt x="44291" y="121444"/>
                      <a:pt x="44291" y="117634"/>
                      <a:pt x="45244" y="114776"/>
                    </a:cubicBezTo>
                    <a:cubicBezTo>
                      <a:pt x="46196" y="110966"/>
                      <a:pt x="47149" y="108109"/>
                      <a:pt x="49054" y="106204"/>
                    </a:cubicBezTo>
                    <a:cubicBezTo>
                      <a:pt x="50959" y="104299"/>
                      <a:pt x="52864" y="101441"/>
                      <a:pt x="54769" y="100489"/>
                    </a:cubicBezTo>
                    <a:cubicBezTo>
                      <a:pt x="57626" y="99536"/>
                      <a:pt x="60484" y="98584"/>
                      <a:pt x="64294" y="98584"/>
                    </a:cubicBezTo>
                    <a:cubicBezTo>
                      <a:pt x="68104" y="98584"/>
                      <a:pt x="70961" y="99536"/>
                      <a:pt x="73819" y="100489"/>
                    </a:cubicBezTo>
                    <a:cubicBezTo>
                      <a:pt x="76676" y="101441"/>
                      <a:pt x="78581" y="103346"/>
                      <a:pt x="79534" y="106204"/>
                    </a:cubicBezTo>
                    <a:cubicBezTo>
                      <a:pt x="80486" y="109061"/>
                      <a:pt x="82391" y="111919"/>
                      <a:pt x="82391" y="114776"/>
                    </a:cubicBezTo>
                    <a:cubicBezTo>
                      <a:pt x="83344" y="118586"/>
                      <a:pt x="83344" y="122396"/>
                      <a:pt x="83344" y="126206"/>
                    </a:cubicBezTo>
                    <a:cubicBezTo>
                      <a:pt x="83344" y="130969"/>
                      <a:pt x="83344" y="134779"/>
                      <a:pt x="82391" y="137636"/>
                    </a:cubicBezTo>
                    <a:close/>
                    <a:moveTo>
                      <a:pt x="125254" y="150971"/>
                    </a:moveTo>
                    <a:cubicBezTo>
                      <a:pt x="125254" y="151924"/>
                      <a:pt x="125254" y="151924"/>
                      <a:pt x="125254" y="151924"/>
                    </a:cubicBezTo>
                    <a:cubicBezTo>
                      <a:pt x="125254" y="151924"/>
                      <a:pt x="125254" y="152876"/>
                      <a:pt x="124301" y="152876"/>
                    </a:cubicBezTo>
                    <a:cubicBezTo>
                      <a:pt x="124301" y="152876"/>
                      <a:pt x="124301" y="152876"/>
                      <a:pt x="123349" y="152876"/>
                    </a:cubicBezTo>
                    <a:lnTo>
                      <a:pt x="93821" y="152876"/>
                    </a:lnTo>
                    <a:cubicBezTo>
                      <a:pt x="93821" y="152876"/>
                      <a:pt x="93821" y="152876"/>
                      <a:pt x="92869" y="152876"/>
                    </a:cubicBezTo>
                    <a:cubicBezTo>
                      <a:pt x="92869" y="152876"/>
                      <a:pt x="92869" y="152876"/>
                      <a:pt x="91916" y="151924"/>
                    </a:cubicBezTo>
                    <a:cubicBezTo>
                      <a:pt x="91916" y="151924"/>
                      <a:pt x="91916" y="150971"/>
                      <a:pt x="91916" y="150971"/>
                    </a:cubicBezTo>
                    <a:cubicBezTo>
                      <a:pt x="91916" y="150019"/>
                      <a:pt x="91916" y="150019"/>
                      <a:pt x="91916" y="149066"/>
                    </a:cubicBezTo>
                    <a:cubicBezTo>
                      <a:pt x="91916" y="148114"/>
                      <a:pt x="91916" y="147161"/>
                      <a:pt x="91916" y="147161"/>
                    </a:cubicBezTo>
                    <a:cubicBezTo>
                      <a:pt x="91916" y="146209"/>
                      <a:pt x="91916" y="146209"/>
                      <a:pt x="91916" y="146209"/>
                    </a:cubicBezTo>
                    <a:cubicBezTo>
                      <a:pt x="91916" y="146209"/>
                      <a:pt x="91916" y="145256"/>
                      <a:pt x="92869" y="145256"/>
                    </a:cubicBezTo>
                    <a:cubicBezTo>
                      <a:pt x="92869" y="145256"/>
                      <a:pt x="92869" y="145256"/>
                      <a:pt x="93821" y="145256"/>
                    </a:cubicBezTo>
                    <a:lnTo>
                      <a:pt x="104299" y="145256"/>
                    </a:lnTo>
                    <a:lnTo>
                      <a:pt x="104299" y="110014"/>
                    </a:lnTo>
                    <a:lnTo>
                      <a:pt x="95726" y="114776"/>
                    </a:lnTo>
                    <a:cubicBezTo>
                      <a:pt x="94774" y="114776"/>
                      <a:pt x="94774" y="115729"/>
                      <a:pt x="93821" y="115729"/>
                    </a:cubicBezTo>
                    <a:cubicBezTo>
                      <a:pt x="93821" y="115729"/>
                      <a:pt x="92869" y="115729"/>
                      <a:pt x="92869" y="115729"/>
                    </a:cubicBezTo>
                    <a:cubicBezTo>
                      <a:pt x="92869" y="115729"/>
                      <a:pt x="92869" y="114776"/>
                      <a:pt x="91916" y="114776"/>
                    </a:cubicBezTo>
                    <a:cubicBezTo>
                      <a:pt x="91916" y="113824"/>
                      <a:pt x="91916" y="113824"/>
                      <a:pt x="91916" y="111919"/>
                    </a:cubicBezTo>
                    <a:cubicBezTo>
                      <a:pt x="91916" y="110966"/>
                      <a:pt x="91916" y="110966"/>
                      <a:pt x="91916" y="110014"/>
                    </a:cubicBezTo>
                    <a:cubicBezTo>
                      <a:pt x="91916" y="110014"/>
                      <a:pt x="91916" y="109061"/>
                      <a:pt x="91916" y="109061"/>
                    </a:cubicBezTo>
                    <a:cubicBezTo>
                      <a:pt x="91916" y="109061"/>
                      <a:pt x="91916" y="108109"/>
                      <a:pt x="91916" y="108109"/>
                    </a:cubicBezTo>
                    <a:cubicBezTo>
                      <a:pt x="91916" y="108109"/>
                      <a:pt x="91916" y="108109"/>
                      <a:pt x="92869" y="107156"/>
                    </a:cubicBezTo>
                    <a:lnTo>
                      <a:pt x="104299" y="99536"/>
                    </a:lnTo>
                    <a:cubicBezTo>
                      <a:pt x="104299" y="99536"/>
                      <a:pt x="104299" y="99536"/>
                      <a:pt x="105251" y="99536"/>
                    </a:cubicBezTo>
                    <a:cubicBezTo>
                      <a:pt x="105251" y="99536"/>
                      <a:pt x="106204" y="99536"/>
                      <a:pt x="106204" y="99536"/>
                    </a:cubicBezTo>
                    <a:cubicBezTo>
                      <a:pt x="106204" y="99536"/>
                      <a:pt x="107156" y="99536"/>
                      <a:pt x="107156" y="99536"/>
                    </a:cubicBezTo>
                    <a:cubicBezTo>
                      <a:pt x="108109" y="99536"/>
                      <a:pt x="108109" y="99536"/>
                      <a:pt x="109061" y="99536"/>
                    </a:cubicBezTo>
                    <a:cubicBezTo>
                      <a:pt x="110014" y="99536"/>
                      <a:pt x="110966" y="99536"/>
                      <a:pt x="111919" y="99536"/>
                    </a:cubicBezTo>
                    <a:cubicBezTo>
                      <a:pt x="112871" y="99536"/>
                      <a:pt x="112871" y="99536"/>
                      <a:pt x="113824" y="99536"/>
                    </a:cubicBezTo>
                    <a:cubicBezTo>
                      <a:pt x="113824" y="99536"/>
                      <a:pt x="114776" y="99536"/>
                      <a:pt x="114776" y="99536"/>
                    </a:cubicBezTo>
                    <a:cubicBezTo>
                      <a:pt x="114776" y="99536"/>
                      <a:pt x="114776" y="99536"/>
                      <a:pt x="114776" y="100489"/>
                    </a:cubicBezTo>
                    <a:lnTo>
                      <a:pt x="114776" y="145256"/>
                    </a:lnTo>
                    <a:lnTo>
                      <a:pt x="123349" y="145256"/>
                    </a:lnTo>
                    <a:cubicBezTo>
                      <a:pt x="123349" y="145256"/>
                      <a:pt x="124301" y="145256"/>
                      <a:pt x="124301" y="145256"/>
                    </a:cubicBezTo>
                    <a:cubicBezTo>
                      <a:pt x="124301" y="145256"/>
                      <a:pt x="124301" y="145256"/>
                      <a:pt x="125254" y="146209"/>
                    </a:cubicBezTo>
                    <a:cubicBezTo>
                      <a:pt x="125254" y="146209"/>
                      <a:pt x="125254" y="147161"/>
                      <a:pt x="125254" y="147161"/>
                    </a:cubicBezTo>
                    <a:cubicBezTo>
                      <a:pt x="125254" y="148114"/>
                      <a:pt x="125254" y="148114"/>
                      <a:pt x="125254" y="149066"/>
                    </a:cubicBezTo>
                    <a:cubicBezTo>
                      <a:pt x="125254" y="150019"/>
                      <a:pt x="125254" y="150971"/>
                      <a:pt x="125254" y="150971"/>
                    </a:cubicBezTo>
                    <a:close/>
                    <a:moveTo>
                      <a:pt x="126206" y="63341"/>
                    </a:moveTo>
                    <a:cubicBezTo>
                      <a:pt x="125254" y="67151"/>
                      <a:pt x="124301" y="70009"/>
                      <a:pt x="122396" y="71914"/>
                    </a:cubicBezTo>
                    <a:cubicBezTo>
                      <a:pt x="120491" y="74771"/>
                      <a:pt x="118586" y="76676"/>
                      <a:pt x="116681" y="77629"/>
                    </a:cubicBezTo>
                    <a:cubicBezTo>
                      <a:pt x="113824" y="78581"/>
                      <a:pt x="110966" y="79534"/>
                      <a:pt x="107156" y="79534"/>
                    </a:cubicBezTo>
                    <a:cubicBezTo>
                      <a:pt x="103346" y="79534"/>
                      <a:pt x="100489" y="78581"/>
                      <a:pt x="97631" y="77629"/>
                    </a:cubicBezTo>
                    <a:cubicBezTo>
                      <a:pt x="94774" y="76676"/>
                      <a:pt x="92869" y="74771"/>
                      <a:pt x="91916" y="71914"/>
                    </a:cubicBezTo>
                    <a:cubicBezTo>
                      <a:pt x="90964" y="70009"/>
                      <a:pt x="89059" y="66199"/>
                      <a:pt x="89059" y="63341"/>
                    </a:cubicBezTo>
                    <a:cubicBezTo>
                      <a:pt x="89059" y="60484"/>
                      <a:pt x="88106" y="55721"/>
                      <a:pt x="88106" y="51911"/>
                    </a:cubicBezTo>
                    <a:cubicBezTo>
                      <a:pt x="88106" y="47149"/>
                      <a:pt x="88106" y="43339"/>
                      <a:pt x="89059" y="40481"/>
                    </a:cubicBezTo>
                    <a:cubicBezTo>
                      <a:pt x="90011" y="36671"/>
                      <a:pt x="90964" y="33814"/>
                      <a:pt x="92869" y="31909"/>
                    </a:cubicBezTo>
                    <a:cubicBezTo>
                      <a:pt x="94774" y="29051"/>
                      <a:pt x="96679" y="27146"/>
                      <a:pt x="98584" y="26194"/>
                    </a:cubicBezTo>
                    <a:cubicBezTo>
                      <a:pt x="101441" y="25241"/>
                      <a:pt x="104299" y="24289"/>
                      <a:pt x="108109" y="24289"/>
                    </a:cubicBezTo>
                    <a:cubicBezTo>
                      <a:pt x="111919" y="24289"/>
                      <a:pt x="114776" y="25241"/>
                      <a:pt x="117634" y="26194"/>
                    </a:cubicBezTo>
                    <a:cubicBezTo>
                      <a:pt x="120491" y="27146"/>
                      <a:pt x="122396" y="29051"/>
                      <a:pt x="123349" y="31909"/>
                    </a:cubicBezTo>
                    <a:cubicBezTo>
                      <a:pt x="124301" y="34766"/>
                      <a:pt x="126206" y="37624"/>
                      <a:pt x="126206" y="40481"/>
                    </a:cubicBezTo>
                    <a:cubicBezTo>
                      <a:pt x="127159" y="44291"/>
                      <a:pt x="127159" y="48101"/>
                      <a:pt x="127159" y="51911"/>
                    </a:cubicBezTo>
                    <a:cubicBezTo>
                      <a:pt x="127159" y="56674"/>
                      <a:pt x="126206" y="60484"/>
                      <a:pt x="126206" y="63341"/>
                    </a:cubicBezTo>
                    <a:close/>
                  </a:path>
                </a:pathLst>
              </a:custGeom>
              <a:solidFill>
                <a:srgbClr val="87B519"/>
              </a:solidFill>
              <a:ln w="9525" cap="flat">
                <a:noFill/>
                <a:prstDash val="solid"/>
                <a:miter/>
              </a:ln>
            </p:spPr>
            <p:txBody>
              <a:bodyPr rtlCol="0" anchor="ctr"/>
              <a:lstStyle/>
              <a:p>
                <a:endParaRPr lang="fr-FR"/>
              </a:p>
            </p:txBody>
          </p:sp>
        </p:grpSp>
        <p:sp>
          <p:nvSpPr>
            <p:cNvPr id="25" name="ZoneTexte 24">
              <a:extLst>
                <a:ext uri="{FF2B5EF4-FFF2-40B4-BE49-F238E27FC236}">
                  <a16:creationId xmlns:a16="http://schemas.microsoft.com/office/drawing/2014/main" id="{759721BE-70F6-4845-B7BA-C3B8C7116EE6}"/>
                </a:ext>
              </a:extLst>
            </p:cNvPr>
            <p:cNvSpPr txBox="1"/>
            <p:nvPr/>
          </p:nvSpPr>
          <p:spPr>
            <a:xfrm>
              <a:off x="2231723" y="525288"/>
              <a:ext cx="1231106" cy="369332"/>
            </a:xfrm>
            <a:prstGeom prst="rect">
              <a:avLst/>
            </a:prstGeom>
            <a:noFill/>
          </p:spPr>
          <p:txBody>
            <a:bodyPr wrap="none" rtlCol="0">
              <a:spAutoFit/>
            </a:bodyPr>
            <a:lstStyle/>
            <a:p>
              <a:pPr algn="ctr"/>
              <a:r>
                <a:rPr lang="fr-FR" dirty="0"/>
                <a:t>Image blob</a:t>
              </a:r>
            </a:p>
          </p:txBody>
        </p:sp>
      </p:grpSp>
      <p:cxnSp>
        <p:nvCxnSpPr>
          <p:cNvPr id="39" name="Connecteur droit avec flèche 38">
            <a:extLst>
              <a:ext uri="{FF2B5EF4-FFF2-40B4-BE49-F238E27FC236}">
                <a16:creationId xmlns:a16="http://schemas.microsoft.com/office/drawing/2014/main" id="{E3CB0882-CD91-4612-BC20-2F1D49ADEADF}"/>
              </a:ext>
            </a:extLst>
          </p:cNvPr>
          <p:cNvCxnSpPr>
            <a:cxnSpLocks/>
            <a:stCxn id="7" idx="7"/>
            <a:endCxn id="21" idx="2"/>
          </p:cNvCxnSpPr>
          <p:nvPr/>
        </p:nvCxnSpPr>
        <p:spPr>
          <a:xfrm flipV="1">
            <a:off x="1221371" y="1768516"/>
            <a:ext cx="890815" cy="490023"/>
          </a:xfrm>
          <a:prstGeom prst="straightConnector1">
            <a:avLst/>
          </a:prstGeom>
          <a:ln w="28575">
            <a:solidFill>
              <a:srgbClr val="87B519"/>
            </a:solidFill>
            <a:tailEnd type="triangle"/>
          </a:ln>
        </p:spPr>
        <p:style>
          <a:lnRef idx="1">
            <a:schemeClr val="accent1"/>
          </a:lnRef>
          <a:fillRef idx="0">
            <a:schemeClr val="accent1"/>
          </a:fillRef>
          <a:effectRef idx="0">
            <a:schemeClr val="accent1"/>
          </a:effectRef>
          <a:fontRef idx="minor">
            <a:schemeClr val="tx1"/>
          </a:fontRef>
        </p:style>
      </p:cxnSp>
      <p:sp>
        <p:nvSpPr>
          <p:cNvPr id="84" name="Title 13">
            <a:extLst>
              <a:ext uri="{FF2B5EF4-FFF2-40B4-BE49-F238E27FC236}">
                <a16:creationId xmlns:a16="http://schemas.microsoft.com/office/drawing/2014/main" id="{79F77CEE-899C-413F-83C2-2B954B3019A8}"/>
              </a:ext>
            </a:extLst>
          </p:cNvPr>
          <p:cNvSpPr txBox="1">
            <a:spLocks/>
          </p:cNvSpPr>
          <p:nvPr/>
        </p:nvSpPr>
        <p:spPr>
          <a:xfrm>
            <a:off x="412751" y="290513"/>
            <a:ext cx="11779250" cy="898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87B519"/>
                </a:solidFill>
                <a:latin typeface="Segoe UI Light" panose="020B0502040204020203" pitchFamily="34" charset="0"/>
                <a:cs typeface="Segoe UI Light" panose="020B0502040204020203" pitchFamily="34" charset="0"/>
              </a:rPr>
              <a:t>Architecture de notre solution</a:t>
            </a:r>
          </a:p>
        </p:txBody>
      </p:sp>
    </p:spTree>
    <p:extLst>
      <p:ext uri="{BB962C8B-B14F-4D97-AF65-F5344CB8AC3E}">
        <p14:creationId xmlns:p14="http://schemas.microsoft.com/office/powerpoint/2010/main" val="1243920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22" presetClass="entr" presetSubtype="8"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wipe(left)">
                                      <p:cBhvr>
                                        <p:cTn id="1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F777C06-DCEC-4B9F-986C-AA2196DC537A}"/>
              </a:ext>
            </a:extLst>
          </p:cNvPr>
          <p:cNvSpPr>
            <a:spLocks noGrp="1"/>
          </p:cNvSpPr>
          <p:nvPr>
            <p:ph type="title"/>
          </p:nvPr>
        </p:nvSpPr>
        <p:spPr/>
        <p:txBody>
          <a:bodyPr/>
          <a:lstStyle/>
          <a:p>
            <a:r>
              <a:rPr lang="fr-FR" dirty="0"/>
              <a:t>Azure </a:t>
            </a:r>
            <a:r>
              <a:rPr lang="fr-FR" dirty="0" err="1"/>
              <a:t>Functions</a:t>
            </a:r>
            <a:endParaRPr lang="fr-FR" dirty="0"/>
          </a:p>
        </p:txBody>
      </p:sp>
    </p:spTree>
    <p:extLst>
      <p:ext uri="{BB962C8B-B14F-4D97-AF65-F5344CB8AC3E}">
        <p14:creationId xmlns:p14="http://schemas.microsoft.com/office/powerpoint/2010/main" val="29201333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61C95-B144-4623-B24F-3F5B653740BE}"/>
              </a:ext>
            </a:extLst>
          </p:cNvPr>
          <p:cNvSpPr>
            <a:spLocks noGrp="1"/>
          </p:cNvSpPr>
          <p:nvPr>
            <p:ph type="title" idx="4294967295"/>
          </p:nvPr>
        </p:nvSpPr>
        <p:spPr>
          <a:xfrm>
            <a:off x="302933" y="290513"/>
            <a:ext cx="7137680" cy="898525"/>
          </a:xfrm>
        </p:spPr>
        <p:txBody>
          <a:bodyPr>
            <a:normAutofit fontScale="90000"/>
          </a:bodyPr>
          <a:lstStyle/>
          <a:p>
            <a:r>
              <a:rPr lang="fr-FR" dirty="0">
                <a:solidFill>
                  <a:srgbClr val="87B519"/>
                </a:solidFill>
              </a:rPr>
              <a:t>Qu’est ce qu’Azure </a:t>
            </a:r>
            <a:r>
              <a:rPr lang="fr-FR" dirty="0" err="1">
                <a:solidFill>
                  <a:srgbClr val="87B519"/>
                </a:solidFill>
              </a:rPr>
              <a:t>Functions</a:t>
            </a:r>
            <a:r>
              <a:rPr lang="fr-FR" dirty="0">
                <a:solidFill>
                  <a:srgbClr val="87B519"/>
                </a:solidFill>
              </a:rPr>
              <a:t>?</a:t>
            </a:r>
            <a:br>
              <a:rPr lang="fr-FR" dirty="0">
                <a:solidFill>
                  <a:srgbClr val="87B519"/>
                </a:solidFill>
              </a:rPr>
            </a:br>
            <a:r>
              <a:rPr lang="fr-FR" sz="1765" dirty="0">
                <a:latin typeface="Segoe UI Semilight" panose="020B0402040204020203" pitchFamily="34" charset="0"/>
                <a:cs typeface="Segoe UI Semilight" panose="020B0402040204020203" pitchFamily="34" charset="0"/>
              </a:rPr>
              <a:t>Une expérience de programmes </a:t>
            </a:r>
            <a:r>
              <a:rPr lang="fr-FR" sz="1765" dirty="0" err="1">
                <a:latin typeface="Segoe UI Semilight" panose="020B0402040204020203" pitchFamily="34" charset="0"/>
                <a:cs typeface="Segoe UI Semilight" panose="020B0402040204020203" pitchFamily="34" charset="0"/>
              </a:rPr>
              <a:t>serverless</a:t>
            </a:r>
            <a:r>
              <a:rPr lang="fr-FR" sz="1765" dirty="0">
                <a:latin typeface="Segoe UI Semilight" panose="020B0402040204020203" pitchFamily="34" charset="0"/>
                <a:cs typeface="Segoe UI Semilight" panose="020B0402040204020203" pitchFamily="34" charset="0"/>
              </a:rPr>
              <a:t>, déclenchés par des évènements</a:t>
            </a:r>
            <a:endParaRPr lang="fr-FR" dirty="0"/>
          </a:p>
        </p:txBody>
      </p:sp>
      <p:pic>
        <p:nvPicPr>
          <p:cNvPr id="3" name="Picture 2" descr="A group of people sitting at a table&#10;&#10;Description generated with very high confidence">
            <a:extLst>
              <a:ext uri="{FF2B5EF4-FFF2-40B4-BE49-F238E27FC236}">
                <a16:creationId xmlns:a16="http://schemas.microsoft.com/office/drawing/2014/main" id="{578FC818-2412-4667-85D1-7F653E1AE0F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709876" y="487"/>
            <a:ext cx="4482124" cy="6857027"/>
          </a:xfrm>
          <a:prstGeom prst="rect">
            <a:avLst/>
          </a:prstGeom>
        </p:spPr>
      </p:pic>
      <p:cxnSp>
        <p:nvCxnSpPr>
          <p:cNvPr id="4" name="Straight Connector 3">
            <a:extLst>
              <a:ext uri="{FF2B5EF4-FFF2-40B4-BE49-F238E27FC236}">
                <a16:creationId xmlns:a16="http://schemas.microsoft.com/office/drawing/2014/main" id="{BFEF7176-8A9C-4E1B-8CC4-D02D39C8E4F2}"/>
              </a:ext>
            </a:extLst>
          </p:cNvPr>
          <p:cNvCxnSpPr>
            <a:cxnSpLocks/>
          </p:cNvCxnSpPr>
          <p:nvPr/>
        </p:nvCxnSpPr>
        <p:spPr>
          <a:xfrm>
            <a:off x="7709877" y="486"/>
            <a:ext cx="0" cy="6857030"/>
          </a:xfrm>
          <a:prstGeom prst="line">
            <a:avLst/>
          </a:prstGeom>
          <a:ln w="127000">
            <a:solidFill>
              <a:srgbClr val="87B519"/>
            </a:solidFill>
          </a:ln>
        </p:spPr>
        <p:style>
          <a:lnRef idx="1">
            <a:schemeClr val="accent1"/>
          </a:lnRef>
          <a:fillRef idx="0">
            <a:schemeClr val="accent1"/>
          </a:fillRef>
          <a:effectRef idx="0">
            <a:schemeClr val="accent1"/>
          </a:effectRef>
          <a:fontRef idx="minor">
            <a:schemeClr val="tx1"/>
          </a:fontRef>
        </p:style>
      </p:cxnSp>
      <p:grpSp>
        <p:nvGrpSpPr>
          <p:cNvPr id="7" name="Groupe 6">
            <a:extLst>
              <a:ext uri="{FF2B5EF4-FFF2-40B4-BE49-F238E27FC236}">
                <a16:creationId xmlns:a16="http://schemas.microsoft.com/office/drawing/2014/main" id="{EDF89FF2-E8C2-47A7-841A-79E9BFAF8B6A}"/>
              </a:ext>
            </a:extLst>
          </p:cNvPr>
          <p:cNvGrpSpPr/>
          <p:nvPr/>
        </p:nvGrpSpPr>
        <p:grpSpPr>
          <a:xfrm>
            <a:off x="526534" y="3205464"/>
            <a:ext cx="5833259" cy="896425"/>
            <a:chOff x="526534" y="3205464"/>
            <a:chExt cx="5833259" cy="896425"/>
          </a:xfrm>
        </p:grpSpPr>
        <p:grpSp>
          <p:nvGrpSpPr>
            <p:cNvPr id="69" name="Group 68">
              <a:extLst>
                <a:ext uri="{FF2B5EF4-FFF2-40B4-BE49-F238E27FC236}">
                  <a16:creationId xmlns:a16="http://schemas.microsoft.com/office/drawing/2014/main" id="{29EAAD16-963B-4E29-B953-6D05B24A935B}"/>
                </a:ext>
              </a:extLst>
            </p:cNvPr>
            <p:cNvGrpSpPr/>
            <p:nvPr/>
          </p:nvGrpSpPr>
          <p:grpSpPr>
            <a:xfrm>
              <a:off x="526534" y="3235431"/>
              <a:ext cx="5833259" cy="808748"/>
              <a:chOff x="1148404" y="3888442"/>
              <a:chExt cx="5950228" cy="824965"/>
            </a:xfrm>
          </p:grpSpPr>
          <p:sp>
            <p:nvSpPr>
              <p:cNvPr id="35" name="TextBox 34">
                <a:extLst>
                  <a:ext uri="{FF2B5EF4-FFF2-40B4-BE49-F238E27FC236}">
                    <a16:creationId xmlns:a16="http://schemas.microsoft.com/office/drawing/2014/main" id="{CFF074DF-5B7B-43B1-9E90-78DC9FAF1E06}"/>
                  </a:ext>
                </a:extLst>
              </p:cNvPr>
              <p:cNvSpPr txBox="1"/>
              <p:nvPr/>
            </p:nvSpPr>
            <p:spPr>
              <a:xfrm>
                <a:off x="2086516" y="3888442"/>
                <a:ext cx="5012116" cy="824965"/>
              </a:xfrm>
              <a:prstGeom prst="rect">
                <a:avLst/>
              </a:prstGeom>
              <a:noFill/>
            </p:spPr>
            <p:txBody>
              <a:bodyPr wrap="square" rtlCol="0">
                <a:spAutoFit/>
              </a:bodyPr>
              <a:lstStyle/>
              <a:p>
                <a:pPr>
                  <a:lnSpc>
                    <a:spcPct val="90000"/>
                  </a:lnSpc>
                  <a:spcAft>
                    <a:spcPts val="588"/>
                  </a:spcAft>
                </a:pPr>
                <a:r>
                  <a:rPr lang="fr-FR" sz="1568" dirty="0">
                    <a:solidFill>
                      <a:srgbClr val="87B519"/>
                    </a:solidFill>
                    <a:latin typeface="Segoe UI Semibold" panose="020B0702040204020203" pitchFamily="34" charset="0"/>
                    <a:cs typeface="Segoe UI Semibold" panose="020B0702040204020203" pitchFamily="34" charset="0"/>
                  </a:rPr>
                  <a:t>Expérience de développement étendu</a:t>
                </a:r>
              </a:p>
              <a:p>
                <a:pPr>
                  <a:spcAft>
                    <a:spcPts val="294"/>
                  </a:spcAft>
                </a:pPr>
                <a:r>
                  <a:rPr lang="fr-FR" sz="1372" dirty="0">
                    <a:latin typeface="Segoe UI Semilight" panose="020B0402040204020203" pitchFamily="34" charset="0"/>
                    <a:cs typeface="Segoe UI Semilight" panose="020B0402040204020203" pitchFamily="34" charset="0"/>
                  </a:rPr>
                  <a:t>Codez, testez and déboguez en local à l’aide de votre IDE favori ou en utilisant l’interface web du portail Azure</a:t>
                </a:r>
              </a:p>
            </p:txBody>
          </p:sp>
          <p:sp>
            <p:nvSpPr>
              <p:cNvPr id="52" name="Website" title="Icon of multiple app windows">
                <a:extLst>
                  <a:ext uri="{FF2B5EF4-FFF2-40B4-BE49-F238E27FC236}">
                    <a16:creationId xmlns:a16="http://schemas.microsoft.com/office/drawing/2014/main" id="{129A72C6-2E71-469C-938E-32707BF32FE2}"/>
                  </a:ext>
                </a:extLst>
              </p:cNvPr>
              <p:cNvSpPr>
                <a:spLocks noChangeAspect="1" noEditPoints="1"/>
              </p:cNvSpPr>
              <p:nvPr/>
            </p:nvSpPr>
            <p:spPr bwMode="auto">
              <a:xfrm>
                <a:off x="1148404" y="4090604"/>
                <a:ext cx="600992" cy="526601"/>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38100" cap="sq">
                <a:solidFill>
                  <a:srgbClr val="87B5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fr-FR" sz="1765"/>
              </a:p>
            </p:txBody>
          </p:sp>
        </p:grpSp>
        <p:cxnSp>
          <p:nvCxnSpPr>
            <p:cNvPr id="21" name="Straight Connector 20">
              <a:extLst>
                <a:ext uri="{FF2B5EF4-FFF2-40B4-BE49-F238E27FC236}">
                  <a16:creationId xmlns:a16="http://schemas.microsoft.com/office/drawing/2014/main" id="{A6D711FA-1335-4E2E-A1FE-B5B4495D09E1}"/>
                </a:ext>
              </a:extLst>
            </p:cNvPr>
            <p:cNvCxnSpPr>
              <a:cxnSpLocks/>
            </p:cNvCxnSpPr>
            <p:nvPr/>
          </p:nvCxnSpPr>
          <p:spPr>
            <a:xfrm>
              <a:off x="1297116" y="3205464"/>
              <a:ext cx="0" cy="896425"/>
            </a:xfrm>
            <a:prstGeom prst="line">
              <a:avLst/>
            </a:prstGeom>
            <a:ln w="38100">
              <a:solidFill>
                <a:srgbClr val="87B519"/>
              </a:solidFill>
            </a:ln>
          </p:spPr>
          <p:style>
            <a:lnRef idx="1">
              <a:schemeClr val="accent1"/>
            </a:lnRef>
            <a:fillRef idx="0">
              <a:schemeClr val="accent1"/>
            </a:fillRef>
            <a:effectRef idx="0">
              <a:schemeClr val="accent1"/>
            </a:effectRef>
            <a:fontRef idx="minor">
              <a:schemeClr val="tx1"/>
            </a:fontRef>
          </p:style>
        </p:cxnSp>
      </p:grpSp>
      <p:grpSp>
        <p:nvGrpSpPr>
          <p:cNvPr id="9" name="Groupe 8">
            <a:extLst>
              <a:ext uri="{FF2B5EF4-FFF2-40B4-BE49-F238E27FC236}">
                <a16:creationId xmlns:a16="http://schemas.microsoft.com/office/drawing/2014/main" id="{837CC958-333D-4B7F-AFA4-2966FEBF0E7D}"/>
              </a:ext>
            </a:extLst>
          </p:cNvPr>
          <p:cNvGrpSpPr/>
          <p:nvPr/>
        </p:nvGrpSpPr>
        <p:grpSpPr>
          <a:xfrm>
            <a:off x="606408" y="4474560"/>
            <a:ext cx="5536679" cy="1049948"/>
            <a:chOff x="606408" y="4474560"/>
            <a:chExt cx="5536679" cy="1049948"/>
          </a:xfrm>
        </p:grpSpPr>
        <p:grpSp>
          <p:nvGrpSpPr>
            <p:cNvPr id="70" name="Group 69">
              <a:extLst>
                <a:ext uri="{FF2B5EF4-FFF2-40B4-BE49-F238E27FC236}">
                  <a16:creationId xmlns:a16="http://schemas.microsoft.com/office/drawing/2014/main" id="{9573B0D1-BB98-431D-B55A-902F7FC7B09A}"/>
                </a:ext>
              </a:extLst>
            </p:cNvPr>
            <p:cNvGrpSpPr/>
            <p:nvPr/>
          </p:nvGrpSpPr>
          <p:grpSpPr>
            <a:xfrm>
              <a:off x="606408" y="4518976"/>
              <a:ext cx="5536679" cy="1005532"/>
              <a:chOff x="1229879" y="5379306"/>
              <a:chExt cx="5647701" cy="1025695"/>
            </a:xfrm>
          </p:grpSpPr>
          <p:sp>
            <p:nvSpPr>
              <p:cNvPr id="30" name="TextBox 29">
                <a:extLst>
                  <a:ext uri="{FF2B5EF4-FFF2-40B4-BE49-F238E27FC236}">
                    <a16:creationId xmlns:a16="http://schemas.microsoft.com/office/drawing/2014/main" id="{392D337E-D610-4E38-BB1F-4A1A6D8BA0C7}"/>
                  </a:ext>
                </a:extLst>
              </p:cNvPr>
              <p:cNvSpPr txBox="1"/>
              <p:nvPr/>
            </p:nvSpPr>
            <p:spPr>
              <a:xfrm>
                <a:off x="2086516" y="5379306"/>
                <a:ext cx="4791064" cy="1025695"/>
              </a:xfrm>
              <a:prstGeom prst="rect">
                <a:avLst/>
              </a:prstGeom>
              <a:noFill/>
            </p:spPr>
            <p:txBody>
              <a:bodyPr wrap="square" rtlCol="0">
                <a:spAutoFit/>
              </a:bodyPr>
              <a:lstStyle/>
              <a:p>
                <a:pPr>
                  <a:spcAft>
                    <a:spcPts val="294"/>
                  </a:spcAft>
                </a:pPr>
                <a:r>
                  <a:rPr lang="fr-FR" sz="1568" dirty="0">
                    <a:solidFill>
                      <a:srgbClr val="87B519"/>
                    </a:solidFill>
                    <a:latin typeface="Segoe UI Semibold" panose="020B0702040204020203" pitchFamily="34" charset="0"/>
                    <a:cs typeface="Segoe UI Semibold" panose="020B0702040204020203" pitchFamily="34" charset="0"/>
                  </a:rPr>
                  <a:t>Plusieurs options d’hébergement</a:t>
                </a:r>
                <a:endParaRPr lang="fr-FR" sz="1372" dirty="0">
                  <a:solidFill>
                    <a:srgbClr val="87B519"/>
                  </a:solidFill>
                  <a:latin typeface="Segoe UI Semilight" panose="020B0402040204020203" pitchFamily="34" charset="0"/>
                  <a:cs typeface="Segoe UI Semilight" panose="020B0402040204020203" pitchFamily="34" charset="0"/>
                </a:endParaRPr>
              </a:p>
              <a:p>
                <a:pPr>
                  <a:spcAft>
                    <a:spcPts val="294"/>
                  </a:spcAft>
                </a:pPr>
                <a:r>
                  <a:rPr lang="fr-FR" sz="1372" dirty="0">
                    <a:latin typeface="Segoe UI Semilight" panose="020B0402040204020203" pitchFamily="34" charset="0"/>
                    <a:cs typeface="Segoe UI Semilight" panose="020B0402040204020203" pitchFamily="34" charset="0"/>
                  </a:rPr>
                  <a:t>Choisissez le modèle de déploiement et de coût qui convient le mieux à votre activité sans faire de compromis sur votre expérience de développement</a:t>
                </a:r>
              </a:p>
            </p:txBody>
          </p:sp>
          <p:sp>
            <p:nvSpPr>
              <p:cNvPr id="54" name="arrow_16" title="Icon of two arrows that crisscross">
                <a:extLst>
                  <a:ext uri="{FF2B5EF4-FFF2-40B4-BE49-F238E27FC236}">
                    <a16:creationId xmlns:a16="http://schemas.microsoft.com/office/drawing/2014/main" id="{9D3BA2BE-99E2-490A-BDF9-AD7BFEF89D81}"/>
                  </a:ext>
                </a:extLst>
              </p:cNvPr>
              <p:cNvSpPr>
                <a:spLocks noChangeAspect="1" noEditPoints="1"/>
              </p:cNvSpPr>
              <p:nvPr/>
            </p:nvSpPr>
            <p:spPr bwMode="auto">
              <a:xfrm rot="16200000">
                <a:off x="1143870" y="5656627"/>
                <a:ext cx="654187" cy="482169"/>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38100" cap="sq">
                <a:solidFill>
                  <a:srgbClr val="87B5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fr-FR" sz="1765"/>
              </a:p>
            </p:txBody>
          </p:sp>
        </p:grpSp>
        <p:cxnSp>
          <p:nvCxnSpPr>
            <p:cNvPr id="22" name="Straight Connector 21">
              <a:extLst>
                <a:ext uri="{FF2B5EF4-FFF2-40B4-BE49-F238E27FC236}">
                  <a16:creationId xmlns:a16="http://schemas.microsoft.com/office/drawing/2014/main" id="{D6AE6D56-E601-4EBB-A8E6-FE21E70E862C}"/>
                </a:ext>
              </a:extLst>
            </p:cNvPr>
            <p:cNvCxnSpPr>
              <a:cxnSpLocks/>
            </p:cNvCxnSpPr>
            <p:nvPr/>
          </p:nvCxnSpPr>
          <p:spPr>
            <a:xfrm>
              <a:off x="1297116" y="4474560"/>
              <a:ext cx="0" cy="935640"/>
            </a:xfrm>
            <a:prstGeom prst="line">
              <a:avLst/>
            </a:prstGeom>
            <a:ln w="38100">
              <a:solidFill>
                <a:srgbClr val="87B519"/>
              </a:solidFill>
            </a:ln>
          </p:spPr>
          <p:style>
            <a:lnRef idx="1">
              <a:schemeClr val="accent1"/>
            </a:lnRef>
            <a:fillRef idx="0">
              <a:schemeClr val="accent1"/>
            </a:fillRef>
            <a:effectRef idx="0">
              <a:schemeClr val="accent1"/>
            </a:effectRef>
            <a:fontRef idx="minor">
              <a:schemeClr val="tx1"/>
            </a:fontRef>
          </p:style>
        </p:cxnSp>
      </p:grpSp>
      <p:grpSp>
        <p:nvGrpSpPr>
          <p:cNvPr id="8" name="Groupe 7">
            <a:extLst>
              <a:ext uri="{FF2B5EF4-FFF2-40B4-BE49-F238E27FC236}">
                <a16:creationId xmlns:a16="http://schemas.microsoft.com/office/drawing/2014/main" id="{497C0323-32FD-43F8-BF44-6A119D415D99}"/>
              </a:ext>
            </a:extLst>
          </p:cNvPr>
          <p:cNvGrpSpPr/>
          <p:nvPr/>
        </p:nvGrpSpPr>
        <p:grpSpPr>
          <a:xfrm>
            <a:off x="543797" y="1921670"/>
            <a:ext cx="5124382" cy="1050112"/>
            <a:chOff x="543797" y="1921670"/>
            <a:chExt cx="5124382" cy="1050112"/>
          </a:xfrm>
        </p:grpSpPr>
        <p:grpSp>
          <p:nvGrpSpPr>
            <p:cNvPr id="68" name="Group 67">
              <a:extLst>
                <a:ext uri="{FF2B5EF4-FFF2-40B4-BE49-F238E27FC236}">
                  <a16:creationId xmlns:a16="http://schemas.microsoft.com/office/drawing/2014/main" id="{D78DB761-2570-4CC2-85EC-F3E0B0FFBAA7}"/>
                </a:ext>
              </a:extLst>
            </p:cNvPr>
            <p:cNvGrpSpPr/>
            <p:nvPr/>
          </p:nvGrpSpPr>
          <p:grpSpPr>
            <a:xfrm>
              <a:off x="543797" y="1951887"/>
              <a:ext cx="5124382" cy="1019895"/>
              <a:chOff x="1166012" y="2407341"/>
              <a:chExt cx="5227137" cy="1040346"/>
            </a:xfrm>
          </p:grpSpPr>
          <p:sp>
            <p:nvSpPr>
              <p:cNvPr id="40" name="TextBox 39">
                <a:extLst>
                  <a:ext uri="{FF2B5EF4-FFF2-40B4-BE49-F238E27FC236}">
                    <a16:creationId xmlns:a16="http://schemas.microsoft.com/office/drawing/2014/main" id="{74039C9E-DED4-4F63-9521-B13CDB9D0DD5}"/>
                  </a:ext>
                </a:extLst>
              </p:cNvPr>
              <p:cNvSpPr txBox="1"/>
              <p:nvPr/>
            </p:nvSpPr>
            <p:spPr>
              <a:xfrm>
                <a:off x="2086516" y="2407341"/>
                <a:ext cx="4306633" cy="1040346"/>
              </a:xfrm>
              <a:prstGeom prst="rect">
                <a:avLst/>
              </a:prstGeom>
              <a:noFill/>
            </p:spPr>
            <p:txBody>
              <a:bodyPr wrap="square" rtlCol="0">
                <a:spAutoFit/>
              </a:bodyPr>
              <a:lstStyle/>
              <a:p>
                <a:pPr>
                  <a:lnSpc>
                    <a:spcPct val="90000"/>
                  </a:lnSpc>
                  <a:spcAft>
                    <a:spcPts val="588"/>
                  </a:spcAft>
                </a:pPr>
                <a:r>
                  <a:rPr lang="fr-FR" sz="1568" dirty="0">
                    <a:solidFill>
                      <a:srgbClr val="87B519"/>
                    </a:solidFill>
                    <a:latin typeface="Segoe UI Semibold" panose="020B0702040204020203" pitchFamily="34" charset="0"/>
                    <a:cs typeface="Segoe UI Semibold" panose="020B0702040204020203" pitchFamily="34" charset="0"/>
                  </a:rPr>
                  <a:t>Modèle de programmation intégré</a:t>
                </a:r>
              </a:p>
              <a:p>
                <a:r>
                  <a:rPr lang="fr-FR" sz="1372" dirty="0">
                    <a:latin typeface="Segoe UI Semilight" panose="020B0402040204020203" pitchFamily="34" charset="0"/>
                    <a:cs typeface="Segoe UI Semilight" panose="020B0402040204020203" pitchFamily="34" charset="0"/>
                  </a:rPr>
                  <a:t>Utilisation des déclencheurs et des liaisons </a:t>
                </a:r>
                <a:r>
                  <a:rPr lang="fr-FR" sz="1372" dirty="0" err="1">
                    <a:latin typeface="Segoe UI Semilight" panose="020B0402040204020203" pitchFamily="34" charset="0"/>
                    <a:cs typeface="Segoe UI Semilight" panose="020B0402040204020203" pitchFamily="34" charset="0"/>
                  </a:rPr>
                  <a:t>built-in</a:t>
                </a:r>
                <a:r>
                  <a:rPr lang="fr-FR" sz="1372" dirty="0">
                    <a:latin typeface="Segoe UI Semilight" panose="020B0402040204020203" pitchFamily="34" charset="0"/>
                    <a:cs typeface="Segoe UI Semilight" panose="020B0402040204020203" pitchFamily="34" charset="0"/>
                  </a:rPr>
                  <a:t> pour définir comment la fonction est déclenchée et quels seront ses entrées et sorties</a:t>
                </a:r>
              </a:p>
            </p:txBody>
          </p:sp>
          <p:sp>
            <p:nvSpPr>
              <p:cNvPr id="51" name="binary" title="Icon of binary code, ones and zeros">
                <a:extLst>
                  <a:ext uri="{FF2B5EF4-FFF2-40B4-BE49-F238E27FC236}">
                    <a16:creationId xmlns:a16="http://schemas.microsoft.com/office/drawing/2014/main" id="{334DF678-0646-41CA-888A-FF46FC13FC0B}"/>
                  </a:ext>
                </a:extLst>
              </p:cNvPr>
              <p:cNvSpPr>
                <a:spLocks noChangeAspect="1" noEditPoints="1"/>
              </p:cNvSpPr>
              <p:nvPr/>
            </p:nvSpPr>
            <p:spPr bwMode="auto">
              <a:xfrm>
                <a:off x="1166012" y="2624900"/>
                <a:ext cx="600994" cy="51896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38100" cap="sq">
                <a:solidFill>
                  <a:srgbClr val="87B5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fr-FR" sz="1765"/>
              </a:p>
            </p:txBody>
          </p:sp>
        </p:grpSp>
        <p:cxnSp>
          <p:nvCxnSpPr>
            <p:cNvPr id="23" name="Straight Connector 22">
              <a:extLst>
                <a:ext uri="{FF2B5EF4-FFF2-40B4-BE49-F238E27FC236}">
                  <a16:creationId xmlns:a16="http://schemas.microsoft.com/office/drawing/2014/main" id="{93104BF9-0AAF-4F33-A725-EB2C348B0748}"/>
                </a:ext>
              </a:extLst>
            </p:cNvPr>
            <p:cNvCxnSpPr>
              <a:cxnSpLocks/>
            </p:cNvCxnSpPr>
            <p:nvPr/>
          </p:nvCxnSpPr>
          <p:spPr>
            <a:xfrm>
              <a:off x="1297116" y="1921670"/>
              <a:ext cx="0" cy="967002"/>
            </a:xfrm>
            <a:prstGeom prst="line">
              <a:avLst/>
            </a:prstGeom>
            <a:ln w="38100">
              <a:solidFill>
                <a:srgbClr val="87B51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25376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6346" y="365125"/>
            <a:ext cx="8744642" cy="896938"/>
          </a:xfrm>
        </p:spPr>
        <p:txBody>
          <a:bodyPr/>
          <a:lstStyle/>
          <a:p>
            <a:r>
              <a:rPr lang="fr-FR" dirty="0">
                <a:solidFill>
                  <a:srgbClr val="87B519"/>
                </a:solidFill>
              </a:rPr>
              <a:t>Azure </a:t>
            </a:r>
            <a:r>
              <a:rPr lang="fr-FR" dirty="0" err="1">
                <a:solidFill>
                  <a:srgbClr val="87B519"/>
                </a:solidFill>
              </a:rPr>
              <a:t>Functions</a:t>
            </a:r>
            <a:endParaRPr lang="fr-FR" dirty="0">
              <a:solidFill>
                <a:srgbClr val="87B519"/>
              </a:solidFill>
            </a:endParaRPr>
          </a:p>
        </p:txBody>
      </p:sp>
      <p:grpSp>
        <p:nvGrpSpPr>
          <p:cNvPr id="8" name="Group 7">
            <a:extLst>
              <a:ext uri="{FF2B5EF4-FFF2-40B4-BE49-F238E27FC236}">
                <a16:creationId xmlns:a16="http://schemas.microsoft.com/office/drawing/2014/main" id="{487227BE-3AA1-4C60-910D-6011E99721AD}"/>
              </a:ext>
            </a:extLst>
          </p:cNvPr>
          <p:cNvGrpSpPr/>
          <p:nvPr/>
        </p:nvGrpSpPr>
        <p:grpSpPr>
          <a:xfrm>
            <a:off x="4134733" y="1195115"/>
            <a:ext cx="3215728" cy="4479740"/>
            <a:chOff x="4133899" y="1194163"/>
            <a:chExt cx="3217096" cy="4481645"/>
          </a:xfrm>
        </p:grpSpPr>
        <p:grpSp>
          <p:nvGrpSpPr>
            <p:cNvPr id="6" name="Group 5">
              <a:extLst>
                <a:ext uri="{FF2B5EF4-FFF2-40B4-BE49-F238E27FC236}">
                  <a16:creationId xmlns:a16="http://schemas.microsoft.com/office/drawing/2014/main" id="{F021440C-E964-4E84-A286-39927A605C5E}"/>
                </a:ext>
              </a:extLst>
            </p:cNvPr>
            <p:cNvGrpSpPr/>
            <p:nvPr/>
          </p:nvGrpSpPr>
          <p:grpSpPr>
            <a:xfrm>
              <a:off x="4653801" y="1194163"/>
              <a:ext cx="2697194" cy="4481645"/>
              <a:chOff x="4653801" y="1194163"/>
              <a:chExt cx="2697194" cy="4481645"/>
            </a:xfrm>
          </p:grpSpPr>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6926" y="2569926"/>
                <a:ext cx="1718148" cy="1718148"/>
              </a:xfrm>
              <a:prstGeom prst="rect">
                <a:avLst/>
              </a:prstGeom>
            </p:spPr>
          </p:pic>
          <p:sp>
            <p:nvSpPr>
              <p:cNvPr id="5" name="TextBox 4"/>
              <p:cNvSpPr txBox="1"/>
              <p:nvPr/>
            </p:nvSpPr>
            <p:spPr>
              <a:xfrm>
                <a:off x="4653801" y="4804208"/>
                <a:ext cx="2697194" cy="871600"/>
              </a:xfrm>
              <a:prstGeom prst="rect">
                <a:avLst/>
              </a:prstGeom>
              <a:noFill/>
            </p:spPr>
            <p:txBody>
              <a:bodyPr wrap="square" lIns="179208" tIns="143366" rIns="179208" bIns="143366" rtlCol="0">
                <a:spAutoFit/>
              </a:bodyPr>
              <a:lstStyle/>
              <a:p>
                <a:pPr algn="ctr" defTabSz="913874">
                  <a:lnSpc>
                    <a:spcPct val="90000"/>
                  </a:lnSpc>
                  <a:spcAft>
                    <a:spcPts val="588"/>
                  </a:spcAft>
                  <a:defRPr/>
                </a:pPr>
                <a:r>
                  <a:rPr lang="fr-FR" sz="1400" dirty="0">
                    <a:latin typeface="Segoe UI Semilight" panose="020B0402040204020203" pitchFamily="34" charset="0"/>
                    <a:cs typeface="Segoe UI Semilight" panose="020B0402040204020203" pitchFamily="34" charset="0"/>
                  </a:rPr>
                  <a:t>Codez vos fonctions en C#, F#, JavaScript et plus (PHP, Python, TypeScript, Bash, etc.)</a:t>
                </a:r>
              </a:p>
            </p:txBody>
          </p:sp>
          <p:sp>
            <p:nvSpPr>
              <p:cNvPr id="28" name="TextBox 27"/>
              <p:cNvSpPr txBox="1"/>
              <p:nvPr/>
            </p:nvSpPr>
            <p:spPr>
              <a:xfrm>
                <a:off x="5563907" y="1194163"/>
                <a:ext cx="1064188" cy="622056"/>
              </a:xfrm>
              <a:prstGeom prst="rect">
                <a:avLst/>
              </a:prstGeom>
              <a:noFill/>
            </p:spPr>
            <p:txBody>
              <a:bodyPr wrap="none" lIns="179208" tIns="143366" rIns="179208" bIns="143366" rtlCol="0">
                <a:spAutoFit/>
              </a:bodyPr>
              <a:lstStyle/>
              <a:p>
                <a:pPr algn="ctr" defTabSz="913874">
                  <a:lnSpc>
                    <a:spcPct val="90000"/>
                  </a:lnSpc>
                  <a:spcAft>
                    <a:spcPts val="588"/>
                  </a:spcAft>
                  <a:defRPr/>
                </a:pPr>
                <a:r>
                  <a:rPr lang="fr-FR" sz="2353">
                    <a:solidFill>
                      <a:srgbClr val="87B519"/>
                    </a:solidFill>
                    <a:latin typeface="Segoe UI Semilight"/>
                  </a:rPr>
                  <a:t>Code</a:t>
                </a:r>
              </a:p>
            </p:txBody>
          </p:sp>
        </p:grpSp>
        <p:sp>
          <p:nvSpPr>
            <p:cNvPr id="45" name="Arrow: Right 44"/>
            <p:cNvSpPr/>
            <p:nvPr/>
          </p:nvSpPr>
          <p:spPr bwMode="auto">
            <a:xfrm>
              <a:off x="4133899" y="3284824"/>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endParaRPr lang="fr-FR" sz="1961">
                <a:solidFill>
                  <a:srgbClr val="87B519"/>
                </a:solidFill>
                <a:latin typeface="Segoe UI Semilight"/>
              </a:endParaRPr>
            </a:p>
          </p:txBody>
        </p:sp>
      </p:grpSp>
      <p:grpSp>
        <p:nvGrpSpPr>
          <p:cNvPr id="3" name="Group 2">
            <a:extLst>
              <a:ext uri="{FF2B5EF4-FFF2-40B4-BE49-F238E27FC236}">
                <a16:creationId xmlns:a16="http://schemas.microsoft.com/office/drawing/2014/main" id="{84AEB94C-4BF7-4043-AFAD-D84759DE6553}"/>
              </a:ext>
            </a:extLst>
          </p:cNvPr>
          <p:cNvGrpSpPr/>
          <p:nvPr/>
        </p:nvGrpSpPr>
        <p:grpSpPr>
          <a:xfrm>
            <a:off x="1250949" y="1204261"/>
            <a:ext cx="2883784" cy="4664494"/>
            <a:chOff x="1248885" y="1203312"/>
            <a:chExt cx="2885013" cy="4666478"/>
          </a:xfrm>
        </p:grpSpPr>
        <p:grpSp>
          <p:nvGrpSpPr>
            <p:cNvPr id="11" name="Group 10">
              <a:extLst>
                <a:ext uri="{FF2B5EF4-FFF2-40B4-BE49-F238E27FC236}">
                  <a16:creationId xmlns:a16="http://schemas.microsoft.com/office/drawing/2014/main" id="{26A35250-6931-4F30-B3A2-42AD10F2E3AE}"/>
                </a:ext>
              </a:extLst>
            </p:cNvPr>
            <p:cNvGrpSpPr/>
            <p:nvPr/>
          </p:nvGrpSpPr>
          <p:grpSpPr>
            <a:xfrm>
              <a:off x="1313589" y="1797206"/>
              <a:ext cx="2316072" cy="3009131"/>
              <a:chOff x="1313589" y="1797206"/>
              <a:chExt cx="2316072" cy="3009131"/>
            </a:xfrm>
          </p:grpSpPr>
          <p:pic>
            <p:nvPicPr>
              <p:cNvPr id="10" name="Graphic 9">
                <a:extLst>
                  <a:ext uri="{FF2B5EF4-FFF2-40B4-BE49-F238E27FC236}">
                    <a16:creationId xmlns:a16="http://schemas.microsoft.com/office/drawing/2014/main" id="{F46B04FD-CD20-4A04-AC25-AD0395A47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3589" y="1797206"/>
                <a:ext cx="1814384" cy="1402024"/>
              </a:xfrm>
              <a:prstGeom prst="rect">
                <a:avLst/>
              </a:prstGeom>
            </p:spPr>
          </p:pic>
          <p:grpSp>
            <p:nvGrpSpPr>
              <p:cNvPr id="30" name="Group 29"/>
              <p:cNvGrpSpPr/>
              <p:nvPr/>
            </p:nvGrpSpPr>
            <p:grpSpPr>
              <a:xfrm>
                <a:off x="1838307" y="2116021"/>
                <a:ext cx="1791354" cy="2690316"/>
                <a:chOff x="4945434" y="1645264"/>
                <a:chExt cx="1827274" cy="2744263"/>
              </a:xfrm>
            </p:grpSpPr>
            <p:pic>
              <p:nvPicPr>
                <p:cNvPr id="18" name="Graphic 1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6078" y="2590125"/>
                  <a:ext cx="777240" cy="777240"/>
                </a:xfrm>
                <a:prstGeom prst="rect">
                  <a:avLst/>
                </a:prstGeom>
              </p:spPr>
            </p:pic>
            <p:pic>
              <p:nvPicPr>
                <p:cNvPr id="12" name="Picture 11"/>
                <p:cNvPicPr>
                  <a:picLocks noChangeAspect="1"/>
                </p:cNvPicPr>
                <p:nvPr/>
              </p:nvPicPr>
              <p:blipFill>
                <a:blip r:embed="rId9">
                  <a:grayscl/>
                </a:blip>
                <a:stretch>
                  <a:fillRect/>
                </a:stretch>
              </p:blipFill>
              <p:spPr>
                <a:xfrm>
                  <a:off x="4945434" y="3609236"/>
                  <a:ext cx="780290" cy="780291"/>
                </a:xfrm>
                <a:prstGeom prst="rect">
                  <a:avLst/>
                </a:prstGeom>
              </p:spPr>
            </p:pic>
            <p:pic>
              <p:nvPicPr>
                <p:cNvPr id="14" name="Picture 13"/>
                <p:cNvPicPr>
                  <a:picLocks noChangeAspect="1"/>
                </p:cNvPicPr>
                <p:nvPr/>
              </p:nvPicPr>
              <p:blipFill>
                <a:blip r:embed="rId10">
                  <a:grayscl/>
                </a:blip>
                <a:stretch>
                  <a:fillRect/>
                </a:stretch>
              </p:blipFill>
              <p:spPr>
                <a:xfrm>
                  <a:off x="5992418" y="2594426"/>
                  <a:ext cx="780290" cy="780290"/>
                </a:xfrm>
                <a:prstGeom prst="rect">
                  <a:avLst/>
                </a:prstGeom>
              </p:spPr>
            </p:pic>
            <p:pic>
              <p:nvPicPr>
                <p:cNvPr id="16" name="Picture 15"/>
                <p:cNvPicPr>
                  <a:picLocks noChangeAspect="1"/>
                </p:cNvPicPr>
                <p:nvPr/>
              </p:nvPicPr>
              <p:blipFill>
                <a:blip r:embed="rId11">
                  <a:grayscl/>
                </a:blip>
                <a:stretch>
                  <a:fillRect/>
                </a:stretch>
              </p:blipFill>
              <p:spPr>
                <a:xfrm>
                  <a:off x="5982841" y="1645264"/>
                  <a:ext cx="780290" cy="780290"/>
                </a:xfrm>
                <a:prstGeom prst="rect">
                  <a:avLst/>
                </a:prstGeom>
              </p:spPr>
            </p:pic>
            <p:pic>
              <p:nvPicPr>
                <p:cNvPr id="20" name="Picture 19"/>
                <p:cNvPicPr>
                  <a:picLocks noChangeAspect="1"/>
                </p:cNvPicPr>
                <p:nvPr/>
              </p:nvPicPr>
              <p:blipFill>
                <a:blip r:embed="rId12">
                  <a:grayscl/>
                </a:blip>
                <a:stretch>
                  <a:fillRect/>
                </a:stretch>
              </p:blipFill>
              <p:spPr>
                <a:xfrm>
                  <a:off x="5992419" y="3609236"/>
                  <a:ext cx="761134" cy="761134"/>
                </a:xfrm>
                <a:prstGeom prst="rect">
                  <a:avLst/>
                </a:prstGeom>
              </p:spPr>
            </p:pic>
          </p:grpSp>
        </p:grpSp>
        <p:sp>
          <p:nvSpPr>
            <p:cNvPr id="27" name="TextBox 26"/>
            <p:cNvSpPr txBox="1"/>
            <p:nvPr/>
          </p:nvSpPr>
          <p:spPr>
            <a:xfrm>
              <a:off x="1658583" y="1203312"/>
              <a:ext cx="2151656" cy="615653"/>
            </a:xfrm>
            <a:prstGeom prst="rect">
              <a:avLst/>
            </a:prstGeom>
            <a:noFill/>
          </p:spPr>
          <p:txBody>
            <a:bodyPr wrap="none" lIns="179208" tIns="143366" rIns="179208" bIns="143366" rtlCol="0">
              <a:spAutoFit/>
            </a:bodyPr>
            <a:lstStyle/>
            <a:p>
              <a:pPr algn="ctr" defTabSz="913874">
                <a:lnSpc>
                  <a:spcPct val="90000"/>
                </a:lnSpc>
                <a:spcAft>
                  <a:spcPts val="588"/>
                </a:spcAft>
                <a:defRPr/>
              </a:pPr>
              <a:r>
                <a:rPr lang="fr-FR" sz="2353" dirty="0">
                  <a:solidFill>
                    <a:srgbClr val="87B519"/>
                  </a:solidFill>
                  <a:latin typeface="Segoe UI Semilight"/>
                </a:rPr>
                <a:t>Input Triggers</a:t>
              </a:r>
            </a:p>
          </p:txBody>
        </p:sp>
        <p:sp>
          <p:nvSpPr>
            <p:cNvPr id="47" name="TextBox 46"/>
            <p:cNvSpPr txBox="1"/>
            <p:nvPr/>
          </p:nvSpPr>
          <p:spPr>
            <a:xfrm>
              <a:off x="1248885" y="4804208"/>
              <a:ext cx="2885013" cy="1065582"/>
            </a:xfrm>
            <a:prstGeom prst="rect">
              <a:avLst/>
            </a:prstGeom>
            <a:noFill/>
          </p:spPr>
          <p:txBody>
            <a:bodyPr wrap="square" lIns="179208" tIns="143366" rIns="179208" bIns="143366" rtlCol="0">
              <a:spAutoFit/>
            </a:bodyPr>
            <a:lstStyle/>
            <a:p>
              <a:pPr algn="ctr" defTabSz="913874">
                <a:lnSpc>
                  <a:spcPct val="90000"/>
                </a:lnSpc>
                <a:spcAft>
                  <a:spcPts val="588"/>
                </a:spcAft>
                <a:defRPr/>
              </a:pPr>
              <a:r>
                <a:rPr lang="fr-FR" sz="1400" dirty="0" err="1">
                  <a:latin typeface="Segoe UI Semilight" panose="020B0402040204020203" pitchFamily="34" charset="0"/>
                  <a:cs typeface="Segoe UI Semilight" panose="020B0402040204020203" pitchFamily="34" charset="0"/>
                </a:rPr>
                <a:t>Timers</a:t>
              </a:r>
              <a:r>
                <a:rPr lang="fr-FR" sz="1400" dirty="0">
                  <a:latin typeface="Segoe UI Semilight" panose="020B0402040204020203" pitchFamily="34" charset="0"/>
                  <a:cs typeface="Segoe UI Semilight" panose="020B0402040204020203" pitchFamily="34" charset="0"/>
                </a:rPr>
                <a:t>, HTTP REST/</a:t>
              </a:r>
              <a:r>
                <a:rPr lang="fr-FR" sz="1400" dirty="0" err="1">
                  <a:latin typeface="Segoe UI Semilight" panose="020B0402040204020203" pitchFamily="34" charset="0"/>
                  <a:cs typeface="Segoe UI Semilight" panose="020B0402040204020203" pitchFamily="34" charset="0"/>
                </a:rPr>
                <a:t>WebHook</a:t>
              </a:r>
              <a:r>
                <a:rPr lang="fr-FR" sz="1400" dirty="0">
                  <a:latin typeface="Segoe UI Semilight" panose="020B0402040204020203" pitchFamily="34" charset="0"/>
                  <a:cs typeface="Segoe UI Semilight" panose="020B0402040204020203" pitchFamily="34" charset="0"/>
                </a:rPr>
                <a:t>, ou des </a:t>
              </a:r>
              <a:r>
                <a:rPr lang="fr-FR" sz="1400" dirty="0" err="1">
                  <a:latin typeface="Segoe UI Semilight" panose="020B0402040204020203" pitchFamily="34" charset="0"/>
                  <a:cs typeface="Segoe UI Semilight" panose="020B0402040204020203" pitchFamily="34" charset="0"/>
                </a:rPr>
                <a:t>evenement</a:t>
              </a:r>
              <a:r>
                <a:rPr lang="fr-FR" sz="1400" dirty="0">
                  <a:latin typeface="Segoe UI Semilight" panose="020B0402040204020203" pitchFamily="34" charset="0"/>
                  <a:cs typeface="Segoe UI Semilight" panose="020B0402040204020203" pitchFamily="34" charset="0"/>
                </a:rPr>
                <a:t> de nombreux services Azure (Blob, Queues, Service Bus et bien plus …)</a:t>
              </a:r>
            </a:p>
          </p:txBody>
        </p:sp>
      </p:grpSp>
      <p:grpSp>
        <p:nvGrpSpPr>
          <p:cNvPr id="9" name="Group 8">
            <a:extLst>
              <a:ext uri="{FF2B5EF4-FFF2-40B4-BE49-F238E27FC236}">
                <a16:creationId xmlns:a16="http://schemas.microsoft.com/office/drawing/2014/main" id="{4FCD68B5-1FE2-4DE6-91B0-19AA156BD999}"/>
              </a:ext>
            </a:extLst>
          </p:cNvPr>
          <p:cNvGrpSpPr/>
          <p:nvPr/>
        </p:nvGrpSpPr>
        <p:grpSpPr>
          <a:xfrm>
            <a:off x="7458150" y="1195114"/>
            <a:ext cx="3252480" cy="4656994"/>
            <a:chOff x="7458727" y="1194163"/>
            <a:chExt cx="3253863" cy="4658976"/>
          </a:xfrm>
        </p:grpSpPr>
        <p:sp>
          <p:nvSpPr>
            <p:cNvPr id="46" name="Arrow: Right 45"/>
            <p:cNvSpPr/>
            <p:nvPr/>
          </p:nvSpPr>
          <p:spPr bwMode="auto">
            <a:xfrm>
              <a:off x="7458727" y="3284823"/>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endParaRPr lang="fr-FR" sz="1961">
                <a:solidFill>
                  <a:srgbClr val="87B519"/>
                </a:solidFill>
                <a:latin typeface="Segoe UI Semilight"/>
              </a:endParaRPr>
            </a:p>
          </p:txBody>
        </p:sp>
        <p:grpSp>
          <p:nvGrpSpPr>
            <p:cNvPr id="7" name="Group 6">
              <a:extLst>
                <a:ext uri="{FF2B5EF4-FFF2-40B4-BE49-F238E27FC236}">
                  <a16:creationId xmlns:a16="http://schemas.microsoft.com/office/drawing/2014/main" id="{AE73FB0B-8500-4F71-AF72-1B0DDE27BB1D}"/>
                </a:ext>
              </a:extLst>
            </p:cNvPr>
            <p:cNvGrpSpPr/>
            <p:nvPr/>
          </p:nvGrpSpPr>
          <p:grpSpPr>
            <a:xfrm>
              <a:off x="8202601" y="1194163"/>
              <a:ext cx="2509989" cy="4658976"/>
              <a:chOff x="8202601" y="1194163"/>
              <a:chExt cx="2509989" cy="4658976"/>
            </a:xfrm>
          </p:grpSpPr>
          <p:grpSp>
            <p:nvGrpSpPr>
              <p:cNvPr id="32" name="Group 31"/>
              <p:cNvGrpSpPr/>
              <p:nvPr/>
            </p:nvGrpSpPr>
            <p:grpSpPr>
              <a:xfrm>
                <a:off x="8561168" y="2569927"/>
                <a:ext cx="1792850" cy="1728536"/>
                <a:chOff x="8732837" y="2620962"/>
                <a:chExt cx="1828800" cy="1763197"/>
              </a:xfrm>
            </p:grpSpPr>
            <p:pic>
              <p:nvPicPr>
                <p:cNvPr id="22" name="Picture 21"/>
                <p:cNvPicPr>
                  <a:picLocks noChangeAspect="1"/>
                </p:cNvPicPr>
                <p:nvPr/>
              </p:nvPicPr>
              <p:blipFill>
                <a:blip r:embed="rId13">
                  <a:grayscl/>
                </a:blip>
                <a:stretch>
                  <a:fillRect/>
                </a:stretch>
              </p:blipFill>
              <p:spPr>
                <a:xfrm>
                  <a:off x="8732837" y="3593272"/>
                  <a:ext cx="780290" cy="780290"/>
                </a:xfrm>
                <a:prstGeom prst="rect">
                  <a:avLst/>
                </a:prstGeom>
              </p:spPr>
            </p:pic>
            <p:pic>
              <p:nvPicPr>
                <p:cNvPr id="24" name="Picture 23"/>
                <p:cNvPicPr>
                  <a:picLocks noChangeAspect="1"/>
                </p:cNvPicPr>
                <p:nvPr/>
              </p:nvPicPr>
              <p:blipFill>
                <a:blip r:embed="rId14">
                  <a:grayscl/>
                </a:blip>
                <a:stretch>
                  <a:fillRect/>
                </a:stretch>
              </p:blipFill>
              <p:spPr>
                <a:xfrm>
                  <a:off x="9781347" y="2634011"/>
                  <a:ext cx="780290" cy="780290"/>
                </a:xfrm>
                <a:prstGeom prst="rect">
                  <a:avLst/>
                </a:prstGeom>
              </p:spPr>
            </p:pic>
            <p:pic>
              <p:nvPicPr>
                <p:cNvPr id="25" name="Picture 24"/>
                <p:cNvPicPr>
                  <a:picLocks noChangeAspect="1"/>
                </p:cNvPicPr>
                <p:nvPr/>
              </p:nvPicPr>
              <p:blipFill>
                <a:blip r:embed="rId10">
                  <a:grayscl/>
                </a:blip>
                <a:stretch>
                  <a:fillRect/>
                </a:stretch>
              </p:blipFill>
              <p:spPr>
                <a:xfrm>
                  <a:off x="8734032" y="2620962"/>
                  <a:ext cx="780290" cy="780290"/>
                </a:xfrm>
                <a:prstGeom prst="rect">
                  <a:avLst/>
                </a:prstGeom>
              </p:spPr>
            </p:pic>
            <p:pic>
              <p:nvPicPr>
                <p:cNvPr id="26" name="Picture 25"/>
                <p:cNvPicPr>
                  <a:picLocks noChangeAspect="1"/>
                </p:cNvPicPr>
                <p:nvPr/>
              </p:nvPicPr>
              <p:blipFill>
                <a:blip r:embed="rId12">
                  <a:grayscl/>
                </a:blip>
                <a:stretch>
                  <a:fillRect/>
                </a:stretch>
              </p:blipFill>
              <p:spPr>
                <a:xfrm>
                  <a:off x="9781347" y="3603869"/>
                  <a:ext cx="780290" cy="780290"/>
                </a:xfrm>
                <a:prstGeom prst="rect">
                  <a:avLst/>
                </a:prstGeom>
              </p:spPr>
            </p:pic>
          </p:grpSp>
          <p:sp>
            <p:nvSpPr>
              <p:cNvPr id="29" name="TextBox 28"/>
              <p:cNvSpPr txBox="1"/>
              <p:nvPr/>
            </p:nvSpPr>
            <p:spPr>
              <a:xfrm>
                <a:off x="8812294" y="1194163"/>
                <a:ext cx="1290604" cy="615653"/>
              </a:xfrm>
              <a:prstGeom prst="rect">
                <a:avLst/>
              </a:prstGeom>
              <a:noFill/>
            </p:spPr>
            <p:txBody>
              <a:bodyPr wrap="none" lIns="179208" tIns="143366" rIns="179208" bIns="143366" rtlCol="0">
                <a:spAutoFit/>
              </a:bodyPr>
              <a:lstStyle/>
              <a:p>
                <a:pPr algn="ctr" defTabSz="913874">
                  <a:lnSpc>
                    <a:spcPct val="90000"/>
                  </a:lnSpc>
                  <a:spcAft>
                    <a:spcPts val="588"/>
                  </a:spcAft>
                  <a:defRPr/>
                </a:pPr>
                <a:r>
                  <a:rPr lang="fr-FR" sz="2353">
                    <a:solidFill>
                      <a:srgbClr val="87B519"/>
                    </a:solidFill>
                    <a:latin typeface="Segoe UI Semilight"/>
                  </a:rPr>
                  <a:t>Output</a:t>
                </a:r>
              </a:p>
            </p:txBody>
          </p:sp>
          <p:sp>
            <p:nvSpPr>
              <p:cNvPr id="48" name="TextBox 47"/>
              <p:cNvSpPr txBox="1"/>
              <p:nvPr/>
            </p:nvSpPr>
            <p:spPr>
              <a:xfrm>
                <a:off x="8202601" y="4787557"/>
                <a:ext cx="2509989" cy="1065582"/>
              </a:xfrm>
              <a:prstGeom prst="rect">
                <a:avLst/>
              </a:prstGeom>
              <a:noFill/>
            </p:spPr>
            <p:txBody>
              <a:bodyPr wrap="square" lIns="179208" tIns="143366" rIns="179208" bIns="143366" rtlCol="0">
                <a:spAutoFit/>
              </a:bodyPr>
              <a:lstStyle/>
              <a:p>
                <a:pPr algn="ctr" defTabSz="913874">
                  <a:lnSpc>
                    <a:spcPct val="90000"/>
                  </a:lnSpc>
                  <a:spcAft>
                    <a:spcPts val="588"/>
                  </a:spcAft>
                  <a:defRPr/>
                </a:pPr>
                <a:r>
                  <a:rPr lang="fr-FR" sz="1400" dirty="0">
                    <a:latin typeface="Segoe UI Semilight" panose="020B0402040204020203" pitchFamily="34" charset="0"/>
                    <a:cs typeface="Segoe UI Semilight" panose="020B0402040204020203" pitchFamily="34" charset="0"/>
                  </a:rPr>
                  <a:t>Envoyez facilement les résultats de votre </a:t>
                </a:r>
                <a:r>
                  <a:rPr lang="fr-FR" sz="1400" dirty="0" err="1">
                    <a:latin typeface="Segoe UI Semilight" panose="020B0402040204020203" pitchFamily="34" charset="0"/>
                    <a:cs typeface="Segoe UI Semilight" panose="020B0402040204020203" pitchFamily="34" charset="0"/>
                  </a:rPr>
                  <a:t>Function</a:t>
                </a:r>
                <a:r>
                  <a:rPr lang="fr-FR" sz="1400" dirty="0">
                    <a:latin typeface="Segoe UI Semilight" panose="020B0402040204020203" pitchFamily="34" charset="0"/>
                    <a:cs typeface="Segoe UI Semilight" panose="020B0402040204020203" pitchFamily="34" charset="0"/>
                  </a:rPr>
                  <a:t> vers différents services Azure (ou autre)</a:t>
                </a:r>
              </a:p>
            </p:txBody>
          </p:sp>
        </p:grpSp>
      </p:grpSp>
    </p:spTree>
    <p:extLst>
      <p:ext uri="{BB962C8B-B14F-4D97-AF65-F5344CB8AC3E}">
        <p14:creationId xmlns:p14="http://schemas.microsoft.com/office/powerpoint/2010/main" val="402873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24C155-3A65-4552-B1E5-B214BE350EFE}"/>
              </a:ext>
            </a:extLst>
          </p:cNvPr>
          <p:cNvSpPr>
            <a:spLocks noGrp="1"/>
          </p:cNvSpPr>
          <p:nvPr>
            <p:ph type="title"/>
          </p:nvPr>
        </p:nvSpPr>
        <p:spPr>
          <a:xfrm>
            <a:off x="455995" y="623224"/>
            <a:ext cx="11306469" cy="397545"/>
          </a:xfrm>
        </p:spPr>
        <p:txBody>
          <a:bodyPr/>
          <a:lstStyle/>
          <a:p>
            <a:r>
              <a:rPr lang="fr-FR"/>
              <a:t>Démo Visual Studio</a:t>
            </a:r>
          </a:p>
        </p:txBody>
      </p:sp>
    </p:spTree>
    <p:extLst>
      <p:ext uri="{BB962C8B-B14F-4D97-AF65-F5344CB8AC3E}">
        <p14:creationId xmlns:p14="http://schemas.microsoft.com/office/powerpoint/2010/main" val="18084025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37DEE60F-6E75-41DE-9E50-616C929575DE}"/>
              </a:ext>
            </a:extLst>
          </p:cNvPr>
          <p:cNvGrpSpPr/>
          <p:nvPr/>
        </p:nvGrpSpPr>
        <p:grpSpPr>
          <a:xfrm>
            <a:off x="4230763" y="0"/>
            <a:ext cx="7960370" cy="6858000"/>
            <a:chOff x="4230763" y="0"/>
            <a:chExt cx="7960370" cy="6858000"/>
          </a:xfrm>
        </p:grpSpPr>
        <p:sp>
          <p:nvSpPr>
            <p:cNvPr id="8" name="Rectangle 7">
              <a:extLst>
                <a:ext uri="{FF2B5EF4-FFF2-40B4-BE49-F238E27FC236}">
                  <a16:creationId xmlns:a16="http://schemas.microsoft.com/office/drawing/2014/main" id="{67E5FF27-72C3-4C65-9D32-D1FDE2A95D81}"/>
                </a:ext>
              </a:extLst>
            </p:cNvPr>
            <p:cNvSpPr/>
            <p:nvPr/>
          </p:nvSpPr>
          <p:spPr>
            <a:xfrm>
              <a:off x="4230763" y="0"/>
              <a:ext cx="796037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7432E4F3-5C41-4413-A7E8-4653DCC3FA27}"/>
                </a:ext>
              </a:extLst>
            </p:cNvPr>
            <p:cNvPicPr>
              <a:picLocks noChangeAspect="1"/>
            </p:cNvPicPr>
            <p:nvPr/>
          </p:nvPicPr>
          <p:blipFill>
            <a:blip r:embed="rId3"/>
            <a:stretch>
              <a:fillRect/>
            </a:stretch>
          </p:blipFill>
          <p:spPr>
            <a:xfrm>
              <a:off x="9809923" y="6040773"/>
              <a:ext cx="2381210" cy="816253"/>
            </a:xfrm>
            <a:prstGeom prst="rect">
              <a:avLst/>
            </a:prstGeom>
          </p:spPr>
        </p:pic>
      </p:grpSp>
      <p:sp>
        <p:nvSpPr>
          <p:cNvPr id="6" name="Title 1"/>
          <p:cNvSpPr txBox="1">
            <a:spLocks/>
          </p:cNvSpPr>
          <p:nvPr/>
        </p:nvSpPr>
        <p:spPr>
          <a:xfrm>
            <a:off x="247505" y="973"/>
            <a:ext cx="3734571" cy="6856054"/>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NZ" sz="4704" err="1">
                <a:gradFill>
                  <a:gsLst>
                    <a:gs pos="2917">
                      <a:srgbClr val="FFFFFF"/>
                    </a:gs>
                    <a:gs pos="30000">
                      <a:srgbClr val="FFFFFF"/>
                    </a:gs>
                  </a:gsLst>
                  <a:lin ang="5400000" scaled="0"/>
                </a:gradFill>
                <a:latin typeface="Segoe UI Light"/>
              </a:rPr>
              <a:t>Liste</a:t>
            </a:r>
            <a:r>
              <a:rPr lang="en-NZ" sz="4704">
                <a:gradFill>
                  <a:gsLst>
                    <a:gs pos="2917">
                      <a:srgbClr val="FFFFFF"/>
                    </a:gs>
                    <a:gs pos="30000">
                      <a:srgbClr val="FFFFFF"/>
                    </a:gs>
                  </a:gsLst>
                  <a:lin ang="5400000" scaled="0"/>
                </a:gradFill>
                <a:latin typeface="Segoe UI Light"/>
              </a:rPr>
              <a:t> non-exhaustive des triggers et des I/O</a:t>
            </a: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230763" y="4522771"/>
            <a:ext cx="215632" cy="17039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aphicFrame>
        <p:nvGraphicFramePr>
          <p:cNvPr id="2" name="Tableau 1">
            <a:extLst>
              <a:ext uri="{FF2B5EF4-FFF2-40B4-BE49-F238E27FC236}">
                <a16:creationId xmlns:a16="http://schemas.microsoft.com/office/drawing/2014/main" id="{781C6450-8F4D-420C-80D9-A23BB960F010}"/>
              </a:ext>
            </a:extLst>
          </p:cNvPr>
          <p:cNvGraphicFramePr>
            <a:graphicFrameLocks noGrp="1"/>
          </p:cNvGraphicFramePr>
          <p:nvPr>
            <p:extLst>
              <p:ext uri="{D42A27DB-BD31-4B8C-83A1-F6EECF244321}">
                <p14:modId xmlns:p14="http://schemas.microsoft.com/office/powerpoint/2010/main" val="775491739"/>
              </p:ext>
            </p:extLst>
          </p:nvPr>
        </p:nvGraphicFramePr>
        <p:xfrm>
          <a:off x="4638426" y="194303"/>
          <a:ext cx="7164628" cy="5880185"/>
        </p:xfrm>
        <a:graphic>
          <a:graphicData uri="http://schemas.openxmlformats.org/drawingml/2006/table">
            <a:tbl>
              <a:tblPr firstRow="1" firstCol="1" bandRow="1">
                <a:tableStyleId>{E8B1032C-EA38-4F05-BA0D-38AFFFC7BED3}</a:tableStyleId>
              </a:tblPr>
              <a:tblGrid>
                <a:gridCol w="3332387">
                  <a:extLst>
                    <a:ext uri="{9D8B030D-6E8A-4147-A177-3AD203B41FA5}">
                      <a16:colId xmlns:a16="http://schemas.microsoft.com/office/drawing/2014/main" val="2860436311"/>
                    </a:ext>
                  </a:extLst>
                </a:gridCol>
                <a:gridCol w="476056">
                  <a:extLst>
                    <a:ext uri="{9D8B030D-6E8A-4147-A177-3AD203B41FA5}">
                      <a16:colId xmlns:a16="http://schemas.microsoft.com/office/drawing/2014/main" val="914890792"/>
                    </a:ext>
                  </a:extLst>
                </a:gridCol>
                <a:gridCol w="547461">
                  <a:extLst>
                    <a:ext uri="{9D8B030D-6E8A-4147-A177-3AD203B41FA5}">
                      <a16:colId xmlns:a16="http://schemas.microsoft.com/office/drawing/2014/main" val="1838327154"/>
                    </a:ext>
                  </a:extLst>
                </a:gridCol>
                <a:gridCol w="1023519">
                  <a:extLst>
                    <a:ext uri="{9D8B030D-6E8A-4147-A177-3AD203B41FA5}">
                      <a16:colId xmlns:a16="http://schemas.microsoft.com/office/drawing/2014/main" val="3481922641"/>
                    </a:ext>
                  </a:extLst>
                </a:gridCol>
                <a:gridCol w="785490">
                  <a:extLst>
                    <a:ext uri="{9D8B030D-6E8A-4147-A177-3AD203B41FA5}">
                      <a16:colId xmlns:a16="http://schemas.microsoft.com/office/drawing/2014/main" val="158030054"/>
                    </a:ext>
                  </a:extLst>
                </a:gridCol>
                <a:gridCol w="999715">
                  <a:extLst>
                    <a:ext uri="{9D8B030D-6E8A-4147-A177-3AD203B41FA5}">
                      <a16:colId xmlns:a16="http://schemas.microsoft.com/office/drawing/2014/main" val="4277486975"/>
                    </a:ext>
                  </a:extLst>
                </a:gridCol>
              </a:tblGrid>
              <a:tr h="293215">
                <a:tc>
                  <a:txBody>
                    <a:bodyPr/>
                    <a:lstStyle/>
                    <a:p>
                      <a:pPr algn="l" fontAlgn="b"/>
                      <a:r>
                        <a:rPr lang="fr-FR" sz="2000" u="none" strike="noStrike">
                          <a:solidFill>
                            <a:schemeClr val="bg1"/>
                          </a:solidFill>
                          <a:effectLst/>
                        </a:rPr>
                        <a:t>Type</a:t>
                      </a:r>
                      <a:endParaRPr lang="fr-FR" sz="2000" b="1" i="0" u="none" strike="noStrike" dirty="0">
                        <a:solidFill>
                          <a:schemeClr val="bg1"/>
                        </a:solidFill>
                        <a:effectLst/>
                        <a:latin typeface="Segoe UI" panose="020B0502040204020203" pitchFamily="34" charset="0"/>
                      </a:endParaRPr>
                    </a:p>
                  </a:txBody>
                  <a:tcPr marL="4300" marR="4300" marT="4300" marB="0" anchor="ctr"/>
                </a:tc>
                <a:tc>
                  <a:txBody>
                    <a:bodyPr/>
                    <a:lstStyle/>
                    <a:p>
                      <a:pPr algn="ctr" fontAlgn="b"/>
                      <a:r>
                        <a:rPr lang="fr-FR" sz="2000" u="none" strike="noStrike">
                          <a:solidFill>
                            <a:schemeClr val="bg1"/>
                          </a:solidFill>
                          <a:effectLst/>
                        </a:rPr>
                        <a:t>1.x</a:t>
                      </a:r>
                      <a:endParaRPr lang="fr-FR" sz="2000" b="1" i="0" u="none" strike="noStrike">
                        <a:solidFill>
                          <a:schemeClr val="bg1"/>
                        </a:solidFill>
                        <a:effectLst/>
                        <a:latin typeface="Segoe UI" panose="020B0502040204020203" pitchFamily="34" charset="0"/>
                      </a:endParaRPr>
                    </a:p>
                  </a:txBody>
                  <a:tcPr marL="4300" marR="4300" marT="4300" marB="0" anchor="ctr"/>
                </a:tc>
                <a:tc>
                  <a:txBody>
                    <a:bodyPr/>
                    <a:lstStyle/>
                    <a:p>
                      <a:pPr algn="ctr" fontAlgn="b"/>
                      <a:r>
                        <a:rPr lang="fr-FR" sz="2000" u="none" strike="noStrike">
                          <a:solidFill>
                            <a:schemeClr val="bg1"/>
                          </a:solidFill>
                          <a:effectLst/>
                        </a:rPr>
                        <a:t>2.x</a:t>
                      </a:r>
                      <a:endParaRPr lang="fr-FR" sz="2000" b="1" i="0" u="none" strike="noStrike" dirty="0">
                        <a:solidFill>
                          <a:schemeClr val="bg1"/>
                        </a:solidFill>
                        <a:effectLst/>
                        <a:latin typeface="Segoe UI" panose="020B0502040204020203" pitchFamily="34" charset="0"/>
                      </a:endParaRPr>
                    </a:p>
                  </a:txBody>
                  <a:tcPr marL="4300" marR="4300" marT="4300" marB="0" anchor="ctr"/>
                </a:tc>
                <a:tc>
                  <a:txBody>
                    <a:bodyPr/>
                    <a:lstStyle/>
                    <a:p>
                      <a:pPr algn="ctr" fontAlgn="b"/>
                      <a:r>
                        <a:rPr lang="fr-FR" sz="2000" u="none" strike="noStrike">
                          <a:solidFill>
                            <a:schemeClr val="bg1"/>
                          </a:solidFill>
                          <a:effectLst/>
                        </a:rPr>
                        <a:t>Trigger</a:t>
                      </a:r>
                      <a:endParaRPr lang="fr-FR" sz="2000" b="1" i="0" u="none" strike="noStrike" dirty="0">
                        <a:solidFill>
                          <a:schemeClr val="bg1"/>
                        </a:solidFill>
                        <a:effectLst/>
                        <a:latin typeface="Segoe UI" panose="020B0502040204020203" pitchFamily="34" charset="0"/>
                      </a:endParaRPr>
                    </a:p>
                  </a:txBody>
                  <a:tcPr marL="4300" marR="4300" marT="4300" marB="0" anchor="ctr"/>
                </a:tc>
                <a:tc>
                  <a:txBody>
                    <a:bodyPr/>
                    <a:lstStyle/>
                    <a:p>
                      <a:pPr algn="ctr" fontAlgn="b"/>
                      <a:r>
                        <a:rPr lang="fr-FR" sz="2000" u="none" strike="noStrike">
                          <a:solidFill>
                            <a:schemeClr val="bg1"/>
                          </a:solidFill>
                          <a:effectLst/>
                        </a:rPr>
                        <a:t>Input</a:t>
                      </a:r>
                      <a:endParaRPr lang="fr-FR" sz="2000" b="1" i="0" u="none" strike="noStrike" dirty="0">
                        <a:solidFill>
                          <a:schemeClr val="bg1"/>
                        </a:solidFill>
                        <a:effectLst/>
                        <a:latin typeface="Segoe UI" panose="020B0502040204020203" pitchFamily="34" charset="0"/>
                      </a:endParaRPr>
                    </a:p>
                  </a:txBody>
                  <a:tcPr marL="4300" marR="4300" marT="4300" marB="0" anchor="ctr"/>
                </a:tc>
                <a:tc>
                  <a:txBody>
                    <a:bodyPr/>
                    <a:lstStyle/>
                    <a:p>
                      <a:pPr algn="ctr" fontAlgn="b"/>
                      <a:r>
                        <a:rPr lang="fr-FR" sz="2000" u="none" strike="noStrike">
                          <a:solidFill>
                            <a:schemeClr val="bg1"/>
                          </a:solidFill>
                          <a:effectLst/>
                        </a:rPr>
                        <a:t>Output</a:t>
                      </a:r>
                      <a:endParaRPr lang="fr-FR" sz="2000" b="1" i="0" u="none" strike="noStrike" dirty="0">
                        <a:solidFill>
                          <a:schemeClr val="bg1"/>
                        </a:solidFill>
                        <a:effectLst/>
                        <a:latin typeface="Segoe UI" panose="020B0502040204020203" pitchFamily="34" charset="0"/>
                      </a:endParaRPr>
                    </a:p>
                  </a:txBody>
                  <a:tcPr marL="4300" marR="4300" marT="4300" marB="0" anchor="ctr"/>
                </a:tc>
                <a:extLst>
                  <a:ext uri="{0D108BD9-81ED-4DB2-BD59-A6C34878D82A}">
                    <a16:rowId xmlns:a16="http://schemas.microsoft.com/office/drawing/2014/main" val="1051042468"/>
                  </a:ext>
                </a:extLst>
              </a:tr>
              <a:tr h="293215">
                <a:tc>
                  <a:txBody>
                    <a:bodyPr/>
                    <a:lstStyle/>
                    <a:p>
                      <a:pPr algn="l" fontAlgn="t"/>
                      <a:r>
                        <a:rPr lang="fr-FR" sz="1800" u="sng" strike="noStrike">
                          <a:solidFill>
                            <a:schemeClr val="bg2">
                              <a:lumMod val="25000"/>
                            </a:schemeClr>
                          </a:solidFill>
                          <a:effectLst/>
                          <a:hlinkClick r:id="rId4">
                            <a:extLst>
                              <a:ext uri="{A12FA001-AC4F-418D-AE19-62706E023703}">
                                <ahyp:hlinkClr xmlns:ahyp="http://schemas.microsoft.com/office/drawing/2018/hyperlinkcolor" val="tx"/>
                              </a:ext>
                            </a:extLst>
                          </a:hlinkClick>
                        </a:rPr>
                        <a:t>Blob Storage</a:t>
                      </a:r>
                      <a:endParaRPr lang="fr-FR" sz="1800" b="1" i="0" u="sng" strike="noStrike">
                        <a:solidFill>
                          <a:schemeClr val="bg2">
                            <a:lumMod val="25000"/>
                          </a:schemeClr>
                        </a:solidFill>
                        <a:effectLst/>
                        <a:latin typeface="Calibri" panose="020F0502020204030204"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extLst>
                  <a:ext uri="{0D108BD9-81ED-4DB2-BD59-A6C34878D82A}">
                    <a16:rowId xmlns:a16="http://schemas.microsoft.com/office/drawing/2014/main" val="508617614"/>
                  </a:ext>
                </a:extLst>
              </a:tr>
              <a:tr h="293215">
                <a:tc>
                  <a:txBody>
                    <a:bodyPr/>
                    <a:lstStyle/>
                    <a:p>
                      <a:pPr algn="l" fontAlgn="t"/>
                      <a:r>
                        <a:rPr lang="fr-FR" sz="1800" u="sng" strike="noStrike">
                          <a:solidFill>
                            <a:schemeClr val="bg2">
                              <a:lumMod val="25000"/>
                            </a:schemeClr>
                          </a:solidFill>
                          <a:effectLst/>
                          <a:hlinkClick r:id="rId5">
                            <a:extLst>
                              <a:ext uri="{A12FA001-AC4F-418D-AE19-62706E023703}">
                                <ahyp:hlinkClr xmlns:ahyp="http://schemas.microsoft.com/office/drawing/2018/hyperlinkcolor" val="tx"/>
                              </a:ext>
                            </a:extLst>
                          </a:hlinkClick>
                        </a:rPr>
                        <a:t>Cosmos DB</a:t>
                      </a:r>
                      <a:endParaRPr lang="fr-FR" sz="1800" b="1" i="0" u="sng" strike="noStrike">
                        <a:solidFill>
                          <a:schemeClr val="bg2">
                            <a:lumMod val="25000"/>
                          </a:schemeClr>
                        </a:solidFill>
                        <a:effectLst/>
                        <a:latin typeface="Calibri" panose="020F0502020204030204"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extLst>
                  <a:ext uri="{0D108BD9-81ED-4DB2-BD59-A6C34878D82A}">
                    <a16:rowId xmlns:a16="http://schemas.microsoft.com/office/drawing/2014/main" val="2481526797"/>
                  </a:ext>
                </a:extLst>
              </a:tr>
              <a:tr h="293215">
                <a:tc>
                  <a:txBody>
                    <a:bodyPr/>
                    <a:lstStyle/>
                    <a:p>
                      <a:pPr algn="l" fontAlgn="t"/>
                      <a:r>
                        <a:rPr lang="fr-FR" sz="1800" u="sng" strike="noStrike">
                          <a:solidFill>
                            <a:schemeClr val="bg2">
                              <a:lumMod val="25000"/>
                            </a:schemeClr>
                          </a:solidFill>
                          <a:effectLst/>
                          <a:hlinkClick r:id="rId6">
                            <a:extLst>
                              <a:ext uri="{A12FA001-AC4F-418D-AE19-62706E023703}">
                                <ahyp:hlinkClr xmlns:ahyp="http://schemas.microsoft.com/office/drawing/2018/hyperlinkcolor" val="tx"/>
                              </a:ext>
                            </a:extLst>
                          </a:hlinkClick>
                        </a:rPr>
                        <a:t>Event Grid</a:t>
                      </a:r>
                      <a:endParaRPr lang="fr-FR" sz="1800" b="1" i="0" u="sng" strike="noStrike">
                        <a:solidFill>
                          <a:schemeClr val="bg2">
                            <a:lumMod val="25000"/>
                          </a:schemeClr>
                        </a:solidFill>
                        <a:effectLst/>
                        <a:latin typeface="Calibri" panose="020F0502020204030204"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extLst>
                  <a:ext uri="{0D108BD9-81ED-4DB2-BD59-A6C34878D82A}">
                    <a16:rowId xmlns:a16="http://schemas.microsoft.com/office/drawing/2014/main" val="1604408714"/>
                  </a:ext>
                </a:extLst>
              </a:tr>
              <a:tr h="293215">
                <a:tc>
                  <a:txBody>
                    <a:bodyPr/>
                    <a:lstStyle/>
                    <a:p>
                      <a:pPr algn="l" fontAlgn="t"/>
                      <a:r>
                        <a:rPr lang="fr-FR" sz="1800" u="sng" strike="noStrike">
                          <a:solidFill>
                            <a:schemeClr val="bg2">
                              <a:lumMod val="25000"/>
                            </a:schemeClr>
                          </a:solidFill>
                          <a:effectLst/>
                          <a:hlinkClick r:id="rId7">
                            <a:extLst>
                              <a:ext uri="{A12FA001-AC4F-418D-AE19-62706E023703}">
                                <ahyp:hlinkClr xmlns:ahyp="http://schemas.microsoft.com/office/drawing/2018/hyperlinkcolor" val="tx"/>
                              </a:ext>
                            </a:extLst>
                          </a:hlinkClick>
                        </a:rPr>
                        <a:t>Event Hubs</a:t>
                      </a:r>
                      <a:endParaRPr lang="fr-FR" sz="1800" b="1" i="0" u="sng" strike="noStrike">
                        <a:solidFill>
                          <a:schemeClr val="bg2">
                            <a:lumMod val="25000"/>
                          </a:schemeClr>
                        </a:solidFill>
                        <a:effectLst/>
                        <a:latin typeface="Calibri" panose="020F0502020204030204"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extLst>
                  <a:ext uri="{0D108BD9-81ED-4DB2-BD59-A6C34878D82A}">
                    <a16:rowId xmlns:a16="http://schemas.microsoft.com/office/drawing/2014/main" val="3239320760"/>
                  </a:ext>
                </a:extLst>
              </a:tr>
              <a:tr h="293215">
                <a:tc>
                  <a:txBody>
                    <a:bodyPr/>
                    <a:lstStyle/>
                    <a:p>
                      <a:pPr algn="l" fontAlgn="t"/>
                      <a:r>
                        <a:rPr lang="fr-FR" sz="1800" u="sng" strike="noStrike">
                          <a:solidFill>
                            <a:schemeClr val="bg2">
                              <a:lumMod val="25000"/>
                            </a:schemeClr>
                          </a:solidFill>
                          <a:effectLst/>
                          <a:hlinkClick r:id="rId8">
                            <a:extLst>
                              <a:ext uri="{A12FA001-AC4F-418D-AE19-62706E023703}">
                                <ahyp:hlinkClr xmlns:ahyp="http://schemas.microsoft.com/office/drawing/2018/hyperlinkcolor" val="tx"/>
                              </a:ext>
                            </a:extLst>
                          </a:hlinkClick>
                        </a:rPr>
                        <a:t>HTTP</a:t>
                      </a:r>
                      <a:endParaRPr lang="fr-FR" sz="1800" b="1" i="0" u="sng" strike="noStrike">
                        <a:solidFill>
                          <a:schemeClr val="bg2">
                            <a:lumMod val="25000"/>
                          </a:schemeClr>
                        </a:solidFill>
                        <a:effectLst/>
                        <a:latin typeface="Calibri" panose="020F0502020204030204"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extLst>
                  <a:ext uri="{0D108BD9-81ED-4DB2-BD59-A6C34878D82A}">
                    <a16:rowId xmlns:a16="http://schemas.microsoft.com/office/drawing/2014/main" val="42077484"/>
                  </a:ext>
                </a:extLst>
              </a:tr>
              <a:tr h="293215">
                <a:tc>
                  <a:txBody>
                    <a:bodyPr/>
                    <a:lstStyle/>
                    <a:p>
                      <a:pPr algn="l" fontAlgn="t"/>
                      <a:r>
                        <a:rPr lang="fr-FR" sz="1800" u="sng" strike="noStrike">
                          <a:solidFill>
                            <a:schemeClr val="bg2">
                              <a:lumMod val="25000"/>
                            </a:schemeClr>
                          </a:solidFill>
                          <a:effectLst/>
                          <a:hlinkClick r:id="rId9">
                            <a:extLst>
                              <a:ext uri="{A12FA001-AC4F-418D-AE19-62706E023703}">
                                <ahyp:hlinkClr xmlns:ahyp="http://schemas.microsoft.com/office/drawing/2018/hyperlinkcolor" val="tx"/>
                              </a:ext>
                            </a:extLst>
                          </a:hlinkClick>
                        </a:rPr>
                        <a:t>Microsoft Graph</a:t>
                      </a:r>
                      <a:r>
                        <a:rPr lang="fr-FR" sz="1800" u="sng" strike="noStrike">
                          <a:solidFill>
                            <a:schemeClr val="bg2">
                              <a:lumMod val="25000"/>
                            </a:schemeClr>
                          </a:solidFill>
                          <a:effectLst/>
                        </a:rPr>
                        <a:t> </a:t>
                      </a:r>
                      <a:r>
                        <a:rPr lang="fr-FR" sz="1800" u="sng" strike="noStrike">
                          <a:solidFill>
                            <a:schemeClr val="bg2">
                              <a:lumMod val="25000"/>
                            </a:schemeClr>
                          </a:solidFill>
                          <a:effectLst/>
                          <a:hlinkClick r:id="rId9">
                            <a:extLst>
                              <a:ext uri="{A12FA001-AC4F-418D-AE19-62706E023703}">
                                <ahyp:hlinkClr xmlns:ahyp="http://schemas.microsoft.com/office/drawing/2018/hyperlinkcolor" val="tx"/>
                              </a:ext>
                            </a:extLst>
                          </a:hlinkClick>
                        </a:rPr>
                        <a:t>Excel tables</a:t>
                      </a:r>
                      <a:endParaRPr lang="fr-FR" sz="1800" b="1" i="0" u="sng" strike="noStrike">
                        <a:solidFill>
                          <a:schemeClr val="bg2">
                            <a:lumMod val="25000"/>
                          </a:schemeClr>
                        </a:solidFill>
                        <a:effectLst/>
                        <a:latin typeface="Calibri" panose="020F0502020204030204"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extLst>
                  <a:ext uri="{0D108BD9-81ED-4DB2-BD59-A6C34878D82A}">
                    <a16:rowId xmlns:a16="http://schemas.microsoft.com/office/drawing/2014/main" val="491128252"/>
                  </a:ext>
                </a:extLst>
              </a:tr>
              <a:tr h="293215">
                <a:tc>
                  <a:txBody>
                    <a:bodyPr/>
                    <a:lstStyle/>
                    <a:p>
                      <a:pPr algn="l" fontAlgn="t"/>
                      <a:r>
                        <a:rPr lang="fr-FR" sz="1800" u="sng" strike="noStrike">
                          <a:solidFill>
                            <a:schemeClr val="bg2">
                              <a:lumMod val="25000"/>
                            </a:schemeClr>
                          </a:solidFill>
                          <a:effectLst/>
                          <a:hlinkClick r:id="rId9">
                            <a:extLst>
                              <a:ext uri="{A12FA001-AC4F-418D-AE19-62706E023703}">
                                <ahyp:hlinkClr xmlns:ahyp="http://schemas.microsoft.com/office/drawing/2018/hyperlinkcolor" val="tx"/>
                              </a:ext>
                            </a:extLst>
                          </a:hlinkClick>
                        </a:rPr>
                        <a:t>Microsoft Graph OneDrive files</a:t>
                      </a:r>
                      <a:endParaRPr lang="fr-FR" sz="1800" b="1" i="0" u="sng" strike="noStrike">
                        <a:solidFill>
                          <a:schemeClr val="bg2">
                            <a:lumMod val="25000"/>
                          </a:schemeClr>
                        </a:solidFill>
                        <a:effectLst/>
                        <a:latin typeface="Calibri" panose="020F0502020204030204"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extLst>
                  <a:ext uri="{0D108BD9-81ED-4DB2-BD59-A6C34878D82A}">
                    <a16:rowId xmlns:a16="http://schemas.microsoft.com/office/drawing/2014/main" val="3738670954"/>
                  </a:ext>
                </a:extLst>
              </a:tr>
              <a:tr h="293215">
                <a:tc>
                  <a:txBody>
                    <a:bodyPr/>
                    <a:lstStyle/>
                    <a:p>
                      <a:pPr algn="l" fontAlgn="t"/>
                      <a:r>
                        <a:rPr lang="fr-FR" sz="1800" u="sng" strike="noStrike">
                          <a:solidFill>
                            <a:schemeClr val="bg2">
                              <a:lumMod val="25000"/>
                            </a:schemeClr>
                          </a:solidFill>
                          <a:effectLst/>
                          <a:hlinkClick r:id="rId9">
                            <a:extLst>
                              <a:ext uri="{A12FA001-AC4F-418D-AE19-62706E023703}">
                                <ahyp:hlinkClr xmlns:ahyp="http://schemas.microsoft.com/office/drawing/2018/hyperlinkcolor" val="tx"/>
                              </a:ext>
                            </a:extLst>
                          </a:hlinkClick>
                        </a:rPr>
                        <a:t>Microsoft Graph</a:t>
                      </a:r>
                      <a:r>
                        <a:rPr lang="fr-FR" sz="1800" u="sng" strike="noStrike">
                          <a:solidFill>
                            <a:schemeClr val="bg2">
                              <a:lumMod val="25000"/>
                            </a:schemeClr>
                          </a:solidFill>
                          <a:effectLst/>
                        </a:rPr>
                        <a:t> Outlook email</a:t>
                      </a:r>
                      <a:endParaRPr lang="fr-FR" sz="1800" b="1" i="0" u="sng" strike="noStrike">
                        <a:solidFill>
                          <a:schemeClr val="bg2">
                            <a:lumMod val="25000"/>
                          </a:schemeClr>
                        </a:solidFill>
                        <a:effectLst/>
                        <a:latin typeface="Calibri" panose="020F0502020204030204"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extLst>
                  <a:ext uri="{0D108BD9-81ED-4DB2-BD59-A6C34878D82A}">
                    <a16:rowId xmlns:a16="http://schemas.microsoft.com/office/drawing/2014/main" val="2424305777"/>
                  </a:ext>
                </a:extLst>
              </a:tr>
              <a:tr h="293215">
                <a:tc>
                  <a:txBody>
                    <a:bodyPr/>
                    <a:lstStyle/>
                    <a:p>
                      <a:pPr algn="l" fontAlgn="t"/>
                      <a:r>
                        <a:rPr lang="fr-FR" sz="1800" u="sng" strike="noStrike">
                          <a:solidFill>
                            <a:schemeClr val="bg2">
                              <a:lumMod val="25000"/>
                            </a:schemeClr>
                          </a:solidFill>
                          <a:effectLst/>
                          <a:hlinkClick r:id="rId9">
                            <a:extLst>
                              <a:ext uri="{A12FA001-AC4F-418D-AE19-62706E023703}">
                                <ahyp:hlinkClr xmlns:ahyp="http://schemas.microsoft.com/office/drawing/2018/hyperlinkcolor" val="tx"/>
                              </a:ext>
                            </a:extLst>
                          </a:hlinkClick>
                        </a:rPr>
                        <a:t>Microsoft Graph Events</a:t>
                      </a:r>
                      <a:endParaRPr lang="fr-FR" sz="1800" b="1" i="0" u="sng" strike="noStrike">
                        <a:solidFill>
                          <a:schemeClr val="bg2">
                            <a:lumMod val="25000"/>
                          </a:schemeClr>
                        </a:solidFill>
                        <a:effectLst/>
                        <a:latin typeface="Calibri" panose="020F0502020204030204"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extLst>
                  <a:ext uri="{0D108BD9-81ED-4DB2-BD59-A6C34878D82A}">
                    <a16:rowId xmlns:a16="http://schemas.microsoft.com/office/drawing/2014/main" val="1654559583"/>
                  </a:ext>
                </a:extLst>
              </a:tr>
              <a:tr h="293215">
                <a:tc>
                  <a:txBody>
                    <a:bodyPr/>
                    <a:lstStyle/>
                    <a:p>
                      <a:pPr algn="l" fontAlgn="t"/>
                      <a:r>
                        <a:rPr lang="fr-FR" sz="1800" u="sng" strike="noStrike">
                          <a:solidFill>
                            <a:schemeClr val="bg2">
                              <a:lumMod val="25000"/>
                            </a:schemeClr>
                          </a:solidFill>
                          <a:effectLst/>
                          <a:hlinkClick r:id="rId9">
                            <a:extLst>
                              <a:ext uri="{A12FA001-AC4F-418D-AE19-62706E023703}">
                                <ahyp:hlinkClr xmlns:ahyp="http://schemas.microsoft.com/office/drawing/2018/hyperlinkcolor" val="tx"/>
                              </a:ext>
                            </a:extLst>
                          </a:hlinkClick>
                        </a:rPr>
                        <a:t>Microsoft Graph </a:t>
                      </a:r>
                      <a:r>
                        <a:rPr lang="fr-FR" sz="1800" u="sng" strike="noStrike" err="1">
                          <a:solidFill>
                            <a:schemeClr val="bg2">
                              <a:lumMod val="25000"/>
                            </a:schemeClr>
                          </a:solidFill>
                          <a:effectLst/>
                          <a:hlinkClick r:id="rId9">
                            <a:extLst>
                              <a:ext uri="{A12FA001-AC4F-418D-AE19-62706E023703}">
                                <ahyp:hlinkClr xmlns:ahyp="http://schemas.microsoft.com/office/drawing/2018/hyperlinkcolor" val="tx"/>
                              </a:ext>
                            </a:extLst>
                          </a:hlinkClick>
                        </a:rPr>
                        <a:t>Auth</a:t>
                      </a:r>
                      <a:r>
                        <a:rPr lang="fr-FR" sz="1800" u="sng" strike="noStrike">
                          <a:solidFill>
                            <a:schemeClr val="bg2">
                              <a:lumMod val="25000"/>
                            </a:schemeClr>
                          </a:solidFill>
                          <a:effectLst/>
                          <a:hlinkClick r:id="rId9">
                            <a:extLst>
                              <a:ext uri="{A12FA001-AC4F-418D-AE19-62706E023703}">
                                <ahyp:hlinkClr xmlns:ahyp="http://schemas.microsoft.com/office/drawing/2018/hyperlinkcolor" val="tx"/>
                              </a:ext>
                            </a:extLst>
                          </a:hlinkClick>
                        </a:rPr>
                        <a:t> Tokens</a:t>
                      </a:r>
                      <a:endParaRPr lang="fr-FR" sz="1800" b="1" i="0" u="sng" strike="noStrike">
                        <a:solidFill>
                          <a:schemeClr val="bg2">
                            <a:lumMod val="25000"/>
                          </a:schemeClr>
                        </a:solidFill>
                        <a:effectLst/>
                        <a:latin typeface="Calibri" panose="020F0502020204030204"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extLst>
                  <a:ext uri="{0D108BD9-81ED-4DB2-BD59-A6C34878D82A}">
                    <a16:rowId xmlns:a16="http://schemas.microsoft.com/office/drawing/2014/main" val="3791364383"/>
                  </a:ext>
                </a:extLst>
              </a:tr>
              <a:tr h="293215">
                <a:tc>
                  <a:txBody>
                    <a:bodyPr/>
                    <a:lstStyle/>
                    <a:p>
                      <a:pPr algn="l" fontAlgn="t"/>
                      <a:r>
                        <a:rPr lang="fr-FR" sz="1800" u="sng" strike="noStrike">
                          <a:solidFill>
                            <a:schemeClr val="bg2">
                              <a:lumMod val="25000"/>
                            </a:schemeClr>
                          </a:solidFill>
                          <a:effectLst/>
                          <a:hlinkClick r:id="rId10">
                            <a:extLst>
                              <a:ext uri="{A12FA001-AC4F-418D-AE19-62706E023703}">
                                <ahyp:hlinkClr xmlns:ahyp="http://schemas.microsoft.com/office/drawing/2018/hyperlinkcolor" val="tx"/>
                              </a:ext>
                            </a:extLst>
                          </a:hlinkClick>
                        </a:rPr>
                        <a:t>Mobile Apps</a:t>
                      </a:r>
                      <a:endParaRPr lang="fr-FR" sz="1800" b="1" i="0" u="sng" strike="noStrike">
                        <a:solidFill>
                          <a:schemeClr val="bg2">
                            <a:lumMod val="25000"/>
                          </a:schemeClr>
                        </a:solidFill>
                        <a:effectLst/>
                        <a:latin typeface="Calibri" panose="020F0502020204030204"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extLst>
                  <a:ext uri="{0D108BD9-81ED-4DB2-BD59-A6C34878D82A}">
                    <a16:rowId xmlns:a16="http://schemas.microsoft.com/office/drawing/2014/main" val="1899540739"/>
                  </a:ext>
                </a:extLst>
              </a:tr>
              <a:tr h="293215">
                <a:tc>
                  <a:txBody>
                    <a:bodyPr/>
                    <a:lstStyle/>
                    <a:p>
                      <a:pPr algn="l" fontAlgn="t"/>
                      <a:r>
                        <a:rPr lang="fr-FR" sz="1800" u="sng" strike="noStrike">
                          <a:solidFill>
                            <a:schemeClr val="bg2">
                              <a:lumMod val="25000"/>
                            </a:schemeClr>
                          </a:solidFill>
                          <a:effectLst/>
                          <a:hlinkClick r:id="rId11">
                            <a:extLst>
                              <a:ext uri="{A12FA001-AC4F-418D-AE19-62706E023703}">
                                <ahyp:hlinkClr xmlns:ahyp="http://schemas.microsoft.com/office/drawing/2018/hyperlinkcolor" val="tx"/>
                              </a:ext>
                            </a:extLst>
                          </a:hlinkClick>
                        </a:rPr>
                        <a:t>Notification Hubs</a:t>
                      </a:r>
                      <a:endParaRPr lang="fr-FR" sz="1800" b="1" i="0" u="sng" strike="noStrike">
                        <a:solidFill>
                          <a:schemeClr val="bg2">
                            <a:lumMod val="25000"/>
                          </a:schemeClr>
                        </a:solidFill>
                        <a:effectLst/>
                        <a:latin typeface="Calibri" panose="020F0502020204030204"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extLst>
                  <a:ext uri="{0D108BD9-81ED-4DB2-BD59-A6C34878D82A}">
                    <a16:rowId xmlns:a16="http://schemas.microsoft.com/office/drawing/2014/main" val="3074733542"/>
                  </a:ext>
                </a:extLst>
              </a:tr>
              <a:tr h="293215">
                <a:tc>
                  <a:txBody>
                    <a:bodyPr/>
                    <a:lstStyle/>
                    <a:p>
                      <a:pPr algn="l" fontAlgn="t"/>
                      <a:r>
                        <a:rPr lang="fr-FR" sz="1800" u="sng" strike="noStrike">
                          <a:solidFill>
                            <a:schemeClr val="bg2">
                              <a:lumMod val="25000"/>
                            </a:schemeClr>
                          </a:solidFill>
                          <a:effectLst/>
                          <a:hlinkClick r:id="rId12">
                            <a:extLst>
                              <a:ext uri="{A12FA001-AC4F-418D-AE19-62706E023703}">
                                <ahyp:hlinkClr xmlns:ahyp="http://schemas.microsoft.com/office/drawing/2018/hyperlinkcolor" val="tx"/>
                              </a:ext>
                            </a:extLst>
                          </a:hlinkClick>
                        </a:rPr>
                        <a:t>Queue storage</a:t>
                      </a:r>
                      <a:endParaRPr lang="fr-FR" sz="1800" b="1" i="0" u="sng" strike="noStrike">
                        <a:solidFill>
                          <a:schemeClr val="bg2">
                            <a:lumMod val="25000"/>
                          </a:schemeClr>
                        </a:solidFill>
                        <a:effectLst/>
                        <a:latin typeface="Calibri" panose="020F0502020204030204"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extLst>
                  <a:ext uri="{0D108BD9-81ED-4DB2-BD59-A6C34878D82A}">
                    <a16:rowId xmlns:a16="http://schemas.microsoft.com/office/drawing/2014/main" val="3209430478"/>
                  </a:ext>
                </a:extLst>
              </a:tr>
              <a:tr h="293215">
                <a:tc>
                  <a:txBody>
                    <a:bodyPr/>
                    <a:lstStyle/>
                    <a:p>
                      <a:pPr algn="l" fontAlgn="t"/>
                      <a:r>
                        <a:rPr lang="fr-FR" sz="1800" u="sng" strike="noStrike">
                          <a:solidFill>
                            <a:schemeClr val="bg2">
                              <a:lumMod val="25000"/>
                            </a:schemeClr>
                          </a:solidFill>
                          <a:effectLst/>
                          <a:hlinkClick r:id="rId13">
                            <a:extLst>
                              <a:ext uri="{A12FA001-AC4F-418D-AE19-62706E023703}">
                                <ahyp:hlinkClr xmlns:ahyp="http://schemas.microsoft.com/office/drawing/2018/hyperlinkcolor" val="tx"/>
                              </a:ext>
                            </a:extLst>
                          </a:hlinkClick>
                        </a:rPr>
                        <a:t>SendGrid</a:t>
                      </a:r>
                      <a:endParaRPr lang="fr-FR" sz="1800" b="1" i="0" u="sng" strike="noStrike">
                        <a:solidFill>
                          <a:schemeClr val="bg2">
                            <a:lumMod val="25000"/>
                          </a:schemeClr>
                        </a:solidFill>
                        <a:effectLst/>
                        <a:latin typeface="Calibri" panose="020F0502020204030204"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extLst>
                  <a:ext uri="{0D108BD9-81ED-4DB2-BD59-A6C34878D82A}">
                    <a16:rowId xmlns:a16="http://schemas.microsoft.com/office/drawing/2014/main" val="3756876831"/>
                  </a:ext>
                </a:extLst>
              </a:tr>
              <a:tr h="293215">
                <a:tc>
                  <a:txBody>
                    <a:bodyPr/>
                    <a:lstStyle/>
                    <a:p>
                      <a:pPr algn="l" fontAlgn="t"/>
                      <a:r>
                        <a:rPr lang="fr-FR" sz="1800" u="sng" strike="noStrike">
                          <a:solidFill>
                            <a:schemeClr val="bg2">
                              <a:lumMod val="25000"/>
                            </a:schemeClr>
                          </a:solidFill>
                          <a:effectLst/>
                          <a:hlinkClick r:id="rId14">
                            <a:extLst>
                              <a:ext uri="{A12FA001-AC4F-418D-AE19-62706E023703}">
                                <ahyp:hlinkClr xmlns:ahyp="http://schemas.microsoft.com/office/drawing/2018/hyperlinkcolor" val="tx"/>
                              </a:ext>
                            </a:extLst>
                          </a:hlinkClick>
                        </a:rPr>
                        <a:t>Service Bus</a:t>
                      </a:r>
                      <a:endParaRPr lang="fr-FR" sz="1800" b="1" i="0" u="sng" strike="noStrike">
                        <a:solidFill>
                          <a:schemeClr val="bg2">
                            <a:lumMod val="25000"/>
                          </a:schemeClr>
                        </a:solidFill>
                        <a:effectLst/>
                        <a:latin typeface="Calibri" panose="020F0502020204030204"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extLst>
                  <a:ext uri="{0D108BD9-81ED-4DB2-BD59-A6C34878D82A}">
                    <a16:rowId xmlns:a16="http://schemas.microsoft.com/office/drawing/2014/main" val="3441754948"/>
                  </a:ext>
                </a:extLst>
              </a:tr>
              <a:tr h="293215">
                <a:tc>
                  <a:txBody>
                    <a:bodyPr/>
                    <a:lstStyle/>
                    <a:p>
                      <a:pPr algn="l" fontAlgn="t"/>
                      <a:r>
                        <a:rPr lang="fr-FR" sz="1800" u="sng" strike="noStrike">
                          <a:solidFill>
                            <a:schemeClr val="bg2">
                              <a:lumMod val="25000"/>
                            </a:schemeClr>
                          </a:solidFill>
                          <a:effectLst/>
                          <a:hlinkClick r:id="rId15">
                            <a:extLst>
                              <a:ext uri="{A12FA001-AC4F-418D-AE19-62706E023703}">
                                <ahyp:hlinkClr xmlns:ahyp="http://schemas.microsoft.com/office/drawing/2018/hyperlinkcolor" val="tx"/>
                              </a:ext>
                            </a:extLst>
                          </a:hlinkClick>
                        </a:rPr>
                        <a:t>Table </a:t>
                      </a:r>
                      <a:r>
                        <a:rPr lang="fr-FR" sz="1800" u="sng" strike="noStrike" err="1">
                          <a:solidFill>
                            <a:schemeClr val="bg2">
                              <a:lumMod val="25000"/>
                            </a:schemeClr>
                          </a:solidFill>
                          <a:effectLst/>
                          <a:hlinkClick r:id="rId15">
                            <a:extLst>
                              <a:ext uri="{A12FA001-AC4F-418D-AE19-62706E023703}">
                                <ahyp:hlinkClr xmlns:ahyp="http://schemas.microsoft.com/office/drawing/2018/hyperlinkcolor" val="tx"/>
                              </a:ext>
                            </a:extLst>
                          </a:hlinkClick>
                        </a:rPr>
                        <a:t>storage</a:t>
                      </a:r>
                      <a:endParaRPr lang="fr-FR" sz="1800" b="1" i="0" u="sng" strike="noStrike">
                        <a:solidFill>
                          <a:schemeClr val="bg2">
                            <a:lumMod val="25000"/>
                          </a:schemeClr>
                        </a:solidFill>
                        <a:effectLst/>
                        <a:latin typeface="Calibri" panose="020F0502020204030204"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extLst>
                  <a:ext uri="{0D108BD9-81ED-4DB2-BD59-A6C34878D82A}">
                    <a16:rowId xmlns:a16="http://schemas.microsoft.com/office/drawing/2014/main" val="1385367114"/>
                  </a:ext>
                </a:extLst>
              </a:tr>
              <a:tr h="293215">
                <a:tc>
                  <a:txBody>
                    <a:bodyPr/>
                    <a:lstStyle/>
                    <a:p>
                      <a:pPr algn="l" fontAlgn="t"/>
                      <a:r>
                        <a:rPr lang="fr-FR" sz="1800" u="sng" strike="noStrike" err="1">
                          <a:solidFill>
                            <a:schemeClr val="bg2">
                              <a:lumMod val="25000"/>
                            </a:schemeClr>
                          </a:solidFill>
                          <a:effectLst/>
                          <a:hlinkClick r:id="rId16">
                            <a:extLst>
                              <a:ext uri="{A12FA001-AC4F-418D-AE19-62706E023703}">
                                <ahyp:hlinkClr xmlns:ahyp="http://schemas.microsoft.com/office/drawing/2018/hyperlinkcolor" val="tx"/>
                              </a:ext>
                            </a:extLst>
                          </a:hlinkClick>
                        </a:rPr>
                        <a:t>Timer</a:t>
                      </a:r>
                      <a:endParaRPr lang="fr-FR" sz="1800" b="1" i="0" u="sng" strike="noStrike">
                        <a:solidFill>
                          <a:schemeClr val="bg2">
                            <a:lumMod val="25000"/>
                          </a:schemeClr>
                        </a:solidFill>
                        <a:effectLst/>
                        <a:latin typeface="Calibri" panose="020F0502020204030204"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extLst>
                  <a:ext uri="{0D108BD9-81ED-4DB2-BD59-A6C34878D82A}">
                    <a16:rowId xmlns:a16="http://schemas.microsoft.com/office/drawing/2014/main" val="886491227"/>
                  </a:ext>
                </a:extLst>
              </a:tr>
              <a:tr h="293215">
                <a:tc>
                  <a:txBody>
                    <a:bodyPr/>
                    <a:lstStyle/>
                    <a:p>
                      <a:pPr algn="l" fontAlgn="t"/>
                      <a:r>
                        <a:rPr lang="fr-FR" sz="1800" u="sng" strike="noStrike" err="1">
                          <a:solidFill>
                            <a:schemeClr val="bg2">
                              <a:lumMod val="25000"/>
                            </a:schemeClr>
                          </a:solidFill>
                          <a:effectLst/>
                          <a:hlinkClick r:id="rId17">
                            <a:extLst>
                              <a:ext uri="{A12FA001-AC4F-418D-AE19-62706E023703}">
                                <ahyp:hlinkClr xmlns:ahyp="http://schemas.microsoft.com/office/drawing/2018/hyperlinkcolor" val="tx"/>
                              </a:ext>
                            </a:extLst>
                          </a:hlinkClick>
                        </a:rPr>
                        <a:t>Twilio</a:t>
                      </a:r>
                      <a:endParaRPr lang="fr-FR" sz="1800" b="1" i="0" u="sng" strike="noStrike">
                        <a:solidFill>
                          <a:schemeClr val="bg2">
                            <a:lumMod val="25000"/>
                          </a:schemeClr>
                        </a:solidFill>
                        <a:effectLst/>
                        <a:latin typeface="Calibri" panose="020F0502020204030204"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extLst>
                  <a:ext uri="{0D108BD9-81ED-4DB2-BD59-A6C34878D82A}">
                    <a16:rowId xmlns:a16="http://schemas.microsoft.com/office/drawing/2014/main" val="664408539"/>
                  </a:ext>
                </a:extLst>
              </a:tr>
              <a:tr h="293215">
                <a:tc>
                  <a:txBody>
                    <a:bodyPr/>
                    <a:lstStyle/>
                    <a:p>
                      <a:pPr algn="l" fontAlgn="t"/>
                      <a:r>
                        <a:rPr lang="fr-FR" sz="1800" u="sng" strike="noStrike" err="1">
                          <a:solidFill>
                            <a:schemeClr val="bg2">
                              <a:lumMod val="25000"/>
                            </a:schemeClr>
                          </a:solidFill>
                          <a:effectLst/>
                          <a:hlinkClick r:id="rId8">
                            <a:extLst>
                              <a:ext uri="{A12FA001-AC4F-418D-AE19-62706E023703}">
                                <ahyp:hlinkClr xmlns:ahyp="http://schemas.microsoft.com/office/drawing/2018/hyperlinkcolor" val="tx"/>
                              </a:ext>
                            </a:extLst>
                          </a:hlinkClick>
                        </a:rPr>
                        <a:t>Webhooks</a:t>
                      </a:r>
                      <a:endParaRPr lang="fr-FR" sz="1800" b="1" i="0" u="sng" strike="noStrike">
                        <a:solidFill>
                          <a:schemeClr val="bg2">
                            <a:lumMod val="25000"/>
                          </a:schemeClr>
                        </a:solidFill>
                        <a:effectLst/>
                        <a:latin typeface="Calibri" panose="020F0502020204030204"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tc>
                  <a:txBody>
                    <a:bodyPr/>
                    <a:lstStyle/>
                    <a:p>
                      <a:pPr algn="ctr" fontAlgn="t"/>
                      <a:r>
                        <a:rPr lang="fr-FR" sz="1800" u="none" strike="noStrike">
                          <a:solidFill>
                            <a:schemeClr val="accent6">
                              <a:lumMod val="75000"/>
                            </a:schemeClr>
                          </a:solidFill>
                          <a:effectLst/>
                        </a:rPr>
                        <a:t>✔</a:t>
                      </a:r>
                      <a:endParaRPr lang="fr-FR" sz="1800" b="0" i="0" u="none" strike="noStrike">
                        <a:solidFill>
                          <a:schemeClr val="accent6">
                            <a:lumMod val="75000"/>
                          </a:schemeClr>
                        </a:solidFill>
                        <a:effectLst/>
                        <a:latin typeface="Segoe UI" panose="020B0502040204020203" pitchFamily="34" charset="0"/>
                      </a:endParaRPr>
                    </a:p>
                  </a:txBody>
                  <a:tcPr marL="4300" marR="4300" marT="4300" marB="0" anchor="ctr"/>
                </a:tc>
                <a:extLst>
                  <a:ext uri="{0D108BD9-81ED-4DB2-BD59-A6C34878D82A}">
                    <a16:rowId xmlns:a16="http://schemas.microsoft.com/office/drawing/2014/main" val="2832576732"/>
                  </a:ext>
                </a:extLst>
              </a:tr>
            </a:tbl>
          </a:graphicData>
        </a:graphic>
      </p:graphicFrame>
    </p:spTree>
    <p:extLst>
      <p:ext uri="{BB962C8B-B14F-4D97-AF65-F5344CB8AC3E}">
        <p14:creationId xmlns:p14="http://schemas.microsoft.com/office/powerpoint/2010/main" val="65933266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D7213F6-0053-48CC-B231-7293F1C05C47}"/>
              </a:ext>
            </a:extLst>
          </p:cNvPr>
          <p:cNvSpPr txBox="1"/>
          <p:nvPr/>
        </p:nvSpPr>
        <p:spPr>
          <a:xfrm>
            <a:off x="449389" y="2890582"/>
            <a:ext cx="1048236" cy="369332"/>
          </a:xfrm>
          <a:prstGeom prst="rect">
            <a:avLst/>
          </a:prstGeom>
          <a:noFill/>
        </p:spPr>
        <p:txBody>
          <a:bodyPr wrap="none" rtlCol="0">
            <a:spAutoFit/>
          </a:bodyPr>
          <a:lstStyle/>
          <a:p>
            <a:r>
              <a:rPr lang="fr-FR" dirty="0">
                <a:solidFill>
                  <a:schemeClr val="accent6">
                    <a:lumMod val="75000"/>
                  </a:schemeClr>
                </a:solidFill>
              </a:rPr>
              <a:t>Web App</a:t>
            </a:r>
          </a:p>
        </p:txBody>
      </p:sp>
      <p:grpSp>
        <p:nvGrpSpPr>
          <p:cNvPr id="6" name="Graphique 6">
            <a:extLst>
              <a:ext uri="{FF2B5EF4-FFF2-40B4-BE49-F238E27FC236}">
                <a16:creationId xmlns:a16="http://schemas.microsoft.com/office/drawing/2014/main" id="{C9D4B455-22CE-411A-A96F-E9D7509BEF3D}"/>
              </a:ext>
            </a:extLst>
          </p:cNvPr>
          <p:cNvGrpSpPr/>
          <p:nvPr/>
        </p:nvGrpSpPr>
        <p:grpSpPr>
          <a:xfrm>
            <a:off x="562912" y="2113524"/>
            <a:ext cx="734769" cy="731544"/>
            <a:chOff x="4590230" y="1740538"/>
            <a:chExt cx="1227739" cy="1227738"/>
          </a:xfrm>
          <a:solidFill>
            <a:schemeClr val="accent6">
              <a:lumMod val="60000"/>
              <a:lumOff val="40000"/>
            </a:schemeClr>
          </a:solidFill>
        </p:grpSpPr>
        <p:sp>
          <p:nvSpPr>
            <p:cNvPr id="7" name="Forme libre : forme 6">
              <a:extLst>
                <a:ext uri="{FF2B5EF4-FFF2-40B4-BE49-F238E27FC236}">
                  <a16:creationId xmlns:a16="http://schemas.microsoft.com/office/drawing/2014/main" id="{ED994C38-048B-4EBE-8090-5DAB143BCEE0}"/>
                </a:ext>
              </a:extLst>
            </p:cNvPr>
            <p:cNvSpPr/>
            <p:nvPr/>
          </p:nvSpPr>
          <p:spPr>
            <a:xfrm>
              <a:off x="4590230" y="1740538"/>
              <a:ext cx="1227739" cy="1227738"/>
            </a:xfrm>
            <a:custGeom>
              <a:avLst/>
              <a:gdLst>
                <a:gd name="connsiteX0" fmla="*/ 938392 w 1227738"/>
                <a:gd name="connsiteY0" fmla="*/ 1037687 h 1227738"/>
                <a:gd name="connsiteX1" fmla="*/ 615336 w 1227738"/>
                <a:gd name="connsiteY1" fmla="*/ 1147439 h 1227738"/>
                <a:gd name="connsiteX2" fmla="*/ 192448 w 1227738"/>
                <a:gd name="connsiteY2" fmla="*/ 937236 h 1227738"/>
                <a:gd name="connsiteX3" fmla="*/ 292279 w 1227738"/>
                <a:gd name="connsiteY3" fmla="*/ 194392 h 1227738"/>
                <a:gd name="connsiteX4" fmla="*/ 615336 w 1227738"/>
                <a:gd name="connsiteY4" fmla="*/ 84640 h 1227738"/>
                <a:gd name="connsiteX5" fmla="*/ 1038223 w 1227738"/>
                <a:gd name="connsiteY5" fmla="*/ 294843 h 1227738"/>
                <a:gd name="connsiteX6" fmla="*/ 938392 w 1227738"/>
                <a:gd name="connsiteY6" fmla="*/ 1037687 h 1227738"/>
                <a:gd name="connsiteX7" fmla="*/ 1100230 w 1227738"/>
                <a:gd name="connsiteY7" fmla="*/ 243377 h 1227738"/>
                <a:gd name="connsiteX8" fmla="*/ 615955 w 1227738"/>
                <a:gd name="connsiteY8" fmla="*/ 4651 h 1227738"/>
                <a:gd name="connsiteX9" fmla="*/ 244534 w 1227738"/>
                <a:gd name="connsiteY9" fmla="*/ 130525 h 1227738"/>
                <a:gd name="connsiteX10" fmla="*/ 131681 w 1227738"/>
                <a:gd name="connsiteY10" fmla="*/ 986221 h 1227738"/>
                <a:gd name="connsiteX11" fmla="*/ 615955 w 1227738"/>
                <a:gd name="connsiteY11" fmla="*/ 1224948 h 1227738"/>
                <a:gd name="connsiteX12" fmla="*/ 987377 w 1227738"/>
                <a:gd name="connsiteY12" fmla="*/ 1099074 h 1227738"/>
                <a:gd name="connsiteX13" fmla="*/ 1100230 w 1227738"/>
                <a:gd name="connsiteY13" fmla="*/ 243377 h 12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738" h="1227738">
                  <a:moveTo>
                    <a:pt x="938392" y="1037687"/>
                  </a:moveTo>
                  <a:cubicBezTo>
                    <a:pt x="841661" y="1112096"/>
                    <a:pt x="728188" y="1147439"/>
                    <a:pt x="615336" y="1147439"/>
                  </a:cubicBezTo>
                  <a:cubicBezTo>
                    <a:pt x="454117" y="1147439"/>
                    <a:pt x="299100" y="1076131"/>
                    <a:pt x="192448" y="937236"/>
                  </a:cubicBezTo>
                  <a:cubicBezTo>
                    <a:pt x="15108" y="704709"/>
                    <a:pt x="59753" y="372352"/>
                    <a:pt x="292279" y="194392"/>
                  </a:cubicBezTo>
                  <a:cubicBezTo>
                    <a:pt x="389010" y="119984"/>
                    <a:pt x="502483" y="84640"/>
                    <a:pt x="615336" y="84640"/>
                  </a:cubicBezTo>
                  <a:cubicBezTo>
                    <a:pt x="776554" y="84640"/>
                    <a:pt x="931571" y="155948"/>
                    <a:pt x="1038223" y="294843"/>
                  </a:cubicBezTo>
                  <a:cubicBezTo>
                    <a:pt x="1216183" y="527369"/>
                    <a:pt x="1170918" y="860347"/>
                    <a:pt x="938392" y="1037687"/>
                  </a:cubicBezTo>
                  <a:close/>
                  <a:moveTo>
                    <a:pt x="1100230" y="243377"/>
                  </a:moveTo>
                  <a:cubicBezTo>
                    <a:pt x="980556" y="85260"/>
                    <a:pt x="796396" y="4651"/>
                    <a:pt x="615955" y="4651"/>
                  </a:cubicBezTo>
                  <a:cubicBezTo>
                    <a:pt x="486981" y="4651"/>
                    <a:pt x="354286" y="46815"/>
                    <a:pt x="244534" y="130525"/>
                  </a:cubicBezTo>
                  <a:cubicBezTo>
                    <a:pt x="-23337" y="337008"/>
                    <a:pt x="-75423" y="718351"/>
                    <a:pt x="131681" y="986221"/>
                  </a:cubicBezTo>
                  <a:cubicBezTo>
                    <a:pt x="251354" y="1144339"/>
                    <a:pt x="431795" y="1224948"/>
                    <a:pt x="615955" y="1224948"/>
                  </a:cubicBezTo>
                  <a:cubicBezTo>
                    <a:pt x="744930" y="1224948"/>
                    <a:pt x="877625" y="1182783"/>
                    <a:pt x="987377" y="1099074"/>
                  </a:cubicBezTo>
                  <a:cubicBezTo>
                    <a:pt x="1255248" y="895691"/>
                    <a:pt x="1306714" y="511248"/>
                    <a:pt x="1100230" y="243377"/>
                  </a:cubicBezTo>
                  <a:close/>
                </a:path>
              </a:pathLst>
            </a:custGeom>
            <a:grpFill/>
            <a:ln w="9525" cap="flat">
              <a:noFill/>
              <a:prstDash val="solid"/>
              <a:miter/>
            </a:ln>
          </p:spPr>
          <p:txBody>
            <a:bodyPr rtlCol="0" anchor="ctr"/>
            <a:lstStyle/>
            <a:p>
              <a:endParaRPr lang="fr-FR"/>
            </a:p>
          </p:txBody>
        </p:sp>
        <p:sp>
          <p:nvSpPr>
            <p:cNvPr id="8" name="Forme libre : forme 7">
              <a:extLst>
                <a:ext uri="{FF2B5EF4-FFF2-40B4-BE49-F238E27FC236}">
                  <a16:creationId xmlns:a16="http://schemas.microsoft.com/office/drawing/2014/main" id="{F748B874-2F44-4D7B-811A-E207C8E19458}"/>
                </a:ext>
              </a:extLst>
            </p:cNvPr>
            <p:cNvSpPr/>
            <p:nvPr/>
          </p:nvSpPr>
          <p:spPr>
            <a:xfrm>
              <a:off x="4762761" y="2365155"/>
              <a:ext cx="167419" cy="409246"/>
            </a:xfrm>
            <a:custGeom>
              <a:avLst/>
              <a:gdLst>
                <a:gd name="connsiteX0" fmla="*/ 166489 w 167418"/>
                <a:gd name="connsiteY0" fmla="*/ 104482 h 409246"/>
                <a:gd name="connsiteX1" fmla="*/ 79059 w 167418"/>
                <a:gd name="connsiteY1" fmla="*/ 4651 h 409246"/>
                <a:gd name="connsiteX2" fmla="*/ 4651 w 167418"/>
                <a:gd name="connsiteY2" fmla="*/ 301664 h 409246"/>
                <a:gd name="connsiteX3" fmla="*/ 14572 w 167418"/>
                <a:gd name="connsiteY3" fmla="*/ 320886 h 409246"/>
                <a:gd name="connsiteX4" fmla="*/ 102002 w 167418"/>
                <a:gd name="connsiteY4" fmla="*/ 408316 h 409246"/>
                <a:gd name="connsiteX5" fmla="*/ 166489 w 167418"/>
                <a:gd name="connsiteY5" fmla="*/ 104482 h 40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18" h="409246">
                  <a:moveTo>
                    <a:pt x="166489" y="104482"/>
                  </a:moveTo>
                  <a:cubicBezTo>
                    <a:pt x="131145" y="69138"/>
                    <a:pt x="102002" y="36894"/>
                    <a:pt x="79059" y="4651"/>
                  </a:cubicBezTo>
                  <a:cubicBezTo>
                    <a:pt x="27593" y="108202"/>
                    <a:pt x="11471" y="214854"/>
                    <a:pt x="4651" y="301664"/>
                  </a:cubicBezTo>
                  <a:cubicBezTo>
                    <a:pt x="10851" y="307865"/>
                    <a:pt x="10851" y="314686"/>
                    <a:pt x="14572" y="320886"/>
                  </a:cubicBezTo>
                  <a:cubicBezTo>
                    <a:pt x="40615" y="353130"/>
                    <a:pt x="72858" y="385373"/>
                    <a:pt x="102002" y="408316"/>
                  </a:cubicBezTo>
                  <a:cubicBezTo>
                    <a:pt x="102002" y="337008"/>
                    <a:pt x="108202" y="220435"/>
                    <a:pt x="166489" y="104482"/>
                  </a:cubicBezTo>
                  <a:close/>
                </a:path>
              </a:pathLst>
            </a:custGeom>
            <a:grpFill/>
            <a:ln w="9525" cap="flat">
              <a:noFill/>
              <a:prstDash val="solid"/>
              <a:miter/>
            </a:ln>
          </p:spPr>
          <p:txBody>
            <a:bodyPr rtlCol="0" anchor="ctr"/>
            <a:lstStyle/>
            <a:p>
              <a:endParaRPr lang="fr-FR"/>
            </a:p>
          </p:txBody>
        </p:sp>
        <p:sp>
          <p:nvSpPr>
            <p:cNvPr id="9" name="Forme libre : forme 8">
              <a:extLst>
                <a:ext uri="{FF2B5EF4-FFF2-40B4-BE49-F238E27FC236}">
                  <a16:creationId xmlns:a16="http://schemas.microsoft.com/office/drawing/2014/main" id="{CE3A30E0-6FD2-4AF2-A50F-718A7BDC8B51}"/>
                </a:ext>
              </a:extLst>
            </p:cNvPr>
            <p:cNvSpPr/>
            <p:nvPr/>
          </p:nvSpPr>
          <p:spPr>
            <a:xfrm>
              <a:off x="4892380" y="2054914"/>
              <a:ext cx="328637" cy="328637"/>
            </a:xfrm>
            <a:custGeom>
              <a:avLst/>
              <a:gdLst>
                <a:gd name="connsiteX0" fmla="*/ 224775 w 328637"/>
                <a:gd name="connsiteY0" fmla="*/ 4651 h 328637"/>
                <a:gd name="connsiteX1" fmla="*/ 75959 w 328637"/>
                <a:gd name="connsiteY1" fmla="*/ 133625 h 328637"/>
                <a:gd name="connsiteX2" fmla="*/ 4651 w 328637"/>
                <a:gd name="connsiteY2" fmla="*/ 221055 h 328637"/>
                <a:gd name="connsiteX3" fmla="*/ 88360 w 328637"/>
                <a:gd name="connsiteY3" fmla="*/ 327707 h 328637"/>
                <a:gd name="connsiteX4" fmla="*/ 185091 w 328637"/>
                <a:gd name="connsiteY4" fmla="*/ 217955 h 328637"/>
                <a:gd name="connsiteX5" fmla="*/ 323987 w 328637"/>
                <a:gd name="connsiteY5" fmla="*/ 105102 h 328637"/>
                <a:gd name="connsiteX6" fmla="*/ 224775 w 328637"/>
                <a:gd name="connsiteY6" fmla="*/ 4651 h 3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637" h="328637">
                  <a:moveTo>
                    <a:pt x="224775" y="4651"/>
                  </a:moveTo>
                  <a:cubicBezTo>
                    <a:pt x="176410" y="36894"/>
                    <a:pt x="128044" y="79059"/>
                    <a:pt x="75959" y="133625"/>
                  </a:cubicBezTo>
                  <a:cubicBezTo>
                    <a:pt x="49916" y="162768"/>
                    <a:pt x="24493" y="191912"/>
                    <a:pt x="4651" y="221055"/>
                  </a:cubicBezTo>
                  <a:cubicBezTo>
                    <a:pt x="26973" y="256399"/>
                    <a:pt x="53016" y="292363"/>
                    <a:pt x="88360" y="327707"/>
                  </a:cubicBezTo>
                  <a:cubicBezTo>
                    <a:pt x="114403" y="292363"/>
                    <a:pt x="146647" y="253299"/>
                    <a:pt x="185091" y="217955"/>
                  </a:cubicBezTo>
                  <a:cubicBezTo>
                    <a:pt x="233456" y="172690"/>
                    <a:pt x="278722" y="134245"/>
                    <a:pt x="323987" y="105102"/>
                  </a:cubicBezTo>
                  <a:cubicBezTo>
                    <a:pt x="292363" y="72858"/>
                    <a:pt x="257019" y="36894"/>
                    <a:pt x="224775" y="4651"/>
                  </a:cubicBezTo>
                  <a:close/>
                </a:path>
              </a:pathLst>
            </a:custGeom>
            <a:grpFill/>
            <a:ln w="9525" cap="flat">
              <a:noFill/>
              <a:prstDash val="solid"/>
              <a:miter/>
            </a:ln>
          </p:spPr>
          <p:txBody>
            <a:bodyPr rtlCol="0" anchor="ctr"/>
            <a:lstStyle/>
            <a:p>
              <a:endParaRPr lang="fr-FR"/>
            </a:p>
          </p:txBody>
        </p:sp>
        <p:sp>
          <p:nvSpPr>
            <p:cNvPr id="10" name="Forme libre : forme 9">
              <a:extLst>
                <a:ext uri="{FF2B5EF4-FFF2-40B4-BE49-F238E27FC236}">
                  <a16:creationId xmlns:a16="http://schemas.microsoft.com/office/drawing/2014/main" id="{A3D3668F-F424-4400-B235-29329874554B}"/>
                </a:ext>
              </a:extLst>
            </p:cNvPr>
            <p:cNvSpPr/>
            <p:nvPr/>
          </p:nvSpPr>
          <p:spPr>
            <a:xfrm>
              <a:off x="5185379" y="1940208"/>
              <a:ext cx="440250" cy="179820"/>
            </a:xfrm>
            <a:custGeom>
              <a:avLst/>
              <a:gdLst>
                <a:gd name="connsiteX0" fmla="*/ 438080 w 440249"/>
                <a:gd name="connsiteY0" fmla="*/ 88147 h 179820"/>
                <a:gd name="connsiteX1" fmla="*/ 363671 w 440249"/>
                <a:gd name="connsiteY1" fmla="*/ 10638 h 179820"/>
                <a:gd name="connsiteX2" fmla="*/ 4651 w 440249"/>
                <a:gd name="connsiteY2" fmla="*/ 77606 h 179820"/>
                <a:gd name="connsiteX3" fmla="*/ 104482 w 440249"/>
                <a:gd name="connsiteY3" fmla="*/ 177437 h 179820"/>
                <a:gd name="connsiteX4" fmla="*/ 438080 w 440249"/>
                <a:gd name="connsiteY4" fmla="*/ 88147 h 179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49" h="179820">
                  <a:moveTo>
                    <a:pt x="438080" y="88147"/>
                  </a:moveTo>
                  <a:cubicBezTo>
                    <a:pt x="415757" y="59004"/>
                    <a:pt x="392814" y="33581"/>
                    <a:pt x="363671" y="10638"/>
                  </a:cubicBezTo>
                  <a:cubicBezTo>
                    <a:pt x="283062" y="-2383"/>
                    <a:pt x="149747" y="97"/>
                    <a:pt x="4651" y="77606"/>
                  </a:cubicBezTo>
                  <a:cubicBezTo>
                    <a:pt x="36894" y="112950"/>
                    <a:pt x="72238" y="148914"/>
                    <a:pt x="104482" y="177437"/>
                  </a:cubicBezTo>
                  <a:cubicBezTo>
                    <a:pt x="297944" y="71405"/>
                    <a:pt x="438080" y="88147"/>
                    <a:pt x="438080" y="88147"/>
                  </a:cubicBezTo>
                  <a:close/>
                </a:path>
              </a:pathLst>
            </a:custGeom>
            <a:grpFill/>
            <a:ln w="9525"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C78638D0-482B-4604-9E67-9D9AF57BD67E}"/>
                </a:ext>
              </a:extLst>
            </p:cNvPr>
            <p:cNvSpPr/>
            <p:nvPr/>
          </p:nvSpPr>
          <p:spPr>
            <a:xfrm>
              <a:off x="4753621" y="1976284"/>
              <a:ext cx="142616" cy="390644"/>
            </a:xfrm>
            <a:custGeom>
              <a:avLst/>
              <a:gdLst>
                <a:gd name="connsiteX0" fmla="*/ 90449 w 142616"/>
                <a:gd name="connsiteY0" fmla="*/ 389094 h 390644"/>
                <a:gd name="connsiteX1" fmla="*/ 141915 w 142616"/>
                <a:gd name="connsiteY1" fmla="*/ 298564 h 390644"/>
                <a:gd name="connsiteX2" fmla="*/ 70607 w 142616"/>
                <a:gd name="connsiteY2" fmla="*/ 4651 h 390644"/>
                <a:gd name="connsiteX3" fmla="*/ 12321 w 142616"/>
                <a:gd name="connsiteY3" fmla="*/ 72238 h 390644"/>
                <a:gd name="connsiteX4" fmla="*/ 90449 w 142616"/>
                <a:gd name="connsiteY4" fmla="*/ 389094 h 390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6" h="390644">
                  <a:moveTo>
                    <a:pt x="90449" y="389094"/>
                  </a:moveTo>
                  <a:cubicBezTo>
                    <a:pt x="106571" y="359951"/>
                    <a:pt x="122693" y="330807"/>
                    <a:pt x="141915" y="298564"/>
                  </a:cubicBezTo>
                  <a:cubicBezTo>
                    <a:pt x="58206" y="165869"/>
                    <a:pt x="61306" y="56116"/>
                    <a:pt x="70607" y="4651"/>
                  </a:cubicBezTo>
                  <a:cubicBezTo>
                    <a:pt x="51385" y="26973"/>
                    <a:pt x="28442" y="49916"/>
                    <a:pt x="12321" y="72238"/>
                  </a:cubicBezTo>
                  <a:cubicBezTo>
                    <a:pt x="-3181" y="147267"/>
                    <a:pt x="-3181" y="257019"/>
                    <a:pt x="90449" y="389094"/>
                  </a:cubicBezTo>
                  <a:close/>
                </a:path>
              </a:pathLst>
            </a:custGeom>
            <a:grpFill/>
            <a:ln w="9525" cap="flat">
              <a:noFill/>
              <a:prstDash val="solid"/>
              <a:miter/>
            </a:ln>
          </p:spPr>
          <p:txBody>
            <a:bodyPr rtlCol="0" anchor="ctr"/>
            <a:lstStyle/>
            <a:p>
              <a:endParaRPr lang="fr-FR"/>
            </a:p>
          </p:txBody>
        </p:sp>
        <p:sp>
          <p:nvSpPr>
            <p:cNvPr id="12" name="Forme libre : forme 11">
              <a:extLst>
                <a:ext uri="{FF2B5EF4-FFF2-40B4-BE49-F238E27FC236}">
                  <a16:creationId xmlns:a16="http://schemas.microsoft.com/office/drawing/2014/main" id="{1D2F6BFF-822E-4DD4-86F6-22ABA6723BFE}"/>
                </a:ext>
              </a:extLst>
            </p:cNvPr>
            <p:cNvSpPr/>
            <p:nvPr/>
          </p:nvSpPr>
          <p:spPr>
            <a:xfrm>
              <a:off x="4926684" y="2381365"/>
              <a:ext cx="725482" cy="359641"/>
            </a:xfrm>
            <a:custGeom>
              <a:avLst/>
              <a:gdLst>
                <a:gd name="connsiteX0" fmla="*/ 155948 w 725481"/>
                <a:gd name="connsiteY0" fmla="*/ 95181 h 359640"/>
                <a:gd name="connsiteX1" fmla="*/ 56116 w 725481"/>
                <a:gd name="connsiteY1" fmla="*/ 4651 h 359640"/>
                <a:gd name="connsiteX2" fmla="*/ 4651 w 725481"/>
                <a:gd name="connsiteY2" fmla="*/ 88360 h 359640"/>
                <a:gd name="connsiteX3" fmla="*/ 98281 w 725481"/>
                <a:gd name="connsiteY3" fmla="*/ 168969 h 359640"/>
                <a:gd name="connsiteX4" fmla="*/ 653864 w 725481"/>
                <a:gd name="connsiteY4" fmla="*/ 356230 h 359640"/>
                <a:gd name="connsiteX5" fmla="*/ 721451 w 725481"/>
                <a:gd name="connsiteY5" fmla="*/ 272521 h 359640"/>
                <a:gd name="connsiteX6" fmla="*/ 155948 w 725481"/>
                <a:gd name="connsiteY6" fmla="*/ 95181 h 35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5481" h="359640">
                  <a:moveTo>
                    <a:pt x="155948" y="95181"/>
                  </a:moveTo>
                  <a:cubicBezTo>
                    <a:pt x="116883" y="62937"/>
                    <a:pt x="84640" y="33794"/>
                    <a:pt x="56116" y="4651"/>
                  </a:cubicBezTo>
                  <a:cubicBezTo>
                    <a:pt x="36894" y="33794"/>
                    <a:pt x="20772" y="59837"/>
                    <a:pt x="4651" y="88360"/>
                  </a:cubicBezTo>
                  <a:cubicBezTo>
                    <a:pt x="30694" y="114403"/>
                    <a:pt x="62937" y="143546"/>
                    <a:pt x="98281" y="168969"/>
                  </a:cubicBezTo>
                  <a:cubicBezTo>
                    <a:pt x="314686" y="340108"/>
                    <a:pt x="531090" y="356230"/>
                    <a:pt x="653864" y="356230"/>
                  </a:cubicBezTo>
                  <a:cubicBezTo>
                    <a:pt x="660065" y="356230"/>
                    <a:pt x="699129" y="304764"/>
                    <a:pt x="721451" y="272521"/>
                  </a:cubicBezTo>
                  <a:cubicBezTo>
                    <a:pt x="665645" y="285542"/>
                    <a:pt x="433119" y="314686"/>
                    <a:pt x="155948" y="95181"/>
                  </a:cubicBezTo>
                  <a:close/>
                </a:path>
              </a:pathLst>
            </a:custGeom>
            <a:grpFill/>
            <a:ln w="9525" cap="flat">
              <a:noFill/>
              <a:prstDash val="solid"/>
              <a:miter/>
            </a:ln>
          </p:spPr>
          <p:txBody>
            <a:bodyPr rtlCol="0" anchor="ctr"/>
            <a:lstStyle/>
            <a:p>
              <a:endParaRPr lang="fr-FR"/>
            </a:p>
          </p:txBody>
        </p:sp>
        <p:sp>
          <p:nvSpPr>
            <p:cNvPr id="13" name="Forme libre : forme 12">
              <a:extLst>
                <a:ext uri="{FF2B5EF4-FFF2-40B4-BE49-F238E27FC236}">
                  <a16:creationId xmlns:a16="http://schemas.microsoft.com/office/drawing/2014/main" id="{3C5E91C8-E102-4079-98C9-5BF00C9CDCC5}"/>
                </a:ext>
              </a:extLst>
            </p:cNvPr>
            <p:cNvSpPr/>
            <p:nvPr/>
          </p:nvSpPr>
          <p:spPr>
            <a:xfrm>
              <a:off x="4838685" y="2270876"/>
              <a:ext cx="142616" cy="198422"/>
            </a:xfrm>
            <a:custGeom>
              <a:avLst/>
              <a:gdLst>
                <a:gd name="connsiteX0" fmla="*/ 4651 w 142616"/>
                <a:gd name="connsiteY0" fmla="*/ 95181 h 198422"/>
                <a:gd name="connsiteX1" fmla="*/ 92080 w 142616"/>
                <a:gd name="connsiteY1" fmla="*/ 195012 h 198422"/>
                <a:gd name="connsiteX2" fmla="*/ 143546 w 142616"/>
                <a:gd name="connsiteY2" fmla="*/ 111303 h 198422"/>
                <a:gd name="connsiteX3" fmla="*/ 59837 w 142616"/>
                <a:gd name="connsiteY3" fmla="*/ 4651 h 198422"/>
                <a:gd name="connsiteX4" fmla="*/ 4651 w 142616"/>
                <a:gd name="connsiteY4" fmla="*/ 95181 h 198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6" h="198422">
                  <a:moveTo>
                    <a:pt x="4651" y="95181"/>
                  </a:moveTo>
                  <a:cubicBezTo>
                    <a:pt x="26973" y="127424"/>
                    <a:pt x="56116" y="162768"/>
                    <a:pt x="92080" y="195012"/>
                  </a:cubicBezTo>
                  <a:cubicBezTo>
                    <a:pt x="105102" y="165869"/>
                    <a:pt x="121224" y="139826"/>
                    <a:pt x="143546" y="111303"/>
                  </a:cubicBezTo>
                  <a:cubicBezTo>
                    <a:pt x="108202" y="75959"/>
                    <a:pt x="82159" y="39995"/>
                    <a:pt x="59837" y="4651"/>
                  </a:cubicBezTo>
                  <a:cubicBezTo>
                    <a:pt x="37514" y="36894"/>
                    <a:pt x="20772" y="66037"/>
                    <a:pt x="4651" y="95181"/>
                  </a:cubicBezTo>
                  <a:close/>
                </a:path>
              </a:pathLst>
            </a:custGeom>
            <a:grpFill/>
            <a:ln w="9525"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B72DB139-384D-4DA4-8803-A629603F518B}"/>
                </a:ext>
              </a:extLst>
            </p:cNvPr>
            <p:cNvSpPr/>
            <p:nvPr/>
          </p:nvSpPr>
          <p:spPr>
            <a:xfrm>
              <a:off x="5211536" y="2110526"/>
              <a:ext cx="514658" cy="434049"/>
            </a:xfrm>
            <a:custGeom>
              <a:avLst/>
              <a:gdLst>
                <a:gd name="connsiteX0" fmla="*/ 4651 w 514658"/>
                <a:gd name="connsiteY0" fmla="*/ 49916 h 434048"/>
                <a:gd name="connsiteX1" fmla="*/ 498846 w 514658"/>
                <a:gd name="connsiteY1" fmla="*/ 431259 h 434048"/>
                <a:gd name="connsiteX2" fmla="*/ 511868 w 514658"/>
                <a:gd name="connsiteY2" fmla="*/ 385994 h 434048"/>
                <a:gd name="connsiteX3" fmla="*/ 75959 w 514658"/>
                <a:gd name="connsiteY3" fmla="*/ 4651 h 434048"/>
                <a:gd name="connsiteX4" fmla="*/ 4651 w 514658"/>
                <a:gd name="connsiteY4" fmla="*/ 49916 h 43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658" h="434048">
                  <a:moveTo>
                    <a:pt x="4651" y="49916"/>
                  </a:moveTo>
                  <a:cubicBezTo>
                    <a:pt x="204933" y="234076"/>
                    <a:pt x="437459" y="389094"/>
                    <a:pt x="498846" y="431259"/>
                  </a:cubicBezTo>
                  <a:cubicBezTo>
                    <a:pt x="505047" y="415137"/>
                    <a:pt x="508767" y="402115"/>
                    <a:pt x="511868" y="385994"/>
                  </a:cubicBezTo>
                  <a:cubicBezTo>
                    <a:pt x="447381" y="337628"/>
                    <a:pt x="279341" y="208654"/>
                    <a:pt x="75959" y="4651"/>
                  </a:cubicBezTo>
                  <a:cubicBezTo>
                    <a:pt x="56116" y="17672"/>
                    <a:pt x="30073" y="26353"/>
                    <a:pt x="4651" y="49916"/>
                  </a:cubicBezTo>
                  <a:close/>
                </a:path>
              </a:pathLst>
            </a:custGeom>
            <a:grpFill/>
            <a:ln w="9525"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8E856EA4-E468-471D-AB16-FBA7F313C530}"/>
                </a:ext>
              </a:extLst>
            </p:cNvPr>
            <p:cNvSpPr/>
            <p:nvPr/>
          </p:nvSpPr>
          <p:spPr>
            <a:xfrm>
              <a:off x="4965432" y="1844341"/>
              <a:ext cx="229426" cy="217024"/>
            </a:xfrm>
            <a:custGeom>
              <a:avLst/>
              <a:gdLst>
                <a:gd name="connsiteX0" fmla="*/ 227876 w 229425"/>
                <a:gd name="connsiteY0" fmla="*/ 172069 h 217024"/>
                <a:gd name="connsiteX1" fmla="*/ 75959 w 229425"/>
                <a:gd name="connsiteY1" fmla="*/ 4651 h 217024"/>
                <a:gd name="connsiteX2" fmla="*/ 4651 w 229425"/>
                <a:gd name="connsiteY2" fmla="*/ 33794 h 217024"/>
                <a:gd name="connsiteX3" fmla="*/ 149747 w 229425"/>
                <a:gd name="connsiteY3" fmla="*/ 216715 h 217024"/>
                <a:gd name="connsiteX4" fmla="*/ 227876 w 229425"/>
                <a:gd name="connsiteY4" fmla="*/ 172069 h 21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425" h="217024">
                  <a:moveTo>
                    <a:pt x="227876" y="172069"/>
                  </a:moveTo>
                  <a:cubicBezTo>
                    <a:pt x="179510" y="120604"/>
                    <a:pt x="128044" y="62937"/>
                    <a:pt x="75959" y="4651"/>
                  </a:cubicBezTo>
                  <a:cubicBezTo>
                    <a:pt x="53636" y="10851"/>
                    <a:pt x="27593" y="20772"/>
                    <a:pt x="4651" y="33794"/>
                  </a:cubicBezTo>
                  <a:cubicBezTo>
                    <a:pt x="39994" y="95181"/>
                    <a:pt x="95181" y="158428"/>
                    <a:pt x="149747" y="216715"/>
                  </a:cubicBezTo>
                  <a:cubicBezTo>
                    <a:pt x="179510" y="200593"/>
                    <a:pt x="202453" y="185091"/>
                    <a:pt x="227876" y="172069"/>
                  </a:cubicBezTo>
                  <a:close/>
                </a:path>
              </a:pathLst>
            </a:custGeom>
            <a:grpFill/>
            <a:ln w="9525" cap="flat">
              <a:noFill/>
              <a:prstDash val="solid"/>
              <a:miter/>
            </a:ln>
          </p:spPr>
          <p:txBody>
            <a:bodyPr rtlCol="0" anchor="ctr"/>
            <a:lstStyle/>
            <a:p>
              <a:endParaRPr lang="fr-FR"/>
            </a:p>
          </p:txBody>
        </p:sp>
        <p:sp>
          <p:nvSpPr>
            <p:cNvPr id="16" name="Forme libre : forme 15">
              <a:extLst>
                <a:ext uri="{FF2B5EF4-FFF2-40B4-BE49-F238E27FC236}">
                  <a16:creationId xmlns:a16="http://schemas.microsoft.com/office/drawing/2014/main" id="{101628B0-3987-4DA3-B6D4-5EC4DBE281E8}"/>
                </a:ext>
              </a:extLst>
            </p:cNvPr>
            <p:cNvSpPr/>
            <p:nvPr/>
          </p:nvSpPr>
          <p:spPr>
            <a:xfrm>
              <a:off x="5110425" y="2011591"/>
              <a:ext cx="179820" cy="148817"/>
            </a:xfrm>
            <a:custGeom>
              <a:avLst/>
              <a:gdLst>
                <a:gd name="connsiteX0" fmla="*/ 82779 w 179820"/>
                <a:gd name="connsiteY0" fmla="*/ 4651 h 148816"/>
                <a:gd name="connsiteX1" fmla="*/ 4651 w 179820"/>
                <a:gd name="connsiteY1" fmla="*/ 49295 h 148816"/>
                <a:gd name="connsiteX2" fmla="*/ 105722 w 179820"/>
                <a:gd name="connsiteY2" fmla="*/ 148507 h 148816"/>
                <a:gd name="connsiteX3" fmla="*/ 179510 w 179820"/>
                <a:gd name="connsiteY3" fmla="*/ 106342 h 148816"/>
                <a:gd name="connsiteX4" fmla="*/ 82779 w 179820"/>
                <a:gd name="connsiteY4" fmla="*/ 4651 h 14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820" h="148816">
                  <a:moveTo>
                    <a:pt x="82779" y="4651"/>
                  </a:moveTo>
                  <a:cubicBezTo>
                    <a:pt x="56736" y="17672"/>
                    <a:pt x="26973" y="30073"/>
                    <a:pt x="4651" y="49295"/>
                  </a:cubicBezTo>
                  <a:cubicBezTo>
                    <a:pt x="36894" y="81539"/>
                    <a:pt x="70378" y="116263"/>
                    <a:pt x="105722" y="148507"/>
                  </a:cubicBezTo>
                  <a:cubicBezTo>
                    <a:pt x="131765" y="132385"/>
                    <a:pt x="153467" y="119363"/>
                    <a:pt x="179510" y="106342"/>
                  </a:cubicBezTo>
                  <a:cubicBezTo>
                    <a:pt x="147267" y="74718"/>
                    <a:pt x="118123" y="40615"/>
                    <a:pt x="82779" y="4651"/>
                  </a:cubicBezTo>
                  <a:close/>
                </a:path>
              </a:pathLst>
            </a:custGeom>
            <a:grpFill/>
            <a:ln w="9525" cap="flat">
              <a:noFill/>
              <a:prstDash val="solid"/>
              <a:miter/>
            </a:ln>
          </p:spPr>
          <p:txBody>
            <a:bodyPr rtlCol="0" anchor="ctr"/>
            <a:lstStyle/>
            <a:p>
              <a:endParaRPr lang="fr-FR"/>
            </a:p>
          </p:txBody>
        </p:sp>
        <p:sp>
          <p:nvSpPr>
            <p:cNvPr id="17" name="Forme libre : forme 16">
              <a:extLst>
                <a:ext uri="{FF2B5EF4-FFF2-40B4-BE49-F238E27FC236}">
                  <a16:creationId xmlns:a16="http://schemas.microsoft.com/office/drawing/2014/main" id="{7C8D5947-3C74-4E23-847C-13E3023923C3}"/>
                </a:ext>
              </a:extLst>
            </p:cNvPr>
            <p:cNvSpPr/>
            <p:nvPr/>
          </p:nvSpPr>
          <p:spPr>
            <a:xfrm>
              <a:off x="5403292" y="2261686"/>
              <a:ext cx="235627" cy="235627"/>
            </a:xfrm>
            <a:custGeom>
              <a:avLst/>
              <a:gdLst>
                <a:gd name="connsiteX0" fmla="*/ 48585 w 235626"/>
                <a:gd name="connsiteY0" fmla="*/ 28467 h 235626"/>
                <a:gd name="connsiteX1" fmla="*/ 26262 w 235626"/>
                <a:gd name="connsiteY1" fmla="*/ 186585 h 235626"/>
                <a:gd name="connsiteX2" fmla="*/ 187480 w 235626"/>
                <a:gd name="connsiteY2" fmla="*/ 208907 h 235626"/>
                <a:gd name="connsiteX3" fmla="*/ 209803 w 235626"/>
                <a:gd name="connsiteY3" fmla="*/ 47689 h 235626"/>
                <a:gd name="connsiteX4" fmla="*/ 48585 w 235626"/>
                <a:gd name="connsiteY4" fmla="*/ 28467 h 235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26" h="235626">
                  <a:moveTo>
                    <a:pt x="48585" y="28467"/>
                  </a:moveTo>
                  <a:cubicBezTo>
                    <a:pt x="219" y="67531"/>
                    <a:pt x="-9702" y="138219"/>
                    <a:pt x="26262" y="186585"/>
                  </a:cubicBezTo>
                  <a:cubicBezTo>
                    <a:pt x="65327" y="238051"/>
                    <a:pt x="136015" y="244871"/>
                    <a:pt x="187480" y="208907"/>
                  </a:cubicBezTo>
                  <a:cubicBezTo>
                    <a:pt x="235846" y="169843"/>
                    <a:pt x="245767" y="99155"/>
                    <a:pt x="209803" y="47689"/>
                  </a:cubicBezTo>
                  <a:cubicBezTo>
                    <a:pt x="171359" y="-676"/>
                    <a:pt x="100671" y="-9977"/>
                    <a:pt x="48585" y="28467"/>
                  </a:cubicBezTo>
                  <a:close/>
                </a:path>
              </a:pathLst>
            </a:custGeom>
            <a:grpFill/>
            <a:ln w="9525"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CD984577-5BA3-4EEE-8F64-BE5FCA6F9167}"/>
                </a:ext>
              </a:extLst>
            </p:cNvPr>
            <p:cNvSpPr/>
            <p:nvPr/>
          </p:nvSpPr>
          <p:spPr>
            <a:xfrm>
              <a:off x="5170584" y="2549205"/>
              <a:ext cx="217024" cy="217024"/>
            </a:xfrm>
            <a:custGeom>
              <a:avLst/>
              <a:gdLst>
                <a:gd name="connsiteX0" fmla="*/ 45695 w 217024"/>
                <a:gd name="connsiteY0" fmla="*/ 27155 h 217024"/>
                <a:gd name="connsiteX1" fmla="*/ 26473 w 217024"/>
                <a:gd name="connsiteY1" fmla="*/ 175971 h 217024"/>
                <a:gd name="connsiteX2" fmla="*/ 175290 w 217024"/>
                <a:gd name="connsiteY2" fmla="*/ 195194 h 217024"/>
                <a:gd name="connsiteX3" fmla="*/ 194512 w 217024"/>
                <a:gd name="connsiteY3" fmla="*/ 46377 h 217024"/>
                <a:gd name="connsiteX4" fmla="*/ 45695 w 217024"/>
                <a:gd name="connsiteY4" fmla="*/ 27155 h 21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24" h="217024">
                  <a:moveTo>
                    <a:pt x="45695" y="27155"/>
                  </a:moveTo>
                  <a:cubicBezTo>
                    <a:pt x="430" y="62499"/>
                    <a:pt x="-9491" y="130706"/>
                    <a:pt x="26473" y="175971"/>
                  </a:cubicBezTo>
                  <a:cubicBezTo>
                    <a:pt x="61817" y="221237"/>
                    <a:pt x="130025" y="231158"/>
                    <a:pt x="175290" y="195194"/>
                  </a:cubicBezTo>
                  <a:cubicBezTo>
                    <a:pt x="220555" y="159850"/>
                    <a:pt x="230476" y="95362"/>
                    <a:pt x="194512" y="46377"/>
                  </a:cubicBezTo>
                  <a:cubicBezTo>
                    <a:pt x="159168" y="-1989"/>
                    <a:pt x="94061" y="-8189"/>
                    <a:pt x="45695" y="27155"/>
                  </a:cubicBezTo>
                  <a:close/>
                </a:path>
              </a:pathLst>
            </a:custGeom>
            <a:grpFill/>
            <a:ln w="9525" cap="flat">
              <a:noFill/>
              <a:prstDash val="solid"/>
              <a:miter/>
            </a:ln>
          </p:spPr>
          <p:txBody>
            <a:bodyPr rtlCol="0" anchor="ctr"/>
            <a:lstStyle/>
            <a:p>
              <a:endParaRPr lang="fr-FR"/>
            </a:p>
          </p:txBody>
        </p:sp>
        <p:sp>
          <p:nvSpPr>
            <p:cNvPr id="19" name="Forme libre : forme 18">
              <a:extLst>
                <a:ext uri="{FF2B5EF4-FFF2-40B4-BE49-F238E27FC236}">
                  <a16:creationId xmlns:a16="http://schemas.microsoft.com/office/drawing/2014/main" id="{73875FA2-5C2A-4D56-B7E9-AADCAF53BB39}"/>
                </a:ext>
              </a:extLst>
            </p:cNvPr>
            <p:cNvSpPr/>
            <p:nvPr/>
          </p:nvSpPr>
          <p:spPr>
            <a:xfrm>
              <a:off x="4753303" y="2201374"/>
              <a:ext cx="328637" cy="328637"/>
            </a:xfrm>
            <a:custGeom>
              <a:avLst/>
              <a:gdLst>
                <a:gd name="connsiteX0" fmla="*/ 67706 w 328637"/>
                <a:gd name="connsiteY0" fmla="*/ 38826 h 328637"/>
                <a:gd name="connsiteX1" fmla="*/ 38563 w 328637"/>
                <a:gd name="connsiteY1" fmla="*/ 265152 h 328637"/>
                <a:gd name="connsiteX2" fmla="*/ 264888 w 328637"/>
                <a:gd name="connsiteY2" fmla="*/ 294295 h 328637"/>
                <a:gd name="connsiteX3" fmla="*/ 294032 w 328637"/>
                <a:gd name="connsiteY3" fmla="*/ 67970 h 328637"/>
                <a:gd name="connsiteX4" fmla="*/ 67706 w 328637"/>
                <a:gd name="connsiteY4" fmla="*/ 38826 h 328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37" h="328637">
                  <a:moveTo>
                    <a:pt x="67706" y="38826"/>
                  </a:moveTo>
                  <a:cubicBezTo>
                    <a:pt x="-3602" y="94012"/>
                    <a:pt x="-16003" y="193844"/>
                    <a:pt x="38563" y="265152"/>
                  </a:cubicBezTo>
                  <a:cubicBezTo>
                    <a:pt x="93749" y="336460"/>
                    <a:pt x="193580" y="348861"/>
                    <a:pt x="264888" y="294295"/>
                  </a:cubicBezTo>
                  <a:cubicBezTo>
                    <a:pt x="336196" y="239729"/>
                    <a:pt x="348598" y="139278"/>
                    <a:pt x="294032" y="67970"/>
                  </a:cubicBezTo>
                  <a:cubicBezTo>
                    <a:pt x="238845" y="-3339"/>
                    <a:pt x="135294" y="-16360"/>
                    <a:pt x="67706" y="38826"/>
                  </a:cubicBezTo>
                  <a:close/>
                </a:path>
              </a:pathLst>
            </a:custGeom>
            <a:grpFill/>
            <a:ln w="9525" cap="flat">
              <a:noFill/>
              <a:prstDash val="solid"/>
              <a:miter/>
            </a:ln>
          </p:spPr>
          <p:txBody>
            <a:bodyPr rtlCol="0" anchor="ctr"/>
            <a:lstStyle/>
            <a:p>
              <a:endParaRPr lang="fr-FR"/>
            </a:p>
          </p:txBody>
        </p:sp>
      </p:grpSp>
      <p:grpSp>
        <p:nvGrpSpPr>
          <p:cNvPr id="20" name="Graphique 36">
            <a:extLst>
              <a:ext uri="{FF2B5EF4-FFF2-40B4-BE49-F238E27FC236}">
                <a16:creationId xmlns:a16="http://schemas.microsoft.com/office/drawing/2014/main" id="{E9CCD8DE-88EC-41CA-820C-A1E276E7C2AE}"/>
              </a:ext>
            </a:extLst>
          </p:cNvPr>
          <p:cNvGrpSpPr/>
          <p:nvPr/>
        </p:nvGrpSpPr>
        <p:grpSpPr>
          <a:xfrm>
            <a:off x="2097400" y="1424512"/>
            <a:ext cx="788548" cy="670266"/>
            <a:chOff x="5905976" y="3238024"/>
            <a:chExt cx="381000" cy="323850"/>
          </a:xfrm>
          <a:solidFill>
            <a:schemeClr val="accent6">
              <a:lumMod val="60000"/>
              <a:lumOff val="40000"/>
            </a:schemeClr>
          </a:solidFill>
        </p:grpSpPr>
        <p:sp>
          <p:nvSpPr>
            <p:cNvPr id="21" name="Forme libre : forme 20">
              <a:extLst>
                <a:ext uri="{FF2B5EF4-FFF2-40B4-BE49-F238E27FC236}">
                  <a16:creationId xmlns:a16="http://schemas.microsoft.com/office/drawing/2014/main" id="{D01F3FA0-383F-44BE-9C4E-335FD2369662}"/>
                </a:ext>
              </a:extLst>
            </p:cNvPr>
            <p:cNvSpPr/>
            <p:nvPr/>
          </p:nvSpPr>
          <p:spPr>
            <a:xfrm>
              <a:off x="5905976" y="3238024"/>
              <a:ext cx="381000" cy="323850"/>
            </a:xfrm>
            <a:custGeom>
              <a:avLst/>
              <a:gdLst>
                <a:gd name="connsiteX0" fmla="*/ 282416 w 381000"/>
                <a:gd name="connsiteY0" fmla="*/ 7144 h 323850"/>
                <a:gd name="connsiteX1" fmla="*/ 98584 w 381000"/>
                <a:gd name="connsiteY1" fmla="*/ 7144 h 323850"/>
                <a:gd name="connsiteX2" fmla="*/ 7144 w 381000"/>
                <a:gd name="connsiteY2" fmla="*/ 166211 h 323850"/>
                <a:gd name="connsiteX3" fmla="*/ 98584 w 381000"/>
                <a:gd name="connsiteY3" fmla="*/ 325279 h 323850"/>
                <a:gd name="connsiteX4" fmla="*/ 282416 w 381000"/>
                <a:gd name="connsiteY4" fmla="*/ 325279 h 323850"/>
                <a:gd name="connsiteX5" fmla="*/ 373856 w 381000"/>
                <a:gd name="connsiteY5" fmla="*/ 166211 h 323850"/>
                <a:gd name="connsiteX6" fmla="*/ 282416 w 381000"/>
                <a:gd name="connsiteY6" fmla="*/ 7144 h 323850"/>
                <a:gd name="connsiteX7" fmla="*/ 283369 w 381000"/>
                <a:gd name="connsiteY7" fmla="*/ 237649 h 323850"/>
                <a:gd name="connsiteX8" fmla="*/ 258604 w 381000"/>
                <a:gd name="connsiteY8" fmla="*/ 262414 h 323850"/>
                <a:gd name="connsiteX9" fmla="*/ 123349 w 381000"/>
                <a:gd name="connsiteY9" fmla="*/ 262414 h 323850"/>
                <a:gd name="connsiteX10" fmla="*/ 98584 w 381000"/>
                <a:gd name="connsiteY10" fmla="*/ 237649 h 323850"/>
                <a:gd name="connsiteX11" fmla="*/ 98584 w 381000"/>
                <a:gd name="connsiteY11" fmla="*/ 95726 h 323850"/>
                <a:gd name="connsiteX12" fmla="*/ 123349 w 381000"/>
                <a:gd name="connsiteY12" fmla="*/ 70961 h 323850"/>
                <a:gd name="connsiteX13" fmla="*/ 223361 w 381000"/>
                <a:gd name="connsiteY13" fmla="*/ 70961 h 323850"/>
                <a:gd name="connsiteX14" fmla="*/ 242411 w 381000"/>
                <a:gd name="connsiteY14" fmla="*/ 70961 h 323850"/>
                <a:gd name="connsiteX15" fmla="*/ 245269 w 381000"/>
                <a:gd name="connsiteY15" fmla="*/ 70961 h 323850"/>
                <a:gd name="connsiteX16" fmla="*/ 283369 w 381000"/>
                <a:gd name="connsiteY16" fmla="*/ 109061 h 323850"/>
                <a:gd name="connsiteX17" fmla="*/ 283369 w 381000"/>
                <a:gd name="connsiteY17" fmla="*/ 129064 h 323850"/>
                <a:gd name="connsiteX18" fmla="*/ 283369 w 381000"/>
                <a:gd name="connsiteY18" fmla="*/ 237649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23850">
                  <a:moveTo>
                    <a:pt x="282416" y="7144"/>
                  </a:moveTo>
                  <a:lnTo>
                    <a:pt x="98584" y="7144"/>
                  </a:lnTo>
                  <a:lnTo>
                    <a:pt x="7144" y="166211"/>
                  </a:lnTo>
                  <a:lnTo>
                    <a:pt x="98584" y="325279"/>
                  </a:lnTo>
                  <a:lnTo>
                    <a:pt x="282416" y="325279"/>
                  </a:lnTo>
                  <a:lnTo>
                    <a:pt x="373856" y="166211"/>
                  </a:lnTo>
                  <a:lnTo>
                    <a:pt x="282416" y="7144"/>
                  </a:lnTo>
                  <a:close/>
                  <a:moveTo>
                    <a:pt x="283369" y="237649"/>
                  </a:moveTo>
                  <a:cubicBezTo>
                    <a:pt x="283369" y="250984"/>
                    <a:pt x="271939" y="262414"/>
                    <a:pt x="258604" y="262414"/>
                  </a:cubicBezTo>
                  <a:lnTo>
                    <a:pt x="123349" y="262414"/>
                  </a:lnTo>
                  <a:cubicBezTo>
                    <a:pt x="110014" y="262414"/>
                    <a:pt x="98584" y="250984"/>
                    <a:pt x="98584" y="237649"/>
                  </a:cubicBezTo>
                  <a:lnTo>
                    <a:pt x="98584" y="95726"/>
                  </a:lnTo>
                  <a:cubicBezTo>
                    <a:pt x="98584" y="82391"/>
                    <a:pt x="110014" y="70961"/>
                    <a:pt x="123349" y="70961"/>
                  </a:cubicBezTo>
                  <a:lnTo>
                    <a:pt x="223361" y="70961"/>
                  </a:lnTo>
                  <a:cubicBezTo>
                    <a:pt x="232886" y="70961"/>
                    <a:pt x="242411" y="70961"/>
                    <a:pt x="242411" y="70961"/>
                  </a:cubicBezTo>
                  <a:lnTo>
                    <a:pt x="245269" y="70961"/>
                  </a:lnTo>
                  <a:lnTo>
                    <a:pt x="283369" y="109061"/>
                  </a:lnTo>
                  <a:lnTo>
                    <a:pt x="283369" y="129064"/>
                  </a:lnTo>
                  <a:lnTo>
                    <a:pt x="283369" y="237649"/>
                  </a:lnTo>
                  <a:close/>
                </a:path>
              </a:pathLst>
            </a:custGeom>
            <a:grpFill/>
            <a:ln w="9525" cap="flat">
              <a:noFill/>
              <a:prstDash val="solid"/>
              <a:miter/>
            </a:ln>
          </p:spPr>
          <p:txBody>
            <a:bodyPr rtlCol="0" anchor="ctr"/>
            <a:lstStyle/>
            <a:p>
              <a:endParaRPr lang="fr-FR"/>
            </a:p>
          </p:txBody>
        </p:sp>
        <p:sp>
          <p:nvSpPr>
            <p:cNvPr id="22" name="Forme libre : forme 21">
              <a:extLst>
                <a:ext uri="{FF2B5EF4-FFF2-40B4-BE49-F238E27FC236}">
                  <a16:creationId xmlns:a16="http://schemas.microsoft.com/office/drawing/2014/main" id="{6FBEDDAC-C0F2-4ECB-9D22-6EDAF323340D}"/>
                </a:ext>
              </a:extLst>
            </p:cNvPr>
            <p:cNvSpPr/>
            <p:nvPr/>
          </p:nvSpPr>
          <p:spPr>
            <a:xfrm>
              <a:off x="6060281" y="3415189"/>
              <a:ext cx="28575" cy="47625"/>
            </a:xfrm>
            <a:custGeom>
              <a:avLst/>
              <a:gdLst>
                <a:gd name="connsiteX0" fmla="*/ 22384 w 28575"/>
                <a:gd name="connsiteY0" fmla="*/ 14764 h 47625"/>
                <a:gd name="connsiteX1" fmla="*/ 21431 w 28575"/>
                <a:gd name="connsiteY1" fmla="*/ 10954 h 47625"/>
                <a:gd name="connsiteX2" fmla="*/ 19526 w 28575"/>
                <a:gd name="connsiteY2" fmla="*/ 8096 h 47625"/>
                <a:gd name="connsiteX3" fmla="*/ 17621 w 28575"/>
                <a:gd name="connsiteY3" fmla="*/ 7144 h 47625"/>
                <a:gd name="connsiteX4" fmla="*/ 14764 w 28575"/>
                <a:gd name="connsiteY4" fmla="*/ 7144 h 47625"/>
                <a:gd name="connsiteX5" fmla="*/ 10954 w 28575"/>
                <a:gd name="connsiteY5" fmla="*/ 8096 h 47625"/>
                <a:gd name="connsiteX6" fmla="*/ 8096 w 28575"/>
                <a:gd name="connsiteY6" fmla="*/ 11906 h 47625"/>
                <a:gd name="connsiteX7" fmla="*/ 7144 w 28575"/>
                <a:gd name="connsiteY7" fmla="*/ 17621 h 47625"/>
                <a:gd name="connsiteX8" fmla="*/ 7144 w 28575"/>
                <a:gd name="connsiteY8" fmla="*/ 26194 h 47625"/>
                <a:gd name="connsiteX9" fmla="*/ 7144 w 28575"/>
                <a:gd name="connsiteY9" fmla="*/ 35719 h 47625"/>
                <a:gd name="connsiteX10" fmla="*/ 9049 w 28575"/>
                <a:gd name="connsiteY10" fmla="*/ 41434 h 47625"/>
                <a:gd name="connsiteX11" fmla="*/ 11906 w 28575"/>
                <a:gd name="connsiteY11" fmla="*/ 44291 h 47625"/>
                <a:gd name="connsiteX12" fmla="*/ 15716 w 28575"/>
                <a:gd name="connsiteY12" fmla="*/ 45244 h 47625"/>
                <a:gd name="connsiteX13" fmla="*/ 18574 w 28575"/>
                <a:gd name="connsiteY13" fmla="*/ 44291 h 47625"/>
                <a:gd name="connsiteX14" fmla="*/ 20479 w 28575"/>
                <a:gd name="connsiteY14" fmla="*/ 42386 h 47625"/>
                <a:gd name="connsiteX15" fmla="*/ 22384 w 28575"/>
                <a:gd name="connsiteY15" fmla="*/ 39529 h 47625"/>
                <a:gd name="connsiteX16" fmla="*/ 23336 w 28575"/>
                <a:gd name="connsiteY16" fmla="*/ 35719 h 47625"/>
                <a:gd name="connsiteX17" fmla="*/ 24289 w 28575"/>
                <a:gd name="connsiteY17" fmla="*/ 30956 h 47625"/>
                <a:gd name="connsiteX18" fmla="*/ 24289 w 28575"/>
                <a:gd name="connsiteY18" fmla="*/ 25241 h 47625"/>
                <a:gd name="connsiteX19" fmla="*/ 24289 w 28575"/>
                <a:gd name="connsiteY19" fmla="*/ 18574 h 47625"/>
                <a:gd name="connsiteX20" fmla="*/ 22384 w 28575"/>
                <a:gd name="connsiteY20" fmla="*/ 147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 h="47625">
                  <a:moveTo>
                    <a:pt x="22384" y="14764"/>
                  </a:moveTo>
                  <a:cubicBezTo>
                    <a:pt x="22384" y="12859"/>
                    <a:pt x="21431" y="11906"/>
                    <a:pt x="21431" y="10954"/>
                  </a:cubicBezTo>
                  <a:cubicBezTo>
                    <a:pt x="21431" y="10001"/>
                    <a:pt x="20479" y="9049"/>
                    <a:pt x="19526" y="8096"/>
                  </a:cubicBezTo>
                  <a:cubicBezTo>
                    <a:pt x="18574" y="7144"/>
                    <a:pt x="18574" y="7144"/>
                    <a:pt x="17621" y="7144"/>
                  </a:cubicBezTo>
                  <a:cubicBezTo>
                    <a:pt x="16669" y="7144"/>
                    <a:pt x="15716" y="7144"/>
                    <a:pt x="14764" y="7144"/>
                  </a:cubicBezTo>
                  <a:cubicBezTo>
                    <a:pt x="12859" y="7144"/>
                    <a:pt x="11906" y="7144"/>
                    <a:pt x="10954" y="8096"/>
                  </a:cubicBezTo>
                  <a:cubicBezTo>
                    <a:pt x="10001" y="9049"/>
                    <a:pt x="9049" y="10001"/>
                    <a:pt x="8096" y="11906"/>
                  </a:cubicBezTo>
                  <a:cubicBezTo>
                    <a:pt x="7144" y="13811"/>
                    <a:pt x="7144" y="15716"/>
                    <a:pt x="7144" y="17621"/>
                  </a:cubicBezTo>
                  <a:cubicBezTo>
                    <a:pt x="7144" y="19526"/>
                    <a:pt x="7144" y="22384"/>
                    <a:pt x="7144" y="26194"/>
                  </a:cubicBezTo>
                  <a:cubicBezTo>
                    <a:pt x="7144" y="30004"/>
                    <a:pt x="7144" y="32861"/>
                    <a:pt x="7144" y="35719"/>
                  </a:cubicBezTo>
                  <a:cubicBezTo>
                    <a:pt x="7144" y="38576"/>
                    <a:pt x="8096" y="40481"/>
                    <a:pt x="9049" y="41434"/>
                  </a:cubicBezTo>
                  <a:cubicBezTo>
                    <a:pt x="10001" y="43339"/>
                    <a:pt x="10954" y="44291"/>
                    <a:pt x="11906" y="44291"/>
                  </a:cubicBezTo>
                  <a:cubicBezTo>
                    <a:pt x="12859" y="45244"/>
                    <a:pt x="13811" y="45244"/>
                    <a:pt x="15716" y="45244"/>
                  </a:cubicBezTo>
                  <a:cubicBezTo>
                    <a:pt x="16669" y="45244"/>
                    <a:pt x="17621" y="45244"/>
                    <a:pt x="18574" y="44291"/>
                  </a:cubicBezTo>
                  <a:cubicBezTo>
                    <a:pt x="19526" y="44291"/>
                    <a:pt x="20479" y="43339"/>
                    <a:pt x="20479" y="42386"/>
                  </a:cubicBezTo>
                  <a:cubicBezTo>
                    <a:pt x="21431" y="41434"/>
                    <a:pt x="21431" y="40481"/>
                    <a:pt x="22384" y="39529"/>
                  </a:cubicBezTo>
                  <a:cubicBezTo>
                    <a:pt x="22384" y="38576"/>
                    <a:pt x="23336" y="37624"/>
                    <a:pt x="23336" y="35719"/>
                  </a:cubicBezTo>
                  <a:cubicBezTo>
                    <a:pt x="23336" y="34766"/>
                    <a:pt x="23336" y="32861"/>
                    <a:pt x="24289" y="30956"/>
                  </a:cubicBezTo>
                  <a:cubicBezTo>
                    <a:pt x="24289" y="29051"/>
                    <a:pt x="24289" y="27146"/>
                    <a:pt x="24289" y="25241"/>
                  </a:cubicBezTo>
                  <a:cubicBezTo>
                    <a:pt x="24289" y="22384"/>
                    <a:pt x="24289" y="20479"/>
                    <a:pt x="24289" y="18574"/>
                  </a:cubicBezTo>
                  <a:cubicBezTo>
                    <a:pt x="22384" y="17621"/>
                    <a:pt x="22384" y="16669"/>
                    <a:pt x="22384" y="14764"/>
                  </a:cubicBezTo>
                  <a:close/>
                </a:path>
              </a:pathLst>
            </a:custGeom>
            <a:grpFill/>
            <a:ln w="9525"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C1053743-B431-4AA0-9CBF-BFBFC36C7233}"/>
                </a:ext>
              </a:extLst>
            </p:cNvPr>
            <p:cNvSpPr/>
            <p:nvPr/>
          </p:nvSpPr>
          <p:spPr>
            <a:xfrm>
              <a:off x="6103144" y="3340894"/>
              <a:ext cx="28575" cy="47625"/>
            </a:xfrm>
            <a:custGeom>
              <a:avLst/>
              <a:gdLst>
                <a:gd name="connsiteX0" fmla="*/ 22384 w 28575"/>
                <a:gd name="connsiteY0" fmla="*/ 14764 h 47625"/>
                <a:gd name="connsiteX1" fmla="*/ 21431 w 28575"/>
                <a:gd name="connsiteY1" fmla="*/ 10954 h 47625"/>
                <a:gd name="connsiteX2" fmla="*/ 19526 w 28575"/>
                <a:gd name="connsiteY2" fmla="*/ 8096 h 47625"/>
                <a:gd name="connsiteX3" fmla="*/ 17621 w 28575"/>
                <a:gd name="connsiteY3" fmla="*/ 7144 h 47625"/>
                <a:gd name="connsiteX4" fmla="*/ 14764 w 28575"/>
                <a:gd name="connsiteY4" fmla="*/ 7144 h 47625"/>
                <a:gd name="connsiteX5" fmla="*/ 10954 w 28575"/>
                <a:gd name="connsiteY5" fmla="*/ 8096 h 47625"/>
                <a:gd name="connsiteX6" fmla="*/ 8096 w 28575"/>
                <a:gd name="connsiteY6" fmla="*/ 11906 h 47625"/>
                <a:gd name="connsiteX7" fmla="*/ 7144 w 28575"/>
                <a:gd name="connsiteY7" fmla="*/ 17621 h 47625"/>
                <a:gd name="connsiteX8" fmla="*/ 7144 w 28575"/>
                <a:gd name="connsiteY8" fmla="*/ 26194 h 47625"/>
                <a:gd name="connsiteX9" fmla="*/ 7144 w 28575"/>
                <a:gd name="connsiteY9" fmla="*/ 35719 h 47625"/>
                <a:gd name="connsiteX10" fmla="*/ 9049 w 28575"/>
                <a:gd name="connsiteY10" fmla="*/ 41434 h 47625"/>
                <a:gd name="connsiteX11" fmla="*/ 11906 w 28575"/>
                <a:gd name="connsiteY11" fmla="*/ 44291 h 47625"/>
                <a:gd name="connsiteX12" fmla="*/ 15716 w 28575"/>
                <a:gd name="connsiteY12" fmla="*/ 45244 h 47625"/>
                <a:gd name="connsiteX13" fmla="*/ 18574 w 28575"/>
                <a:gd name="connsiteY13" fmla="*/ 44291 h 47625"/>
                <a:gd name="connsiteX14" fmla="*/ 20479 w 28575"/>
                <a:gd name="connsiteY14" fmla="*/ 42386 h 47625"/>
                <a:gd name="connsiteX15" fmla="*/ 22384 w 28575"/>
                <a:gd name="connsiteY15" fmla="*/ 39529 h 47625"/>
                <a:gd name="connsiteX16" fmla="*/ 23336 w 28575"/>
                <a:gd name="connsiteY16" fmla="*/ 35719 h 47625"/>
                <a:gd name="connsiteX17" fmla="*/ 24289 w 28575"/>
                <a:gd name="connsiteY17" fmla="*/ 30956 h 47625"/>
                <a:gd name="connsiteX18" fmla="*/ 24289 w 28575"/>
                <a:gd name="connsiteY18" fmla="*/ 25241 h 47625"/>
                <a:gd name="connsiteX19" fmla="*/ 24289 w 28575"/>
                <a:gd name="connsiteY19" fmla="*/ 18574 h 47625"/>
                <a:gd name="connsiteX20" fmla="*/ 22384 w 28575"/>
                <a:gd name="connsiteY20" fmla="*/ 147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 h="47625">
                  <a:moveTo>
                    <a:pt x="22384" y="14764"/>
                  </a:moveTo>
                  <a:cubicBezTo>
                    <a:pt x="22384" y="12859"/>
                    <a:pt x="21431" y="11906"/>
                    <a:pt x="21431" y="10954"/>
                  </a:cubicBezTo>
                  <a:cubicBezTo>
                    <a:pt x="21431" y="10001"/>
                    <a:pt x="20479" y="9049"/>
                    <a:pt x="19526" y="8096"/>
                  </a:cubicBezTo>
                  <a:cubicBezTo>
                    <a:pt x="18574" y="7144"/>
                    <a:pt x="18574" y="7144"/>
                    <a:pt x="17621" y="7144"/>
                  </a:cubicBezTo>
                  <a:cubicBezTo>
                    <a:pt x="16669" y="7144"/>
                    <a:pt x="15716" y="7144"/>
                    <a:pt x="14764" y="7144"/>
                  </a:cubicBezTo>
                  <a:cubicBezTo>
                    <a:pt x="12859" y="7144"/>
                    <a:pt x="11906" y="7144"/>
                    <a:pt x="10954" y="8096"/>
                  </a:cubicBezTo>
                  <a:cubicBezTo>
                    <a:pt x="10001" y="9049"/>
                    <a:pt x="9049" y="10001"/>
                    <a:pt x="8096" y="11906"/>
                  </a:cubicBezTo>
                  <a:cubicBezTo>
                    <a:pt x="7144" y="13811"/>
                    <a:pt x="7144" y="15716"/>
                    <a:pt x="7144" y="17621"/>
                  </a:cubicBezTo>
                  <a:cubicBezTo>
                    <a:pt x="7144" y="19526"/>
                    <a:pt x="7144" y="22384"/>
                    <a:pt x="7144" y="26194"/>
                  </a:cubicBezTo>
                  <a:cubicBezTo>
                    <a:pt x="7144" y="30004"/>
                    <a:pt x="7144" y="32861"/>
                    <a:pt x="7144" y="35719"/>
                  </a:cubicBezTo>
                  <a:cubicBezTo>
                    <a:pt x="7144" y="38576"/>
                    <a:pt x="8096" y="40481"/>
                    <a:pt x="9049" y="41434"/>
                  </a:cubicBezTo>
                  <a:cubicBezTo>
                    <a:pt x="10001" y="43339"/>
                    <a:pt x="10954" y="44291"/>
                    <a:pt x="11906" y="44291"/>
                  </a:cubicBezTo>
                  <a:cubicBezTo>
                    <a:pt x="12859" y="45244"/>
                    <a:pt x="13811" y="45244"/>
                    <a:pt x="15716" y="45244"/>
                  </a:cubicBezTo>
                  <a:cubicBezTo>
                    <a:pt x="16669" y="45244"/>
                    <a:pt x="17621" y="45244"/>
                    <a:pt x="18574" y="44291"/>
                  </a:cubicBezTo>
                  <a:cubicBezTo>
                    <a:pt x="19526" y="44291"/>
                    <a:pt x="20479" y="43339"/>
                    <a:pt x="20479" y="42386"/>
                  </a:cubicBezTo>
                  <a:cubicBezTo>
                    <a:pt x="21431" y="41434"/>
                    <a:pt x="21431" y="40481"/>
                    <a:pt x="22384" y="39529"/>
                  </a:cubicBezTo>
                  <a:cubicBezTo>
                    <a:pt x="22384" y="38576"/>
                    <a:pt x="23336" y="37624"/>
                    <a:pt x="23336" y="35719"/>
                  </a:cubicBezTo>
                  <a:cubicBezTo>
                    <a:pt x="23336" y="34766"/>
                    <a:pt x="23336" y="32861"/>
                    <a:pt x="24289" y="30956"/>
                  </a:cubicBezTo>
                  <a:cubicBezTo>
                    <a:pt x="24289" y="29051"/>
                    <a:pt x="24289" y="27146"/>
                    <a:pt x="24289" y="25241"/>
                  </a:cubicBezTo>
                  <a:cubicBezTo>
                    <a:pt x="24289" y="22384"/>
                    <a:pt x="24289" y="20479"/>
                    <a:pt x="24289" y="18574"/>
                  </a:cubicBezTo>
                  <a:cubicBezTo>
                    <a:pt x="23336" y="18574"/>
                    <a:pt x="23336" y="16669"/>
                    <a:pt x="22384" y="14764"/>
                  </a:cubicBezTo>
                  <a:close/>
                </a:path>
              </a:pathLst>
            </a:custGeom>
            <a:grpFill/>
            <a:ln w="9525"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AA16D0E7-6411-4ED6-B727-66EA44192D23}"/>
                </a:ext>
              </a:extLst>
            </p:cNvPr>
            <p:cNvSpPr/>
            <p:nvPr/>
          </p:nvSpPr>
          <p:spPr>
            <a:xfrm>
              <a:off x="6010751" y="3315176"/>
              <a:ext cx="171450" cy="171450"/>
            </a:xfrm>
            <a:custGeom>
              <a:avLst/>
              <a:gdLst>
                <a:gd name="connsiteX0" fmla="*/ 133826 w 171450"/>
                <a:gd name="connsiteY0" fmla="*/ 7144 h 171450"/>
                <a:gd name="connsiteX1" fmla="*/ 118586 w 171450"/>
                <a:gd name="connsiteY1" fmla="*/ 7144 h 171450"/>
                <a:gd name="connsiteX2" fmla="*/ 18574 w 171450"/>
                <a:gd name="connsiteY2" fmla="*/ 7144 h 171450"/>
                <a:gd name="connsiteX3" fmla="*/ 7144 w 171450"/>
                <a:gd name="connsiteY3" fmla="*/ 18574 h 171450"/>
                <a:gd name="connsiteX4" fmla="*/ 7144 w 171450"/>
                <a:gd name="connsiteY4" fmla="*/ 160496 h 171450"/>
                <a:gd name="connsiteX5" fmla="*/ 18574 w 171450"/>
                <a:gd name="connsiteY5" fmla="*/ 171926 h 171450"/>
                <a:gd name="connsiteX6" fmla="*/ 153829 w 171450"/>
                <a:gd name="connsiteY6" fmla="*/ 171926 h 171450"/>
                <a:gd name="connsiteX7" fmla="*/ 165259 w 171450"/>
                <a:gd name="connsiteY7" fmla="*/ 160496 h 171450"/>
                <a:gd name="connsiteX8" fmla="*/ 165259 w 171450"/>
                <a:gd name="connsiteY8" fmla="*/ 38576 h 171450"/>
                <a:gd name="connsiteX9" fmla="*/ 134779 w 171450"/>
                <a:gd name="connsiteY9" fmla="*/ 38576 h 171450"/>
                <a:gd name="connsiteX10" fmla="*/ 134779 w 171450"/>
                <a:gd name="connsiteY10" fmla="*/ 7144 h 171450"/>
                <a:gd name="connsiteX11" fmla="*/ 49054 w 171450"/>
                <a:gd name="connsiteY11" fmla="*/ 35719 h 171450"/>
                <a:gd name="connsiteX12" fmla="*/ 49054 w 171450"/>
                <a:gd name="connsiteY12" fmla="*/ 34766 h 171450"/>
                <a:gd name="connsiteX13" fmla="*/ 49054 w 171450"/>
                <a:gd name="connsiteY13" fmla="*/ 33814 h 171450"/>
                <a:gd name="connsiteX14" fmla="*/ 50006 w 171450"/>
                <a:gd name="connsiteY14" fmla="*/ 32861 h 171450"/>
                <a:gd name="connsiteX15" fmla="*/ 61436 w 171450"/>
                <a:gd name="connsiteY15" fmla="*/ 25241 h 171450"/>
                <a:gd name="connsiteX16" fmla="*/ 62389 w 171450"/>
                <a:gd name="connsiteY16" fmla="*/ 25241 h 171450"/>
                <a:gd name="connsiteX17" fmla="*/ 63341 w 171450"/>
                <a:gd name="connsiteY17" fmla="*/ 25241 h 171450"/>
                <a:gd name="connsiteX18" fmla="*/ 64294 w 171450"/>
                <a:gd name="connsiteY18" fmla="*/ 25241 h 171450"/>
                <a:gd name="connsiteX19" fmla="*/ 66199 w 171450"/>
                <a:gd name="connsiteY19" fmla="*/ 25241 h 171450"/>
                <a:gd name="connsiteX20" fmla="*/ 69056 w 171450"/>
                <a:gd name="connsiteY20" fmla="*/ 25241 h 171450"/>
                <a:gd name="connsiteX21" fmla="*/ 70961 w 171450"/>
                <a:gd name="connsiteY21" fmla="*/ 25241 h 171450"/>
                <a:gd name="connsiteX22" fmla="*/ 71914 w 171450"/>
                <a:gd name="connsiteY22" fmla="*/ 25241 h 171450"/>
                <a:gd name="connsiteX23" fmla="*/ 71914 w 171450"/>
                <a:gd name="connsiteY23" fmla="*/ 26194 h 171450"/>
                <a:gd name="connsiteX24" fmla="*/ 71914 w 171450"/>
                <a:gd name="connsiteY24" fmla="*/ 70961 h 171450"/>
                <a:gd name="connsiteX25" fmla="*/ 80486 w 171450"/>
                <a:gd name="connsiteY25" fmla="*/ 70961 h 171450"/>
                <a:gd name="connsiteX26" fmla="*/ 81439 w 171450"/>
                <a:gd name="connsiteY26" fmla="*/ 70961 h 171450"/>
                <a:gd name="connsiteX27" fmla="*/ 82391 w 171450"/>
                <a:gd name="connsiteY27" fmla="*/ 71914 h 171450"/>
                <a:gd name="connsiteX28" fmla="*/ 82391 w 171450"/>
                <a:gd name="connsiteY28" fmla="*/ 72866 h 171450"/>
                <a:gd name="connsiteX29" fmla="*/ 82391 w 171450"/>
                <a:gd name="connsiteY29" fmla="*/ 74771 h 171450"/>
                <a:gd name="connsiteX30" fmla="*/ 82391 w 171450"/>
                <a:gd name="connsiteY30" fmla="*/ 76676 h 171450"/>
                <a:gd name="connsiteX31" fmla="*/ 82391 w 171450"/>
                <a:gd name="connsiteY31" fmla="*/ 77629 h 171450"/>
                <a:gd name="connsiteX32" fmla="*/ 81439 w 171450"/>
                <a:gd name="connsiteY32" fmla="*/ 78581 h 171450"/>
                <a:gd name="connsiteX33" fmla="*/ 80486 w 171450"/>
                <a:gd name="connsiteY33" fmla="*/ 78581 h 171450"/>
                <a:gd name="connsiteX34" fmla="*/ 50959 w 171450"/>
                <a:gd name="connsiteY34" fmla="*/ 78581 h 171450"/>
                <a:gd name="connsiteX35" fmla="*/ 50006 w 171450"/>
                <a:gd name="connsiteY35" fmla="*/ 78581 h 171450"/>
                <a:gd name="connsiteX36" fmla="*/ 49054 w 171450"/>
                <a:gd name="connsiteY36" fmla="*/ 77629 h 171450"/>
                <a:gd name="connsiteX37" fmla="*/ 49054 w 171450"/>
                <a:gd name="connsiteY37" fmla="*/ 76676 h 171450"/>
                <a:gd name="connsiteX38" fmla="*/ 49054 w 171450"/>
                <a:gd name="connsiteY38" fmla="*/ 74771 h 171450"/>
                <a:gd name="connsiteX39" fmla="*/ 49054 w 171450"/>
                <a:gd name="connsiteY39" fmla="*/ 72866 h 171450"/>
                <a:gd name="connsiteX40" fmla="*/ 49054 w 171450"/>
                <a:gd name="connsiteY40" fmla="*/ 71914 h 171450"/>
                <a:gd name="connsiteX41" fmla="*/ 50006 w 171450"/>
                <a:gd name="connsiteY41" fmla="*/ 70961 h 171450"/>
                <a:gd name="connsiteX42" fmla="*/ 50959 w 171450"/>
                <a:gd name="connsiteY42" fmla="*/ 70961 h 171450"/>
                <a:gd name="connsiteX43" fmla="*/ 61436 w 171450"/>
                <a:gd name="connsiteY43" fmla="*/ 70961 h 171450"/>
                <a:gd name="connsiteX44" fmla="*/ 61436 w 171450"/>
                <a:gd name="connsiteY44" fmla="*/ 35719 h 171450"/>
                <a:gd name="connsiteX45" fmla="*/ 52864 w 171450"/>
                <a:gd name="connsiteY45" fmla="*/ 40481 h 171450"/>
                <a:gd name="connsiteX46" fmla="*/ 50959 w 171450"/>
                <a:gd name="connsiteY46" fmla="*/ 41434 h 171450"/>
                <a:gd name="connsiteX47" fmla="*/ 50006 w 171450"/>
                <a:gd name="connsiteY47" fmla="*/ 41434 h 171450"/>
                <a:gd name="connsiteX48" fmla="*/ 49054 w 171450"/>
                <a:gd name="connsiteY48" fmla="*/ 40481 h 171450"/>
                <a:gd name="connsiteX49" fmla="*/ 49054 w 171450"/>
                <a:gd name="connsiteY49" fmla="*/ 37624 h 171450"/>
                <a:gd name="connsiteX50" fmla="*/ 49054 w 171450"/>
                <a:gd name="connsiteY50" fmla="*/ 35719 h 171450"/>
                <a:gd name="connsiteX51" fmla="*/ 82391 w 171450"/>
                <a:gd name="connsiteY51" fmla="*/ 137636 h 171450"/>
                <a:gd name="connsiteX52" fmla="*/ 78581 w 171450"/>
                <a:gd name="connsiteY52" fmla="*/ 146209 h 171450"/>
                <a:gd name="connsiteX53" fmla="*/ 72866 w 171450"/>
                <a:gd name="connsiteY53" fmla="*/ 151924 h 171450"/>
                <a:gd name="connsiteX54" fmla="*/ 63341 w 171450"/>
                <a:gd name="connsiteY54" fmla="*/ 153829 h 171450"/>
                <a:gd name="connsiteX55" fmla="*/ 53816 w 171450"/>
                <a:gd name="connsiteY55" fmla="*/ 151924 h 171450"/>
                <a:gd name="connsiteX56" fmla="*/ 48101 w 171450"/>
                <a:gd name="connsiteY56" fmla="*/ 146209 h 171450"/>
                <a:gd name="connsiteX57" fmla="*/ 45244 w 171450"/>
                <a:gd name="connsiteY57" fmla="*/ 137636 h 171450"/>
                <a:gd name="connsiteX58" fmla="*/ 44291 w 171450"/>
                <a:gd name="connsiteY58" fmla="*/ 126206 h 171450"/>
                <a:gd name="connsiteX59" fmla="*/ 45244 w 171450"/>
                <a:gd name="connsiteY59" fmla="*/ 114776 h 171450"/>
                <a:gd name="connsiteX60" fmla="*/ 49054 w 171450"/>
                <a:gd name="connsiteY60" fmla="*/ 106204 h 171450"/>
                <a:gd name="connsiteX61" fmla="*/ 54769 w 171450"/>
                <a:gd name="connsiteY61" fmla="*/ 100489 h 171450"/>
                <a:gd name="connsiteX62" fmla="*/ 64294 w 171450"/>
                <a:gd name="connsiteY62" fmla="*/ 98584 h 171450"/>
                <a:gd name="connsiteX63" fmla="*/ 73819 w 171450"/>
                <a:gd name="connsiteY63" fmla="*/ 100489 h 171450"/>
                <a:gd name="connsiteX64" fmla="*/ 79534 w 171450"/>
                <a:gd name="connsiteY64" fmla="*/ 106204 h 171450"/>
                <a:gd name="connsiteX65" fmla="*/ 82391 w 171450"/>
                <a:gd name="connsiteY65" fmla="*/ 114776 h 171450"/>
                <a:gd name="connsiteX66" fmla="*/ 83344 w 171450"/>
                <a:gd name="connsiteY66" fmla="*/ 126206 h 171450"/>
                <a:gd name="connsiteX67" fmla="*/ 82391 w 171450"/>
                <a:gd name="connsiteY67" fmla="*/ 137636 h 171450"/>
                <a:gd name="connsiteX68" fmla="*/ 125254 w 171450"/>
                <a:gd name="connsiteY68" fmla="*/ 150971 h 171450"/>
                <a:gd name="connsiteX69" fmla="*/ 125254 w 171450"/>
                <a:gd name="connsiteY69" fmla="*/ 151924 h 171450"/>
                <a:gd name="connsiteX70" fmla="*/ 124301 w 171450"/>
                <a:gd name="connsiteY70" fmla="*/ 152876 h 171450"/>
                <a:gd name="connsiteX71" fmla="*/ 123349 w 171450"/>
                <a:gd name="connsiteY71" fmla="*/ 152876 h 171450"/>
                <a:gd name="connsiteX72" fmla="*/ 93821 w 171450"/>
                <a:gd name="connsiteY72" fmla="*/ 152876 h 171450"/>
                <a:gd name="connsiteX73" fmla="*/ 92869 w 171450"/>
                <a:gd name="connsiteY73" fmla="*/ 152876 h 171450"/>
                <a:gd name="connsiteX74" fmla="*/ 91916 w 171450"/>
                <a:gd name="connsiteY74" fmla="*/ 151924 h 171450"/>
                <a:gd name="connsiteX75" fmla="*/ 91916 w 171450"/>
                <a:gd name="connsiteY75" fmla="*/ 150971 h 171450"/>
                <a:gd name="connsiteX76" fmla="*/ 91916 w 171450"/>
                <a:gd name="connsiteY76" fmla="*/ 149066 h 171450"/>
                <a:gd name="connsiteX77" fmla="*/ 91916 w 171450"/>
                <a:gd name="connsiteY77" fmla="*/ 147161 h 171450"/>
                <a:gd name="connsiteX78" fmla="*/ 91916 w 171450"/>
                <a:gd name="connsiteY78" fmla="*/ 146209 h 171450"/>
                <a:gd name="connsiteX79" fmla="*/ 92869 w 171450"/>
                <a:gd name="connsiteY79" fmla="*/ 145256 h 171450"/>
                <a:gd name="connsiteX80" fmla="*/ 93821 w 171450"/>
                <a:gd name="connsiteY80" fmla="*/ 145256 h 171450"/>
                <a:gd name="connsiteX81" fmla="*/ 104299 w 171450"/>
                <a:gd name="connsiteY81" fmla="*/ 145256 h 171450"/>
                <a:gd name="connsiteX82" fmla="*/ 104299 w 171450"/>
                <a:gd name="connsiteY82" fmla="*/ 110014 h 171450"/>
                <a:gd name="connsiteX83" fmla="*/ 95726 w 171450"/>
                <a:gd name="connsiteY83" fmla="*/ 114776 h 171450"/>
                <a:gd name="connsiteX84" fmla="*/ 93821 w 171450"/>
                <a:gd name="connsiteY84" fmla="*/ 115729 h 171450"/>
                <a:gd name="connsiteX85" fmla="*/ 92869 w 171450"/>
                <a:gd name="connsiteY85" fmla="*/ 115729 h 171450"/>
                <a:gd name="connsiteX86" fmla="*/ 91916 w 171450"/>
                <a:gd name="connsiteY86" fmla="*/ 114776 h 171450"/>
                <a:gd name="connsiteX87" fmla="*/ 91916 w 171450"/>
                <a:gd name="connsiteY87" fmla="*/ 111919 h 171450"/>
                <a:gd name="connsiteX88" fmla="*/ 91916 w 171450"/>
                <a:gd name="connsiteY88" fmla="*/ 110014 h 171450"/>
                <a:gd name="connsiteX89" fmla="*/ 91916 w 171450"/>
                <a:gd name="connsiteY89" fmla="*/ 109061 h 171450"/>
                <a:gd name="connsiteX90" fmla="*/ 91916 w 171450"/>
                <a:gd name="connsiteY90" fmla="*/ 108109 h 171450"/>
                <a:gd name="connsiteX91" fmla="*/ 92869 w 171450"/>
                <a:gd name="connsiteY91" fmla="*/ 107156 h 171450"/>
                <a:gd name="connsiteX92" fmla="*/ 104299 w 171450"/>
                <a:gd name="connsiteY92" fmla="*/ 99536 h 171450"/>
                <a:gd name="connsiteX93" fmla="*/ 105251 w 171450"/>
                <a:gd name="connsiteY93" fmla="*/ 99536 h 171450"/>
                <a:gd name="connsiteX94" fmla="*/ 106204 w 171450"/>
                <a:gd name="connsiteY94" fmla="*/ 99536 h 171450"/>
                <a:gd name="connsiteX95" fmla="*/ 107156 w 171450"/>
                <a:gd name="connsiteY95" fmla="*/ 99536 h 171450"/>
                <a:gd name="connsiteX96" fmla="*/ 109061 w 171450"/>
                <a:gd name="connsiteY96" fmla="*/ 99536 h 171450"/>
                <a:gd name="connsiteX97" fmla="*/ 111919 w 171450"/>
                <a:gd name="connsiteY97" fmla="*/ 99536 h 171450"/>
                <a:gd name="connsiteX98" fmla="*/ 113824 w 171450"/>
                <a:gd name="connsiteY98" fmla="*/ 99536 h 171450"/>
                <a:gd name="connsiteX99" fmla="*/ 114776 w 171450"/>
                <a:gd name="connsiteY99" fmla="*/ 99536 h 171450"/>
                <a:gd name="connsiteX100" fmla="*/ 114776 w 171450"/>
                <a:gd name="connsiteY100" fmla="*/ 100489 h 171450"/>
                <a:gd name="connsiteX101" fmla="*/ 114776 w 171450"/>
                <a:gd name="connsiteY101" fmla="*/ 145256 h 171450"/>
                <a:gd name="connsiteX102" fmla="*/ 123349 w 171450"/>
                <a:gd name="connsiteY102" fmla="*/ 145256 h 171450"/>
                <a:gd name="connsiteX103" fmla="*/ 124301 w 171450"/>
                <a:gd name="connsiteY103" fmla="*/ 145256 h 171450"/>
                <a:gd name="connsiteX104" fmla="*/ 125254 w 171450"/>
                <a:gd name="connsiteY104" fmla="*/ 146209 h 171450"/>
                <a:gd name="connsiteX105" fmla="*/ 125254 w 171450"/>
                <a:gd name="connsiteY105" fmla="*/ 147161 h 171450"/>
                <a:gd name="connsiteX106" fmla="*/ 125254 w 171450"/>
                <a:gd name="connsiteY106" fmla="*/ 149066 h 171450"/>
                <a:gd name="connsiteX107" fmla="*/ 125254 w 171450"/>
                <a:gd name="connsiteY107" fmla="*/ 150971 h 171450"/>
                <a:gd name="connsiteX108" fmla="*/ 126206 w 171450"/>
                <a:gd name="connsiteY108" fmla="*/ 63341 h 171450"/>
                <a:gd name="connsiteX109" fmla="*/ 122396 w 171450"/>
                <a:gd name="connsiteY109" fmla="*/ 71914 h 171450"/>
                <a:gd name="connsiteX110" fmla="*/ 116681 w 171450"/>
                <a:gd name="connsiteY110" fmla="*/ 77629 h 171450"/>
                <a:gd name="connsiteX111" fmla="*/ 107156 w 171450"/>
                <a:gd name="connsiteY111" fmla="*/ 79534 h 171450"/>
                <a:gd name="connsiteX112" fmla="*/ 97631 w 171450"/>
                <a:gd name="connsiteY112" fmla="*/ 77629 h 171450"/>
                <a:gd name="connsiteX113" fmla="*/ 91916 w 171450"/>
                <a:gd name="connsiteY113" fmla="*/ 71914 h 171450"/>
                <a:gd name="connsiteX114" fmla="*/ 89059 w 171450"/>
                <a:gd name="connsiteY114" fmla="*/ 63341 h 171450"/>
                <a:gd name="connsiteX115" fmla="*/ 88106 w 171450"/>
                <a:gd name="connsiteY115" fmla="*/ 51911 h 171450"/>
                <a:gd name="connsiteX116" fmla="*/ 89059 w 171450"/>
                <a:gd name="connsiteY116" fmla="*/ 40481 h 171450"/>
                <a:gd name="connsiteX117" fmla="*/ 92869 w 171450"/>
                <a:gd name="connsiteY117" fmla="*/ 31909 h 171450"/>
                <a:gd name="connsiteX118" fmla="*/ 98584 w 171450"/>
                <a:gd name="connsiteY118" fmla="*/ 26194 h 171450"/>
                <a:gd name="connsiteX119" fmla="*/ 108109 w 171450"/>
                <a:gd name="connsiteY119" fmla="*/ 24289 h 171450"/>
                <a:gd name="connsiteX120" fmla="*/ 117634 w 171450"/>
                <a:gd name="connsiteY120" fmla="*/ 26194 h 171450"/>
                <a:gd name="connsiteX121" fmla="*/ 123349 w 171450"/>
                <a:gd name="connsiteY121" fmla="*/ 31909 h 171450"/>
                <a:gd name="connsiteX122" fmla="*/ 126206 w 171450"/>
                <a:gd name="connsiteY122" fmla="*/ 40481 h 171450"/>
                <a:gd name="connsiteX123" fmla="*/ 127159 w 171450"/>
                <a:gd name="connsiteY123" fmla="*/ 51911 h 171450"/>
                <a:gd name="connsiteX124" fmla="*/ 126206 w 171450"/>
                <a:gd name="connsiteY124" fmla="*/ 6334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71450" h="171450">
                  <a:moveTo>
                    <a:pt x="133826" y="7144"/>
                  </a:moveTo>
                  <a:cubicBezTo>
                    <a:pt x="130016" y="7144"/>
                    <a:pt x="124301" y="7144"/>
                    <a:pt x="118586" y="7144"/>
                  </a:cubicBezTo>
                  <a:lnTo>
                    <a:pt x="18574" y="7144"/>
                  </a:lnTo>
                  <a:cubicBezTo>
                    <a:pt x="11906" y="7144"/>
                    <a:pt x="7144" y="11906"/>
                    <a:pt x="7144" y="18574"/>
                  </a:cubicBezTo>
                  <a:lnTo>
                    <a:pt x="7144" y="160496"/>
                  </a:lnTo>
                  <a:cubicBezTo>
                    <a:pt x="7144" y="167164"/>
                    <a:pt x="11906" y="171926"/>
                    <a:pt x="18574" y="171926"/>
                  </a:cubicBezTo>
                  <a:lnTo>
                    <a:pt x="153829" y="171926"/>
                  </a:lnTo>
                  <a:cubicBezTo>
                    <a:pt x="159544" y="171926"/>
                    <a:pt x="165259" y="167164"/>
                    <a:pt x="165259" y="160496"/>
                  </a:cubicBezTo>
                  <a:lnTo>
                    <a:pt x="165259" y="38576"/>
                  </a:lnTo>
                  <a:lnTo>
                    <a:pt x="134779" y="38576"/>
                  </a:lnTo>
                  <a:lnTo>
                    <a:pt x="134779" y="7144"/>
                  </a:lnTo>
                  <a:close/>
                  <a:moveTo>
                    <a:pt x="49054" y="35719"/>
                  </a:moveTo>
                  <a:cubicBezTo>
                    <a:pt x="49054" y="35719"/>
                    <a:pt x="49054" y="34766"/>
                    <a:pt x="49054" y="34766"/>
                  </a:cubicBezTo>
                  <a:cubicBezTo>
                    <a:pt x="49054" y="34766"/>
                    <a:pt x="49054" y="33814"/>
                    <a:pt x="49054" y="33814"/>
                  </a:cubicBezTo>
                  <a:cubicBezTo>
                    <a:pt x="49054" y="33814"/>
                    <a:pt x="49054" y="33814"/>
                    <a:pt x="50006" y="32861"/>
                  </a:cubicBezTo>
                  <a:lnTo>
                    <a:pt x="61436" y="25241"/>
                  </a:lnTo>
                  <a:cubicBezTo>
                    <a:pt x="61436" y="25241"/>
                    <a:pt x="61436" y="25241"/>
                    <a:pt x="62389" y="25241"/>
                  </a:cubicBezTo>
                  <a:cubicBezTo>
                    <a:pt x="62389" y="25241"/>
                    <a:pt x="63341" y="25241"/>
                    <a:pt x="63341" y="25241"/>
                  </a:cubicBezTo>
                  <a:cubicBezTo>
                    <a:pt x="63341" y="25241"/>
                    <a:pt x="64294" y="25241"/>
                    <a:pt x="64294" y="25241"/>
                  </a:cubicBezTo>
                  <a:cubicBezTo>
                    <a:pt x="65246" y="25241"/>
                    <a:pt x="65246" y="25241"/>
                    <a:pt x="66199" y="25241"/>
                  </a:cubicBezTo>
                  <a:cubicBezTo>
                    <a:pt x="67151" y="25241"/>
                    <a:pt x="68104" y="25241"/>
                    <a:pt x="69056" y="25241"/>
                  </a:cubicBezTo>
                  <a:cubicBezTo>
                    <a:pt x="70009" y="25241"/>
                    <a:pt x="70009" y="25241"/>
                    <a:pt x="70961" y="25241"/>
                  </a:cubicBezTo>
                  <a:cubicBezTo>
                    <a:pt x="70961" y="25241"/>
                    <a:pt x="71914" y="25241"/>
                    <a:pt x="71914" y="25241"/>
                  </a:cubicBezTo>
                  <a:cubicBezTo>
                    <a:pt x="71914" y="25241"/>
                    <a:pt x="71914" y="25241"/>
                    <a:pt x="71914" y="26194"/>
                  </a:cubicBezTo>
                  <a:lnTo>
                    <a:pt x="71914" y="70961"/>
                  </a:lnTo>
                  <a:lnTo>
                    <a:pt x="80486" y="70961"/>
                  </a:lnTo>
                  <a:cubicBezTo>
                    <a:pt x="80486" y="70961"/>
                    <a:pt x="81439" y="70961"/>
                    <a:pt x="81439" y="70961"/>
                  </a:cubicBezTo>
                  <a:cubicBezTo>
                    <a:pt x="81439" y="70961"/>
                    <a:pt x="81439" y="70961"/>
                    <a:pt x="82391" y="71914"/>
                  </a:cubicBezTo>
                  <a:cubicBezTo>
                    <a:pt x="83344" y="72866"/>
                    <a:pt x="82391" y="72866"/>
                    <a:pt x="82391" y="72866"/>
                  </a:cubicBezTo>
                  <a:cubicBezTo>
                    <a:pt x="82391" y="73819"/>
                    <a:pt x="82391" y="73819"/>
                    <a:pt x="82391" y="74771"/>
                  </a:cubicBezTo>
                  <a:cubicBezTo>
                    <a:pt x="82391" y="75724"/>
                    <a:pt x="82391" y="76676"/>
                    <a:pt x="82391" y="76676"/>
                  </a:cubicBezTo>
                  <a:cubicBezTo>
                    <a:pt x="82391" y="77629"/>
                    <a:pt x="82391" y="77629"/>
                    <a:pt x="82391" y="77629"/>
                  </a:cubicBezTo>
                  <a:cubicBezTo>
                    <a:pt x="82391" y="77629"/>
                    <a:pt x="82391" y="78581"/>
                    <a:pt x="81439" y="78581"/>
                  </a:cubicBezTo>
                  <a:cubicBezTo>
                    <a:pt x="81439" y="78581"/>
                    <a:pt x="81439" y="78581"/>
                    <a:pt x="80486" y="78581"/>
                  </a:cubicBezTo>
                  <a:lnTo>
                    <a:pt x="50959" y="78581"/>
                  </a:lnTo>
                  <a:cubicBezTo>
                    <a:pt x="50959" y="78581"/>
                    <a:pt x="50959" y="78581"/>
                    <a:pt x="50006" y="78581"/>
                  </a:cubicBezTo>
                  <a:cubicBezTo>
                    <a:pt x="50006" y="78581"/>
                    <a:pt x="50006" y="78581"/>
                    <a:pt x="49054" y="77629"/>
                  </a:cubicBezTo>
                  <a:cubicBezTo>
                    <a:pt x="49054" y="77629"/>
                    <a:pt x="49054" y="76676"/>
                    <a:pt x="49054" y="76676"/>
                  </a:cubicBezTo>
                  <a:cubicBezTo>
                    <a:pt x="49054" y="75724"/>
                    <a:pt x="49054" y="75724"/>
                    <a:pt x="49054" y="74771"/>
                  </a:cubicBezTo>
                  <a:cubicBezTo>
                    <a:pt x="49054" y="73819"/>
                    <a:pt x="49054" y="72866"/>
                    <a:pt x="49054" y="72866"/>
                  </a:cubicBezTo>
                  <a:cubicBezTo>
                    <a:pt x="49054" y="71914"/>
                    <a:pt x="49054" y="71914"/>
                    <a:pt x="49054" y="71914"/>
                  </a:cubicBezTo>
                  <a:cubicBezTo>
                    <a:pt x="49054" y="71914"/>
                    <a:pt x="49054" y="70961"/>
                    <a:pt x="50006" y="70961"/>
                  </a:cubicBezTo>
                  <a:cubicBezTo>
                    <a:pt x="50006" y="70961"/>
                    <a:pt x="50006" y="70961"/>
                    <a:pt x="50959" y="70961"/>
                  </a:cubicBezTo>
                  <a:lnTo>
                    <a:pt x="61436" y="70961"/>
                  </a:lnTo>
                  <a:lnTo>
                    <a:pt x="61436" y="35719"/>
                  </a:lnTo>
                  <a:lnTo>
                    <a:pt x="52864" y="40481"/>
                  </a:lnTo>
                  <a:cubicBezTo>
                    <a:pt x="51911" y="40481"/>
                    <a:pt x="51911" y="41434"/>
                    <a:pt x="50959" y="41434"/>
                  </a:cubicBezTo>
                  <a:cubicBezTo>
                    <a:pt x="50959" y="41434"/>
                    <a:pt x="50006" y="41434"/>
                    <a:pt x="50006" y="41434"/>
                  </a:cubicBezTo>
                  <a:cubicBezTo>
                    <a:pt x="50006" y="41434"/>
                    <a:pt x="50006" y="40481"/>
                    <a:pt x="49054" y="40481"/>
                  </a:cubicBezTo>
                  <a:cubicBezTo>
                    <a:pt x="49054" y="39529"/>
                    <a:pt x="49054" y="39529"/>
                    <a:pt x="49054" y="37624"/>
                  </a:cubicBezTo>
                  <a:cubicBezTo>
                    <a:pt x="49054" y="36671"/>
                    <a:pt x="49054" y="35719"/>
                    <a:pt x="49054" y="35719"/>
                  </a:cubicBezTo>
                  <a:close/>
                  <a:moveTo>
                    <a:pt x="82391" y="137636"/>
                  </a:moveTo>
                  <a:cubicBezTo>
                    <a:pt x="81439" y="141446"/>
                    <a:pt x="80486" y="144304"/>
                    <a:pt x="78581" y="146209"/>
                  </a:cubicBezTo>
                  <a:cubicBezTo>
                    <a:pt x="76676" y="149066"/>
                    <a:pt x="74771" y="150971"/>
                    <a:pt x="72866" y="151924"/>
                  </a:cubicBezTo>
                  <a:cubicBezTo>
                    <a:pt x="70009" y="152876"/>
                    <a:pt x="67151" y="153829"/>
                    <a:pt x="63341" y="153829"/>
                  </a:cubicBezTo>
                  <a:cubicBezTo>
                    <a:pt x="59531" y="153829"/>
                    <a:pt x="56674" y="152876"/>
                    <a:pt x="53816" y="151924"/>
                  </a:cubicBezTo>
                  <a:cubicBezTo>
                    <a:pt x="50959" y="150971"/>
                    <a:pt x="49054" y="149066"/>
                    <a:pt x="48101" y="146209"/>
                  </a:cubicBezTo>
                  <a:cubicBezTo>
                    <a:pt x="47149" y="143351"/>
                    <a:pt x="45244" y="140494"/>
                    <a:pt x="45244" y="137636"/>
                  </a:cubicBezTo>
                  <a:cubicBezTo>
                    <a:pt x="44291" y="133826"/>
                    <a:pt x="44291" y="130016"/>
                    <a:pt x="44291" y="126206"/>
                  </a:cubicBezTo>
                  <a:cubicBezTo>
                    <a:pt x="44291" y="121444"/>
                    <a:pt x="44291" y="117634"/>
                    <a:pt x="45244" y="114776"/>
                  </a:cubicBezTo>
                  <a:cubicBezTo>
                    <a:pt x="46196" y="110966"/>
                    <a:pt x="47149" y="108109"/>
                    <a:pt x="49054" y="106204"/>
                  </a:cubicBezTo>
                  <a:cubicBezTo>
                    <a:pt x="50959" y="104299"/>
                    <a:pt x="52864" y="101441"/>
                    <a:pt x="54769" y="100489"/>
                  </a:cubicBezTo>
                  <a:cubicBezTo>
                    <a:pt x="57626" y="99536"/>
                    <a:pt x="60484" y="98584"/>
                    <a:pt x="64294" y="98584"/>
                  </a:cubicBezTo>
                  <a:cubicBezTo>
                    <a:pt x="68104" y="98584"/>
                    <a:pt x="70961" y="99536"/>
                    <a:pt x="73819" y="100489"/>
                  </a:cubicBezTo>
                  <a:cubicBezTo>
                    <a:pt x="76676" y="101441"/>
                    <a:pt x="78581" y="103346"/>
                    <a:pt x="79534" y="106204"/>
                  </a:cubicBezTo>
                  <a:cubicBezTo>
                    <a:pt x="80486" y="109061"/>
                    <a:pt x="82391" y="111919"/>
                    <a:pt x="82391" y="114776"/>
                  </a:cubicBezTo>
                  <a:cubicBezTo>
                    <a:pt x="83344" y="118586"/>
                    <a:pt x="83344" y="122396"/>
                    <a:pt x="83344" y="126206"/>
                  </a:cubicBezTo>
                  <a:cubicBezTo>
                    <a:pt x="83344" y="130969"/>
                    <a:pt x="83344" y="134779"/>
                    <a:pt x="82391" y="137636"/>
                  </a:cubicBezTo>
                  <a:close/>
                  <a:moveTo>
                    <a:pt x="125254" y="150971"/>
                  </a:moveTo>
                  <a:cubicBezTo>
                    <a:pt x="125254" y="151924"/>
                    <a:pt x="125254" y="151924"/>
                    <a:pt x="125254" y="151924"/>
                  </a:cubicBezTo>
                  <a:cubicBezTo>
                    <a:pt x="125254" y="151924"/>
                    <a:pt x="125254" y="152876"/>
                    <a:pt x="124301" y="152876"/>
                  </a:cubicBezTo>
                  <a:cubicBezTo>
                    <a:pt x="124301" y="152876"/>
                    <a:pt x="124301" y="152876"/>
                    <a:pt x="123349" y="152876"/>
                  </a:cubicBezTo>
                  <a:lnTo>
                    <a:pt x="93821" y="152876"/>
                  </a:lnTo>
                  <a:cubicBezTo>
                    <a:pt x="93821" y="152876"/>
                    <a:pt x="93821" y="152876"/>
                    <a:pt x="92869" y="152876"/>
                  </a:cubicBezTo>
                  <a:cubicBezTo>
                    <a:pt x="92869" y="152876"/>
                    <a:pt x="92869" y="152876"/>
                    <a:pt x="91916" y="151924"/>
                  </a:cubicBezTo>
                  <a:cubicBezTo>
                    <a:pt x="91916" y="151924"/>
                    <a:pt x="91916" y="150971"/>
                    <a:pt x="91916" y="150971"/>
                  </a:cubicBezTo>
                  <a:cubicBezTo>
                    <a:pt x="91916" y="150019"/>
                    <a:pt x="91916" y="150019"/>
                    <a:pt x="91916" y="149066"/>
                  </a:cubicBezTo>
                  <a:cubicBezTo>
                    <a:pt x="91916" y="148114"/>
                    <a:pt x="91916" y="147161"/>
                    <a:pt x="91916" y="147161"/>
                  </a:cubicBezTo>
                  <a:cubicBezTo>
                    <a:pt x="91916" y="146209"/>
                    <a:pt x="91916" y="146209"/>
                    <a:pt x="91916" y="146209"/>
                  </a:cubicBezTo>
                  <a:cubicBezTo>
                    <a:pt x="91916" y="146209"/>
                    <a:pt x="91916" y="145256"/>
                    <a:pt x="92869" y="145256"/>
                  </a:cubicBezTo>
                  <a:cubicBezTo>
                    <a:pt x="92869" y="145256"/>
                    <a:pt x="92869" y="145256"/>
                    <a:pt x="93821" y="145256"/>
                  </a:cubicBezTo>
                  <a:lnTo>
                    <a:pt x="104299" y="145256"/>
                  </a:lnTo>
                  <a:lnTo>
                    <a:pt x="104299" y="110014"/>
                  </a:lnTo>
                  <a:lnTo>
                    <a:pt x="95726" y="114776"/>
                  </a:lnTo>
                  <a:cubicBezTo>
                    <a:pt x="94774" y="114776"/>
                    <a:pt x="94774" y="115729"/>
                    <a:pt x="93821" y="115729"/>
                  </a:cubicBezTo>
                  <a:cubicBezTo>
                    <a:pt x="93821" y="115729"/>
                    <a:pt x="92869" y="115729"/>
                    <a:pt x="92869" y="115729"/>
                  </a:cubicBezTo>
                  <a:cubicBezTo>
                    <a:pt x="92869" y="115729"/>
                    <a:pt x="92869" y="114776"/>
                    <a:pt x="91916" y="114776"/>
                  </a:cubicBezTo>
                  <a:cubicBezTo>
                    <a:pt x="91916" y="113824"/>
                    <a:pt x="91916" y="113824"/>
                    <a:pt x="91916" y="111919"/>
                  </a:cubicBezTo>
                  <a:cubicBezTo>
                    <a:pt x="91916" y="110966"/>
                    <a:pt x="91916" y="110966"/>
                    <a:pt x="91916" y="110014"/>
                  </a:cubicBezTo>
                  <a:cubicBezTo>
                    <a:pt x="91916" y="110014"/>
                    <a:pt x="91916" y="109061"/>
                    <a:pt x="91916" y="109061"/>
                  </a:cubicBezTo>
                  <a:cubicBezTo>
                    <a:pt x="91916" y="109061"/>
                    <a:pt x="91916" y="108109"/>
                    <a:pt x="91916" y="108109"/>
                  </a:cubicBezTo>
                  <a:cubicBezTo>
                    <a:pt x="91916" y="108109"/>
                    <a:pt x="91916" y="108109"/>
                    <a:pt x="92869" y="107156"/>
                  </a:cubicBezTo>
                  <a:lnTo>
                    <a:pt x="104299" y="99536"/>
                  </a:lnTo>
                  <a:cubicBezTo>
                    <a:pt x="104299" y="99536"/>
                    <a:pt x="104299" y="99536"/>
                    <a:pt x="105251" y="99536"/>
                  </a:cubicBezTo>
                  <a:cubicBezTo>
                    <a:pt x="105251" y="99536"/>
                    <a:pt x="106204" y="99536"/>
                    <a:pt x="106204" y="99536"/>
                  </a:cubicBezTo>
                  <a:cubicBezTo>
                    <a:pt x="106204" y="99536"/>
                    <a:pt x="107156" y="99536"/>
                    <a:pt x="107156" y="99536"/>
                  </a:cubicBezTo>
                  <a:cubicBezTo>
                    <a:pt x="108109" y="99536"/>
                    <a:pt x="108109" y="99536"/>
                    <a:pt x="109061" y="99536"/>
                  </a:cubicBezTo>
                  <a:cubicBezTo>
                    <a:pt x="110014" y="99536"/>
                    <a:pt x="110966" y="99536"/>
                    <a:pt x="111919" y="99536"/>
                  </a:cubicBezTo>
                  <a:cubicBezTo>
                    <a:pt x="112871" y="99536"/>
                    <a:pt x="112871" y="99536"/>
                    <a:pt x="113824" y="99536"/>
                  </a:cubicBezTo>
                  <a:cubicBezTo>
                    <a:pt x="113824" y="99536"/>
                    <a:pt x="114776" y="99536"/>
                    <a:pt x="114776" y="99536"/>
                  </a:cubicBezTo>
                  <a:cubicBezTo>
                    <a:pt x="114776" y="99536"/>
                    <a:pt x="114776" y="99536"/>
                    <a:pt x="114776" y="100489"/>
                  </a:cubicBezTo>
                  <a:lnTo>
                    <a:pt x="114776" y="145256"/>
                  </a:lnTo>
                  <a:lnTo>
                    <a:pt x="123349" y="145256"/>
                  </a:lnTo>
                  <a:cubicBezTo>
                    <a:pt x="123349" y="145256"/>
                    <a:pt x="124301" y="145256"/>
                    <a:pt x="124301" y="145256"/>
                  </a:cubicBezTo>
                  <a:cubicBezTo>
                    <a:pt x="124301" y="145256"/>
                    <a:pt x="124301" y="145256"/>
                    <a:pt x="125254" y="146209"/>
                  </a:cubicBezTo>
                  <a:cubicBezTo>
                    <a:pt x="125254" y="146209"/>
                    <a:pt x="125254" y="147161"/>
                    <a:pt x="125254" y="147161"/>
                  </a:cubicBezTo>
                  <a:cubicBezTo>
                    <a:pt x="125254" y="148114"/>
                    <a:pt x="125254" y="148114"/>
                    <a:pt x="125254" y="149066"/>
                  </a:cubicBezTo>
                  <a:cubicBezTo>
                    <a:pt x="125254" y="150019"/>
                    <a:pt x="125254" y="150971"/>
                    <a:pt x="125254" y="150971"/>
                  </a:cubicBezTo>
                  <a:close/>
                  <a:moveTo>
                    <a:pt x="126206" y="63341"/>
                  </a:moveTo>
                  <a:cubicBezTo>
                    <a:pt x="125254" y="67151"/>
                    <a:pt x="124301" y="70009"/>
                    <a:pt x="122396" y="71914"/>
                  </a:cubicBezTo>
                  <a:cubicBezTo>
                    <a:pt x="120491" y="74771"/>
                    <a:pt x="118586" y="76676"/>
                    <a:pt x="116681" y="77629"/>
                  </a:cubicBezTo>
                  <a:cubicBezTo>
                    <a:pt x="113824" y="78581"/>
                    <a:pt x="110966" y="79534"/>
                    <a:pt x="107156" y="79534"/>
                  </a:cubicBezTo>
                  <a:cubicBezTo>
                    <a:pt x="103346" y="79534"/>
                    <a:pt x="100489" y="78581"/>
                    <a:pt x="97631" y="77629"/>
                  </a:cubicBezTo>
                  <a:cubicBezTo>
                    <a:pt x="94774" y="76676"/>
                    <a:pt x="92869" y="74771"/>
                    <a:pt x="91916" y="71914"/>
                  </a:cubicBezTo>
                  <a:cubicBezTo>
                    <a:pt x="90964" y="70009"/>
                    <a:pt x="89059" y="66199"/>
                    <a:pt x="89059" y="63341"/>
                  </a:cubicBezTo>
                  <a:cubicBezTo>
                    <a:pt x="89059" y="60484"/>
                    <a:pt x="88106" y="55721"/>
                    <a:pt x="88106" y="51911"/>
                  </a:cubicBezTo>
                  <a:cubicBezTo>
                    <a:pt x="88106" y="47149"/>
                    <a:pt x="88106" y="43339"/>
                    <a:pt x="89059" y="40481"/>
                  </a:cubicBezTo>
                  <a:cubicBezTo>
                    <a:pt x="90011" y="36671"/>
                    <a:pt x="90964" y="33814"/>
                    <a:pt x="92869" y="31909"/>
                  </a:cubicBezTo>
                  <a:cubicBezTo>
                    <a:pt x="94774" y="29051"/>
                    <a:pt x="96679" y="27146"/>
                    <a:pt x="98584" y="26194"/>
                  </a:cubicBezTo>
                  <a:cubicBezTo>
                    <a:pt x="101441" y="25241"/>
                    <a:pt x="104299" y="24289"/>
                    <a:pt x="108109" y="24289"/>
                  </a:cubicBezTo>
                  <a:cubicBezTo>
                    <a:pt x="111919" y="24289"/>
                    <a:pt x="114776" y="25241"/>
                    <a:pt x="117634" y="26194"/>
                  </a:cubicBezTo>
                  <a:cubicBezTo>
                    <a:pt x="120491" y="27146"/>
                    <a:pt x="122396" y="29051"/>
                    <a:pt x="123349" y="31909"/>
                  </a:cubicBezTo>
                  <a:cubicBezTo>
                    <a:pt x="124301" y="34766"/>
                    <a:pt x="126206" y="37624"/>
                    <a:pt x="126206" y="40481"/>
                  </a:cubicBezTo>
                  <a:cubicBezTo>
                    <a:pt x="127159" y="44291"/>
                    <a:pt x="127159" y="48101"/>
                    <a:pt x="127159" y="51911"/>
                  </a:cubicBezTo>
                  <a:cubicBezTo>
                    <a:pt x="127159" y="56674"/>
                    <a:pt x="126206" y="60484"/>
                    <a:pt x="126206" y="63341"/>
                  </a:cubicBezTo>
                  <a:close/>
                </a:path>
              </a:pathLst>
            </a:custGeom>
            <a:grpFill/>
            <a:ln w="9525" cap="flat">
              <a:noFill/>
              <a:prstDash val="solid"/>
              <a:miter/>
            </a:ln>
          </p:spPr>
          <p:txBody>
            <a:bodyPr rtlCol="0" anchor="ctr"/>
            <a:lstStyle/>
            <a:p>
              <a:endParaRPr lang="fr-FR"/>
            </a:p>
          </p:txBody>
        </p:sp>
      </p:grpSp>
      <p:sp>
        <p:nvSpPr>
          <p:cNvPr id="25" name="ZoneTexte 24">
            <a:extLst>
              <a:ext uri="{FF2B5EF4-FFF2-40B4-BE49-F238E27FC236}">
                <a16:creationId xmlns:a16="http://schemas.microsoft.com/office/drawing/2014/main" id="{759721BE-70F6-4845-B7BA-C3B8C7116EE6}"/>
              </a:ext>
            </a:extLst>
          </p:cNvPr>
          <p:cNvSpPr txBox="1"/>
          <p:nvPr/>
        </p:nvSpPr>
        <p:spPr>
          <a:xfrm>
            <a:off x="1876123" y="1065038"/>
            <a:ext cx="1231106" cy="369332"/>
          </a:xfrm>
          <a:prstGeom prst="rect">
            <a:avLst/>
          </a:prstGeom>
          <a:noFill/>
        </p:spPr>
        <p:txBody>
          <a:bodyPr wrap="none" rtlCol="0">
            <a:spAutoFit/>
          </a:bodyPr>
          <a:lstStyle/>
          <a:p>
            <a:pPr algn="ctr"/>
            <a:r>
              <a:rPr lang="fr-FR" dirty="0">
                <a:solidFill>
                  <a:schemeClr val="accent6">
                    <a:lumMod val="75000"/>
                  </a:schemeClr>
                </a:solidFill>
              </a:rPr>
              <a:t>Image blob</a:t>
            </a:r>
          </a:p>
        </p:txBody>
      </p:sp>
      <p:grpSp>
        <p:nvGrpSpPr>
          <p:cNvPr id="61" name="Groupe 60">
            <a:extLst>
              <a:ext uri="{FF2B5EF4-FFF2-40B4-BE49-F238E27FC236}">
                <a16:creationId xmlns:a16="http://schemas.microsoft.com/office/drawing/2014/main" id="{B9B8714B-5677-4310-8BF6-6E2E42EE14F9}"/>
              </a:ext>
            </a:extLst>
          </p:cNvPr>
          <p:cNvGrpSpPr/>
          <p:nvPr/>
        </p:nvGrpSpPr>
        <p:grpSpPr>
          <a:xfrm>
            <a:off x="3609639" y="1442248"/>
            <a:ext cx="1314014" cy="1356799"/>
            <a:chOff x="3609639" y="1442248"/>
            <a:chExt cx="1314014" cy="1356799"/>
          </a:xfrm>
        </p:grpSpPr>
        <p:pic>
          <p:nvPicPr>
            <p:cNvPr id="26" name="Graphique 25">
              <a:extLst>
                <a:ext uri="{FF2B5EF4-FFF2-40B4-BE49-F238E27FC236}">
                  <a16:creationId xmlns:a16="http://schemas.microsoft.com/office/drawing/2014/main" id="{2EF04F68-3141-47AD-808D-450FBE0B92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74793" y="2189447"/>
              <a:ext cx="609600" cy="609600"/>
            </a:xfrm>
            <a:prstGeom prst="rect">
              <a:avLst/>
            </a:prstGeom>
          </p:spPr>
        </p:pic>
        <p:sp>
          <p:nvSpPr>
            <p:cNvPr id="27" name="ZoneTexte 26">
              <a:extLst>
                <a:ext uri="{FF2B5EF4-FFF2-40B4-BE49-F238E27FC236}">
                  <a16:creationId xmlns:a16="http://schemas.microsoft.com/office/drawing/2014/main" id="{6F9AAA06-8333-40A0-90B6-580A21CE0208}"/>
                </a:ext>
              </a:extLst>
            </p:cNvPr>
            <p:cNvSpPr txBox="1"/>
            <p:nvPr/>
          </p:nvSpPr>
          <p:spPr>
            <a:xfrm>
              <a:off x="3609639" y="1442248"/>
              <a:ext cx="1314014" cy="646331"/>
            </a:xfrm>
            <a:prstGeom prst="rect">
              <a:avLst/>
            </a:prstGeom>
            <a:noFill/>
          </p:spPr>
          <p:txBody>
            <a:bodyPr wrap="none" rtlCol="0">
              <a:spAutoFit/>
            </a:bodyPr>
            <a:lstStyle/>
            <a:p>
              <a:pPr algn="ctr"/>
              <a:r>
                <a:rPr lang="fr-FR" dirty="0"/>
                <a:t>Fonction</a:t>
              </a:r>
            </a:p>
            <a:p>
              <a:pPr algn="ctr"/>
              <a:r>
                <a:rPr lang="fr-FR" dirty="0"/>
                <a:t>Post </a:t>
              </a:r>
              <a:r>
                <a:rPr lang="fr-FR" dirty="0" err="1"/>
                <a:t>Upload</a:t>
              </a:r>
              <a:endParaRPr lang="fr-FR" dirty="0"/>
            </a:p>
          </p:txBody>
        </p:sp>
      </p:grpSp>
      <p:grpSp>
        <p:nvGrpSpPr>
          <p:cNvPr id="60" name="Groupe 59">
            <a:extLst>
              <a:ext uri="{FF2B5EF4-FFF2-40B4-BE49-F238E27FC236}">
                <a16:creationId xmlns:a16="http://schemas.microsoft.com/office/drawing/2014/main" id="{84F7497D-72C2-4D57-BCD6-63F67066F673}"/>
              </a:ext>
            </a:extLst>
          </p:cNvPr>
          <p:cNvGrpSpPr/>
          <p:nvPr/>
        </p:nvGrpSpPr>
        <p:grpSpPr>
          <a:xfrm>
            <a:off x="5183320" y="1055180"/>
            <a:ext cx="1578382" cy="1039598"/>
            <a:chOff x="5189670" y="515430"/>
            <a:chExt cx="1578382" cy="1039598"/>
          </a:xfrm>
        </p:grpSpPr>
        <p:grpSp>
          <p:nvGrpSpPr>
            <p:cNvPr id="30" name="Graphique 52">
              <a:extLst>
                <a:ext uri="{FF2B5EF4-FFF2-40B4-BE49-F238E27FC236}">
                  <a16:creationId xmlns:a16="http://schemas.microsoft.com/office/drawing/2014/main" id="{6DC6385E-7795-4B54-9ABC-F77C72B77499}"/>
                </a:ext>
              </a:extLst>
            </p:cNvPr>
            <p:cNvGrpSpPr/>
            <p:nvPr/>
          </p:nvGrpSpPr>
          <p:grpSpPr>
            <a:xfrm>
              <a:off x="5512016" y="899172"/>
              <a:ext cx="752305" cy="655856"/>
              <a:chOff x="5513349" y="3454429"/>
              <a:chExt cx="371475" cy="323850"/>
            </a:xfrm>
            <a:solidFill>
              <a:srgbClr val="87B519"/>
            </a:solidFill>
          </p:grpSpPr>
          <p:sp>
            <p:nvSpPr>
              <p:cNvPr id="31" name="Forme libre : forme 30">
                <a:extLst>
                  <a:ext uri="{FF2B5EF4-FFF2-40B4-BE49-F238E27FC236}">
                    <a16:creationId xmlns:a16="http://schemas.microsoft.com/office/drawing/2014/main" id="{4896FCCB-4E70-48AB-9C07-7D60D1F13A8E}"/>
                  </a:ext>
                </a:extLst>
              </p:cNvPr>
              <p:cNvSpPr/>
              <p:nvPr/>
            </p:nvSpPr>
            <p:spPr>
              <a:xfrm>
                <a:off x="5716232" y="3589684"/>
                <a:ext cx="85725" cy="38100"/>
              </a:xfrm>
              <a:custGeom>
                <a:avLst/>
                <a:gdLst>
                  <a:gd name="connsiteX0" fmla="*/ 85249 w 85725"/>
                  <a:gd name="connsiteY0" fmla="*/ 7144 h 38100"/>
                  <a:gd name="connsiteX1" fmla="*/ 7144 w 85725"/>
                  <a:gd name="connsiteY1" fmla="*/ 7144 h 38100"/>
                  <a:gd name="connsiteX2" fmla="*/ 46196 w 85725"/>
                  <a:gd name="connsiteY2" fmla="*/ 37624 h 38100"/>
                </a:gdLst>
                <a:ahLst/>
                <a:cxnLst>
                  <a:cxn ang="0">
                    <a:pos x="connsiteX0" y="connsiteY0"/>
                  </a:cxn>
                  <a:cxn ang="0">
                    <a:pos x="connsiteX1" y="connsiteY1"/>
                  </a:cxn>
                  <a:cxn ang="0">
                    <a:pos x="connsiteX2" y="connsiteY2"/>
                  </a:cxn>
                </a:cxnLst>
                <a:rect l="l" t="t" r="r" b="b"/>
                <a:pathLst>
                  <a:path w="85725" h="38100">
                    <a:moveTo>
                      <a:pt x="85249" y="7144"/>
                    </a:moveTo>
                    <a:lnTo>
                      <a:pt x="7144" y="7144"/>
                    </a:lnTo>
                    <a:lnTo>
                      <a:pt x="46196" y="37624"/>
                    </a:lnTo>
                    <a:close/>
                  </a:path>
                </a:pathLst>
              </a:custGeom>
              <a:grpFill/>
              <a:ln w="9525" cap="flat">
                <a:noFill/>
                <a:prstDash val="solid"/>
                <a:miter/>
              </a:ln>
            </p:spPr>
            <p:txBody>
              <a:bodyPr rtlCol="0" anchor="ctr"/>
              <a:lstStyle/>
              <a:p>
                <a:endParaRPr lang="fr-FR"/>
              </a:p>
            </p:txBody>
          </p:sp>
          <p:sp>
            <p:nvSpPr>
              <p:cNvPr id="32" name="Forme libre : forme 31">
                <a:extLst>
                  <a:ext uri="{FF2B5EF4-FFF2-40B4-BE49-F238E27FC236}">
                    <a16:creationId xmlns:a16="http://schemas.microsoft.com/office/drawing/2014/main" id="{0CC3620E-F72F-4BA4-AD9E-8EF6AFCF837F}"/>
                  </a:ext>
                </a:extLst>
              </p:cNvPr>
              <p:cNvSpPr/>
              <p:nvPr/>
            </p:nvSpPr>
            <p:spPr>
              <a:xfrm>
                <a:off x="5597169" y="3600161"/>
                <a:ext cx="95250" cy="57150"/>
              </a:xfrm>
              <a:custGeom>
                <a:avLst/>
                <a:gdLst>
                  <a:gd name="connsiteX0" fmla="*/ 46196 w 95250"/>
                  <a:gd name="connsiteY0" fmla="*/ 37624 h 57150"/>
                  <a:gd name="connsiteX1" fmla="*/ 43339 w 95250"/>
                  <a:gd name="connsiteY1" fmla="*/ 36671 h 57150"/>
                  <a:gd name="connsiteX2" fmla="*/ 7144 w 95250"/>
                  <a:gd name="connsiteY2" fmla="*/ 8096 h 57150"/>
                  <a:gd name="connsiteX3" fmla="*/ 7144 w 95250"/>
                  <a:gd name="connsiteY3" fmla="*/ 54769 h 57150"/>
                  <a:gd name="connsiteX4" fmla="*/ 90011 w 95250"/>
                  <a:gd name="connsiteY4" fmla="*/ 54769 h 57150"/>
                  <a:gd name="connsiteX5" fmla="*/ 90011 w 95250"/>
                  <a:gd name="connsiteY5" fmla="*/ 7144 h 57150"/>
                  <a:gd name="connsiteX6" fmla="*/ 50959 w 95250"/>
                  <a:gd name="connsiteY6" fmla="*/ 36671 h 57150"/>
                  <a:gd name="connsiteX7" fmla="*/ 46196 w 95250"/>
                  <a:gd name="connsiteY7" fmla="*/ 3762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57150">
                    <a:moveTo>
                      <a:pt x="46196" y="37624"/>
                    </a:moveTo>
                    <a:cubicBezTo>
                      <a:pt x="45244" y="37624"/>
                      <a:pt x="44291" y="37624"/>
                      <a:pt x="43339" y="36671"/>
                    </a:cubicBezTo>
                    <a:lnTo>
                      <a:pt x="7144" y="8096"/>
                    </a:lnTo>
                    <a:lnTo>
                      <a:pt x="7144" y="54769"/>
                    </a:lnTo>
                    <a:lnTo>
                      <a:pt x="90011" y="54769"/>
                    </a:lnTo>
                    <a:lnTo>
                      <a:pt x="90011" y="7144"/>
                    </a:lnTo>
                    <a:lnTo>
                      <a:pt x="50959" y="36671"/>
                    </a:lnTo>
                    <a:cubicBezTo>
                      <a:pt x="49054" y="37624"/>
                      <a:pt x="47149" y="37624"/>
                      <a:pt x="46196" y="37624"/>
                    </a:cubicBezTo>
                    <a:close/>
                  </a:path>
                </a:pathLst>
              </a:custGeom>
              <a:grpFill/>
              <a:ln w="9525" cap="flat">
                <a:noFill/>
                <a:prstDash val="solid"/>
                <a:miter/>
              </a:ln>
            </p:spPr>
            <p:txBody>
              <a:bodyPr rtlCol="0" anchor="ctr"/>
              <a:lstStyle/>
              <a:p>
                <a:endParaRPr lang="fr-FR"/>
              </a:p>
            </p:txBody>
          </p:sp>
          <p:sp>
            <p:nvSpPr>
              <p:cNvPr id="33" name="Forme libre : forme 32">
                <a:extLst>
                  <a:ext uri="{FF2B5EF4-FFF2-40B4-BE49-F238E27FC236}">
                    <a16:creationId xmlns:a16="http://schemas.microsoft.com/office/drawing/2014/main" id="{CA03ACA0-295A-4023-9C1D-9A4E7A153885}"/>
                  </a:ext>
                </a:extLst>
              </p:cNvPr>
              <p:cNvSpPr/>
              <p:nvPr/>
            </p:nvSpPr>
            <p:spPr>
              <a:xfrm>
                <a:off x="5715279" y="3600161"/>
                <a:ext cx="95250" cy="57150"/>
              </a:xfrm>
              <a:custGeom>
                <a:avLst/>
                <a:gdLst>
                  <a:gd name="connsiteX0" fmla="*/ 47149 w 95250"/>
                  <a:gd name="connsiteY0" fmla="*/ 37624 h 57150"/>
                  <a:gd name="connsiteX1" fmla="*/ 44291 w 95250"/>
                  <a:gd name="connsiteY1" fmla="*/ 36671 h 57150"/>
                  <a:gd name="connsiteX2" fmla="*/ 7144 w 95250"/>
                  <a:gd name="connsiteY2" fmla="*/ 8096 h 57150"/>
                  <a:gd name="connsiteX3" fmla="*/ 7144 w 95250"/>
                  <a:gd name="connsiteY3" fmla="*/ 54769 h 57150"/>
                  <a:gd name="connsiteX4" fmla="*/ 90011 w 95250"/>
                  <a:gd name="connsiteY4" fmla="*/ 54769 h 57150"/>
                  <a:gd name="connsiteX5" fmla="*/ 90011 w 95250"/>
                  <a:gd name="connsiteY5" fmla="*/ 7144 h 57150"/>
                  <a:gd name="connsiteX6" fmla="*/ 50959 w 95250"/>
                  <a:gd name="connsiteY6" fmla="*/ 36671 h 57150"/>
                  <a:gd name="connsiteX7" fmla="*/ 47149 w 95250"/>
                  <a:gd name="connsiteY7" fmla="*/ 3762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57150">
                    <a:moveTo>
                      <a:pt x="47149" y="37624"/>
                    </a:moveTo>
                    <a:cubicBezTo>
                      <a:pt x="46196" y="37624"/>
                      <a:pt x="44291" y="37624"/>
                      <a:pt x="44291" y="36671"/>
                    </a:cubicBezTo>
                    <a:lnTo>
                      <a:pt x="7144" y="8096"/>
                    </a:lnTo>
                    <a:lnTo>
                      <a:pt x="7144" y="54769"/>
                    </a:lnTo>
                    <a:lnTo>
                      <a:pt x="90011" y="54769"/>
                    </a:lnTo>
                    <a:lnTo>
                      <a:pt x="90011" y="7144"/>
                    </a:lnTo>
                    <a:lnTo>
                      <a:pt x="50959" y="36671"/>
                    </a:lnTo>
                    <a:cubicBezTo>
                      <a:pt x="49054" y="37624"/>
                      <a:pt x="48101" y="37624"/>
                      <a:pt x="47149" y="37624"/>
                    </a:cubicBezTo>
                    <a:close/>
                  </a:path>
                </a:pathLst>
              </a:custGeom>
              <a:grpFill/>
              <a:ln w="9525" cap="flat">
                <a:noFill/>
                <a:prstDash val="solid"/>
                <a:miter/>
              </a:ln>
            </p:spPr>
            <p:txBody>
              <a:bodyPr rtlCol="0" anchor="ctr"/>
              <a:lstStyle/>
              <a:p>
                <a:endParaRPr lang="fr-FR"/>
              </a:p>
            </p:txBody>
          </p:sp>
          <p:sp>
            <p:nvSpPr>
              <p:cNvPr id="34" name="Forme libre : forme 33">
                <a:extLst>
                  <a:ext uri="{FF2B5EF4-FFF2-40B4-BE49-F238E27FC236}">
                    <a16:creationId xmlns:a16="http://schemas.microsoft.com/office/drawing/2014/main" id="{9D0E6D21-023B-4EBA-A5E8-FF4C5BEE8F6A}"/>
                  </a:ext>
                </a:extLst>
              </p:cNvPr>
              <p:cNvSpPr/>
              <p:nvPr/>
            </p:nvSpPr>
            <p:spPr>
              <a:xfrm>
                <a:off x="5513349" y="3454429"/>
                <a:ext cx="371475" cy="323850"/>
              </a:xfrm>
              <a:custGeom>
                <a:avLst/>
                <a:gdLst>
                  <a:gd name="connsiteX0" fmla="*/ 278606 w 371475"/>
                  <a:gd name="connsiteY0" fmla="*/ 7144 h 323850"/>
                  <a:gd name="connsiteX1" fmla="*/ 97631 w 371475"/>
                  <a:gd name="connsiteY1" fmla="*/ 7144 h 323850"/>
                  <a:gd name="connsiteX2" fmla="*/ 7144 w 371475"/>
                  <a:gd name="connsiteY2" fmla="*/ 163354 h 323850"/>
                  <a:gd name="connsiteX3" fmla="*/ 97631 w 371475"/>
                  <a:gd name="connsiteY3" fmla="*/ 319564 h 323850"/>
                  <a:gd name="connsiteX4" fmla="*/ 277654 w 371475"/>
                  <a:gd name="connsiteY4" fmla="*/ 319564 h 323850"/>
                  <a:gd name="connsiteX5" fmla="*/ 368141 w 371475"/>
                  <a:gd name="connsiteY5" fmla="*/ 163354 h 323850"/>
                  <a:gd name="connsiteX6" fmla="*/ 278606 w 371475"/>
                  <a:gd name="connsiteY6" fmla="*/ 7144 h 323850"/>
                  <a:gd name="connsiteX7" fmla="*/ 310039 w 371475"/>
                  <a:gd name="connsiteY7" fmla="*/ 230029 h 323850"/>
                  <a:gd name="connsiteX8" fmla="*/ 63341 w 371475"/>
                  <a:gd name="connsiteY8" fmla="*/ 230029 h 323850"/>
                  <a:gd name="connsiteX9" fmla="*/ 50006 w 371475"/>
                  <a:gd name="connsiteY9" fmla="*/ 215741 h 323850"/>
                  <a:gd name="connsiteX10" fmla="*/ 50006 w 371475"/>
                  <a:gd name="connsiteY10" fmla="*/ 121444 h 323850"/>
                  <a:gd name="connsiteX11" fmla="*/ 63341 w 371475"/>
                  <a:gd name="connsiteY11" fmla="*/ 107156 h 323850"/>
                  <a:gd name="connsiteX12" fmla="*/ 310039 w 371475"/>
                  <a:gd name="connsiteY12" fmla="*/ 107156 h 323850"/>
                  <a:gd name="connsiteX13" fmla="*/ 350044 w 371475"/>
                  <a:gd name="connsiteY13" fmla="*/ 168116 h 323850"/>
                  <a:gd name="connsiteX14" fmla="*/ 350996 w 371475"/>
                  <a:gd name="connsiteY14" fmla="*/ 170974 h 323850"/>
                  <a:gd name="connsiteX15" fmla="*/ 350044 w 371475"/>
                  <a:gd name="connsiteY15" fmla="*/ 173831 h 323850"/>
                  <a:gd name="connsiteX16" fmla="*/ 310039 w 371475"/>
                  <a:gd name="connsiteY16" fmla="*/ 230029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1475" h="323850">
                    <a:moveTo>
                      <a:pt x="278606" y="7144"/>
                    </a:moveTo>
                    <a:lnTo>
                      <a:pt x="97631" y="7144"/>
                    </a:lnTo>
                    <a:lnTo>
                      <a:pt x="7144" y="163354"/>
                    </a:lnTo>
                    <a:lnTo>
                      <a:pt x="97631" y="319564"/>
                    </a:lnTo>
                    <a:lnTo>
                      <a:pt x="277654" y="319564"/>
                    </a:lnTo>
                    <a:lnTo>
                      <a:pt x="368141" y="163354"/>
                    </a:lnTo>
                    <a:lnTo>
                      <a:pt x="278606" y="7144"/>
                    </a:lnTo>
                    <a:close/>
                    <a:moveTo>
                      <a:pt x="310039" y="230029"/>
                    </a:moveTo>
                    <a:lnTo>
                      <a:pt x="63341" y="230029"/>
                    </a:lnTo>
                    <a:cubicBezTo>
                      <a:pt x="55721" y="230029"/>
                      <a:pt x="50006" y="223361"/>
                      <a:pt x="50006" y="215741"/>
                    </a:cubicBezTo>
                    <a:lnTo>
                      <a:pt x="50006" y="121444"/>
                    </a:lnTo>
                    <a:cubicBezTo>
                      <a:pt x="50006" y="113824"/>
                      <a:pt x="55721" y="107156"/>
                      <a:pt x="63341" y="107156"/>
                    </a:cubicBezTo>
                    <a:lnTo>
                      <a:pt x="310039" y="107156"/>
                    </a:lnTo>
                    <a:cubicBezTo>
                      <a:pt x="312896" y="107156"/>
                      <a:pt x="317659" y="107156"/>
                      <a:pt x="350044" y="168116"/>
                    </a:cubicBezTo>
                    <a:lnTo>
                      <a:pt x="350996" y="170974"/>
                    </a:lnTo>
                    <a:lnTo>
                      <a:pt x="350044" y="173831"/>
                    </a:lnTo>
                    <a:cubicBezTo>
                      <a:pt x="317659" y="230029"/>
                      <a:pt x="312896" y="230029"/>
                      <a:pt x="310039" y="230029"/>
                    </a:cubicBezTo>
                    <a:close/>
                  </a:path>
                </a:pathLst>
              </a:custGeom>
              <a:grpFill/>
              <a:ln w="9525" cap="flat">
                <a:noFill/>
                <a:prstDash val="solid"/>
                <a:miter/>
              </a:ln>
            </p:spPr>
            <p:txBody>
              <a:bodyPr rtlCol="0" anchor="ctr"/>
              <a:lstStyle/>
              <a:p>
                <a:endParaRPr lang="fr-FR"/>
              </a:p>
            </p:txBody>
          </p:sp>
          <p:sp>
            <p:nvSpPr>
              <p:cNvPr id="35" name="Forme libre : forme 34">
                <a:extLst>
                  <a:ext uri="{FF2B5EF4-FFF2-40B4-BE49-F238E27FC236}">
                    <a16:creationId xmlns:a16="http://schemas.microsoft.com/office/drawing/2014/main" id="{F40744E2-8071-46AB-91B6-2411B5AACE34}"/>
                  </a:ext>
                </a:extLst>
              </p:cNvPr>
              <p:cNvSpPr/>
              <p:nvPr/>
            </p:nvSpPr>
            <p:spPr>
              <a:xfrm>
                <a:off x="5596217" y="3589684"/>
                <a:ext cx="85725" cy="38100"/>
              </a:xfrm>
              <a:custGeom>
                <a:avLst/>
                <a:gdLst>
                  <a:gd name="connsiteX0" fmla="*/ 86201 w 85725"/>
                  <a:gd name="connsiteY0" fmla="*/ 7144 h 38100"/>
                  <a:gd name="connsiteX1" fmla="*/ 7144 w 85725"/>
                  <a:gd name="connsiteY1" fmla="*/ 7144 h 38100"/>
                  <a:gd name="connsiteX2" fmla="*/ 46196 w 85725"/>
                  <a:gd name="connsiteY2" fmla="*/ 37624 h 38100"/>
                </a:gdLst>
                <a:ahLst/>
                <a:cxnLst>
                  <a:cxn ang="0">
                    <a:pos x="connsiteX0" y="connsiteY0"/>
                  </a:cxn>
                  <a:cxn ang="0">
                    <a:pos x="connsiteX1" y="connsiteY1"/>
                  </a:cxn>
                  <a:cxn ang="0">
                    <a:pos x="connsiteX2" y="connsiteY2"/>
                  </a:cxn>
                </a:cxnLst>
                <a:rect l="l" t="t" r="r" b="b"/>
                <a:pathLst>
                  <a:path w="85725" h="38100">
                    <a:moveTo>
                      <a:pt x="86201" y="7144"/>
                    </a:moveTo>
                    <a:lnTo>
                      <a:pt x="7144" y="7144"/>
                    </a:lnTo>
                    <a:lnTo>
                      <a:pt x="46196" y="37624"/>
                    </a:lnTo>
                    <a:close/>
                  </a:path>
                </a:pathLst>
              </a:custGeom>
              <a:grpFill/>
              <a:ln w="9525" cap="flat">
                <a:noFill/>
                <a:prstDash val="solid"/>
                <a:miter/>
              </a:ln>
            </p:spPr>
            <p:txBody>
              <a:bodyPr rtlCol="0" anchor="ctr"/>
              <a:lstStyle/>
              <a:p>
                <a:endParaRPr lang="fr-FR"/>
              </a:p>
            </p:txBody>
          </p:sp>
          <p:sp>
            <p:nvSpPr>
              <p:cNvPr id="36" name="Forme libre : forme 35">
                <a:extLst>
                  <a:ext uri="{FF2B5EF4-FFF2-40B4-BE49-F238E27FC236}">
                    <a16:creationId xmlns:a16="http://schemas.microsoft.com/office/drawing/2014/main" id="{4A7F1376-BB54-4C68-BBF7-9AB0D52388E7}"/>
                  </a:ext>
                </a:extLst>
              </p:cNvPr>
              <p:cNvSpPr/>
              <p:nvPr/>
            </p:nvSpPr>
            <p:spPr>
              <a:xfrm>
                <a:off x="5565737" y="3564919"/>
                <a:ext cx="285750" cy="114300"/>
              </a:xfrm>
              <a:custGeom>
                <a:avLst/>
                <a:gdLst>
                  <a:gd name="connsiteX0" fmla="*/ 10954 w 285750"/>
                  <a:gd name="connsiteY0" fmla="*/ 7144 h 114300"/>
                  <a:gd name="connsiteX1" fmla="*/ 7144 w 285750"/>
                  <a:gd name="connsiteY1" fmla="*/ 10954 h 114300"/>
                  <a:gd name="connsiteX2" fmla="*/ 7144 w 285750"/>
                  <a:gd name="connsiteY2" fmla="*/ 105251 h 114300"/>
                  <a:gd name="connsiteX3" fmla="*/ 10954 w 285750"/>
                  <a:gd name="connsiteY3" fmla="*/ 110014 h 114300"/>
                  <a:gd name="connsiteX4" fmla="*/ 255746 w 285750"/>
                  <a:gd name="connsiteY4" fmla="*/ 110014 h 114300"/>
                  <a:gd name="connsiteX5" fmla="*/ 287179 w 285750"/>
                  <a:gd name="connsiteY5" fmla="*/ 60484 h 114300"/>
                  <a:gd name="connsiteX6" fmla="*/ 255746 w 285750"/>
                  <a:gd name="connsiteY6" fmla="*/ 7144 h 114300"/>
                  <a:gd name="connsiteX7" fmla="*/ 10954 w 285750"/>
                  <a:gd name="connsiteY7" fmla="*/ 7144 h 114300"/>
                  <a:gd name="connsiteX8" fmla="*/ 130969 w 285750"/>
                  <a:gd name="connsiteY8" fmla="*/ 94774 h 114300"/>
                  <a:gd name="connsiteX9" fmla="*/ 124301 w 285750"/>
                  <a:gd name="connsiteY9" fmla="*/ 100489 h 114300"/>
                  <a:gd name="connsiteX10" fmla="*/ 30956 w 285750"/>
                  <a:gd name="connsiteY10" fmla="*/ 100489 h 114300"/>
                  <a:gd name="connsiteX11" fmla="*/ 27146 w 285750"/>
                  <a:gd name="connsiteY11" fmla="*/ 94774 h 114300"/>
                  <a:gd name="connsiteX12" fmla="*/ 27146 w 285750"/>
                  <a:gd name="connsiteY12" fmla="*/ 25241 h 114300"/>
                  <a:gd name="connsiteX13" fmla="*/ 30956 w 285750"/>
                  <a:gd name="connsiteY13" fmla="*/ 21431 h 114300"/>
                  <a:gd name="connsiteX14" fmla="*/ 124301 w 285750"/>
                  <a:gd name="connsiteY14" fmla="*/ 21431 h 114300"/>
                  <a:gd name="connsiteX15" fmla="*/ 130969 w 285750"/>
                  <a:gd name="connsiteY15" fmla="*/ 25241 h 114300"/>
                  <a:gd name="connsiteX16" fmla="*/ 130969 w 285750"/>
                  <a:gd name="connsiteY16" fmla="*/ 94774 h 114300"/>
                  <a:gd name="connsiteX17" fmla="*/ 248126 w 285750"/>
                  <a:gd name="connsiteY17" fmla="*/ 94774 h 114300"/>
                  <a:gd name="connsiteX18" fmla="*/ 243364 w 285750"/>
                  <a:gd name="connsiteY18" fmla="*/ 100489 h 114300"/>
                  <a:gd name="connsiteX19" fmla="*/ 150971 w 285750"/>
                  <a:gd name="connsiteY19" fmla="*/ 100489 h 114300"/>
                  <a:gd name="connsiteX20" fmla="*/ 146209 w 285750"/>
                  <a:gd name="connsiteY20" fmla="*/ 94774 h 114300"/>
                  <a:gd name="connsiteX21" fmla="*/ 146209 w 285750"/>
                  <a:gd name="connsiteY21" fmla="*/ 25241 h 114300"/>
                  <a:gd name="connsiteX22" fmla="*/ 150971 w 285750"/>
                  <a:gd name="connsiteY22" fmla="*/ 21431 h 114300"/>
                  <a:gd name="connsiteX23" fmla="*/ 243364 w 285750"/>
                  <a:gd name="connsiteY23" fmla="*/ 21431 h 114300"/>
                  <a:gd name="connsiteX24" fmla="*/ 248126 w 285750"/>
                  <a:gd name="connsiteY24" fmla="*/ 25241 h 114300"/>
                  <a:gd name="connsiteX25" fmla="*/ 248126 w 285750"/>
                  <a:gd name="connsiteY25" fmla="*/ 9477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5750" h="114300">
                    <a:moveTo>
                      <a:pt x="10954" y="7144"/>
                    </a:moveTo>
                    <a:cubicBezTo>
                      <a:pt x="9049" y="7144"/>
                      <a:pt x="7144" y="9049"/>
                      <a:pt x="7144" y="10954"/>
                    </a:cubicBezTo>
                    <a:lnTo>
                      <a:pt x="7144" y="105251"/>
                    </a:lnTo>
                    <a:cubicBezTo>
                      <a:pt x="7144" y="107156"/>
                      <a:pt x="9049" y="110014"/>
                      <a:pt x="10954" y="110014"/>
                    </a:cubicBezTo>
                    <a:lnTo>
                      <a:pt x="255746" y="110014"/>
                    </a:lnTo>
                    <a:cubicBezTo>
                      <a:pt x="260509" y="105251"/>
                      <a:pt x="274796" y="82391"/>
                      <a:pt x="287179" y="60484"/>
                    </a:cubicBezTo>
                    <a:cubicBezTo>
                      <a:pt x="274796" y="36671"/>
                      <a:pt x="259556" y="11906"/>
                      <a:pt x="255746" y="7144"/>
                    </a:cubicBezTo>
                    <a:lnTo>
                      <a:pt x="10954" y="7144"/>
                    </a:lnTo>
                    <a:close/>
                    <a:moveTo>
                      <a:pt x="130969" y="94774"/>
                    </a:moveTo>
                    <a:cubicBezTo>
                      <a:pt x="130969" y="97631"/>
                      <a:pt x="128111" y="100489"/>
                      <a:pt x="124301" y="100489"/>
                    </a:cubicBezTo>
                    <a:lnTo>
                      <a:pt x="30956" y="100489"/>
                    </a:lnTo>
                    <a:cubicBezTo>
                      <a:pt x="28099" y="100489"/>
                      <a:pt x="27146" y="97631"/>
                      <a:pt x="27146" y="94774"/>
                    </a:cubicBezTo>
                    <a:lnTo>
                      <a:pt x="27146" y="25241"/>
                    </a:lnTo>
                    <a:cubicBezTo>
                      <a:pt x="27146" y="22384"/>
                      <a:pt x="28099" y="21431"/>
                      <a:pt x="30956" y="21431"/>
                    </a:cubicBezTo>
                    <a:lnTo>
                      <a:pt x="124301" y="21431"/>
                    </a:lnTo>
                    <a:cubicBezTo>
                      <a:pt x="127159" y="21431"/>
                      <a:pt x="130969" y="22384"/>
                      <a:pt x="130969" y="25241"/>
                    </a:cubicBezTo>
                    <a:lnTo>
                      <a:pt x="130969" y="94774"/>
                    </a:lnTo>
                    <a:close/>
                    <a:moveTo>
                      <a:pt x="248126" y="94774"/>
                    </a:moveTo>
                    <a:cubicBezTo>
                      <a:pt x="248126" y="97631"/>
                      <a:pt x="246221" y="100489"/>
                      <a:pt x="243364" y="100489"/>
                    </a:cubicBezTo>
                    <a:lnTo>
                      <a:pt x="150971" y="100489"/>
                    </a:lnTo>
                    <a:cubicBezTo>
                      <a:pt x="148114" y="100489"/>
                      <a:pt x="146209" y="97631"/>
                      <a:pt x="146209" y="94774"/>
                    </a:cubicBezTo>
                    <a:lnTo>
                      <a:pt x="146209" y="25241"/>
                    </a:lnTo>
                    <a:cubicBezTo>
                      <a:pt x="146209" y="22384"/>
                      <a:pt x="148114" y="21431"/>
                      <a:pt x="150971" y="21431"/>
                    </a:cubicBezTo>
                    <a:lnTo>
                      <a:pt x="243364" y="21431"/>
                    </a:lnTo>
                    <a:cubicBezTo>
                      <a:pt x="246221" y="21431"/>
                      <a:pt x="248126" y="22384"/>
                      <a:pt x="248126" y="25241"/>
                    </a:cubicBezTo>
                    <a:lnTo>
                      <a:pt x="248126" y="94774"/>
                    </a:lnTo>
                    <a:close/>
                  </a:path>
                </a:pathLst>
              </a:custGeom>
              <a:grpFill/>
              <a:ln w="9525" cap="flat">
                <a:noFill/>
                <a:prstDash val="solid"/>
                <a:miter/>
              </a:ln>
            </p:spPr>
            <p:txBody>
              <a:bodyPr rtlCol="0" anchor="ctr"/>
              <a:lstStyle/>
              <a:p>
                <a:endParaRPr lang="fr-FR"/>
              </a:p>
            </p:txBody>
          </p:sp>
        </p:grpSp>
        <p:sp>
          <p:nvSpPr>
            <p:cNvPr id="37" name="ZoneTexte 36">
              <a:extLst>
                <a:ext uri="{FF2B5EF4-FFF2-40B4-BE49-F238E27FC236}">
                  <a16:creationId xmlns:a16="http://schemas.microsoft.com/office/drawing/2014/main" id="{B5331B2E-95B8-4AAD-99B8-BB30F7A71721}"/>
                </a:ext>
              </a:extLst>
            </p:cNvPr>
            <p:cNvSpPr txBox="1"/>
            <p:nvPr/>
          </p:nvSpPr>
          <p:spPr>
            <a:xfrm>
              <a:off x="5189670" y="515430"/>
              <a:ext cx="1578382" cy="369332"/>
            </a:xfrm>
            <a:prstGeom prst="rect">
              <a:avLst/>
            </a:prstGeom>
            <a:noFill/>
          </p:spPr>
          <p:txBody>
            <a:bodyPr wrap="none" rtlCol="0">
              <a:spAutoFit/>
            </a:bodyPr>
            <a:lstStyle/>
            <a:p>
              <a:pPr algn="ctr"/>
              <a:r>
                <a:rPr lang="fr-FR" dirty="0"/>
                <a:t>Storage Queue</a:t>
              </a:r>
            </a:p>
          </p:txBody>
        </p:sp>
      </p:grpSp>
      <p:grpSp>
        <p:nvGrpSpPr>
          <p:cNvPr id="66" name="Groupe 65">
            <a:extLst>
              <a:ext uri="{FF2B5EF4-FFF2-40B4-BE49-F238E27FC236}">
                <a16:creationId xmlns:a16="http://schemas.microsoft.com/office/drawing/2014/main" id="{6D786719-F9B1-4847-9312-5EA8FCAE93C4}"/>
              </a:ext>
            </a:extLst>
          </p:cNvPr>
          <p:cNvGrpSpPr/>
          <p:nvPr/>
        </p:nvGrpSpPr>
        <p:grpSpPr>
          <a:xfrm>
            <a:off x="5250292" y="3596620"/>
            <a:ext cx="1449116" cy="1259447"/>
            <a:chOff x="5250292" y="3596620"/>
            <a:chExt cx="1449116" cy="1259447"/>
          </a:xfrm>
        </p:grpSpPr>
        <p:grpSp>
          <p:nvGrpSpPr>
            <p:cNvPr id="28" name="Graphique 54">
              <a:extLst>
                <a:ext uri="{FF2B5EF4-FFF2-40B4-BE49-F238E27FC236}">
                  <a16:creationId xmlns:a16="http://schemas.microsoft.com/office/drawing/2014/main" id="{E0D949BD-FA45-4C17-8F20-C13D046A69C9}"/>
                </a:ext>
              </a:extLst>
            </p:cNvPr>
            <p:cNvGrpSpPr/>
            <p:nvPr/>
          </p:nvGrpSpPr>
          <p:grpSpPr>
            <a:xfrm>
              <a:off x="5569914" y="3596620"/>
              <a:ext cx="752305" cy="655856"/>
              <a:chOff x="6468240" y="3786435"/>
              <a:chExt cx="371475" cy="323850"/>
            </a:xfrm>
            <a:solidFill>
              <a:srgbClr val="87B519"/>
            </a:solidFill>
          </p:grpSpPr>
          <p:sp>
            <p:nvSpPr>
              <p:cNvPr id="29" name="Forme libre : forme 28">
                <a:extLst>
                  <a:ext uri="{FF2B5EF4-FFF2-40B4-BE49-F238E27FC236}">
                    <a16:creationId xmlns:a16="http://schemas.microsoft.com/office/drawing/2014/main" id="{35801111-B63F-4838-A2B5-077D8E8724C1}"/>
                  </a:ext>
                </a:extLst>
              </p:cNvPr>
              <p:cNvSpPr/>
              <p:nvPr/>
            </p:nvSpPr>
            <p:spPr>
              <a:xfrm>
                <a:off x="6468240" y="3786435"/>
                <a:ext cx="371475" cy="323850"/>
              </a:xfrm>
              <a:custGeom>
                <a:avLst/>
                <a:gdLst>
                  <a:gd name="connsiteX0" fmla="*/ 278606 w 371475"/>
                  <a:gd name="connsiteY0" fmla="*/ 7144 h 323850"/>
                  <a:gd name="connsiteX1" fmla="*/ 97631 w 371475"/>
                  <a:gd name="connsiteY1" fmla="*/ 7144 h 323850"/>
                  <a:gd name="connsiteX2" fmla="*/ 7144 w 371475"/>
                  <a:gd name="connsiteY2" fmla="*/ 163354 h 323850"/>
                  <a:gd name="connsiteX3" fmla="*/ 97631 w 371475"/>
                  <a:gd name="connsiteY3" fmla="*/ 319564 h 323850"/>
                  <a:gd name="connsiteX4" fmla="*/ 277654 w 371475"/>
                  <a:gd name="connsiteY4" fmla="*/ 319564 h 323850"/>
                  <a:gd name="connsiteX5" fmla="*/ 368141 w 371475"/>
                  <a:gd name="connsiteY5" fmla="*/ 163354 h 323850"/>
                  <a:gd name="connsiteX6" fmla="*/ 278606 w 371475"/>
                  <a:gd name="connsiteY6" fmla="*/ 7144 h 323850"/>
                  <a:gd name="connsiteX7" fmla="*/ 179546 w 371475"/>
                  <a:gd name="connsiteY7" fmla="*/ 89059 h 323850"/>
                  <a:gd name="connsiteX8" fmla="*/ 221456 w 371475"/>
                  <a:gd name="connsiteY8" fmla="*/ 89059 h 323850"/>
                  <a:gd name="connsiteX9" fmla="*/ 221456 w 371475"/>
                  <a:gd name="connsiteY9" fmla="*/ 130969 h 323850"/>
                  <a:gd name="connsiteX10" fmla="*/ 179546 w 371475"/>
                  <a:gd name="connsiteY10" fmla="*/ 130969 h 323850"/>
                  <a:gd name="connsiteX11" fmla="*/ 179546 w 371475"/>
                  <a:gd name="connsiteY11" fmla="*/ 89059 h 323850"/>
                  <a:gd name="connsiteX12" fmla="*/ 179546 w 371475"/>
                  <a:gd name="connsiteY12" fmla="*/ 141446 h 323850"/>
                  <a:gd name="connsiteX13" fmla="*/ 221456 w 371475"/>
                  <a:gd name="connsiteY13" fmla="*/ 141446 h 323850"/>
                  <a:gd name="connsiteX14" fmla="*/ 221456 w 371475"/>
                  <a:gd name="connsiteY14" fmla="*/ 183356 h 323850"/>
                  <a:gd name="connsiteX15" fmla="*/ 179546 w 371475"/>
                  <a:gd name="connsiteY15" fmla="*/ 183356 h 323850"/>
                  <a:gd name="connsiteX16" fmla="*/ 179546 w 371475"/>
                  <a:gd name="connsiteY16" fmla="*/ 141446 h 323850"/>
                  <a:gd name="connsiteX17" fmla="*/ 179546 w 371475"/>
                  <a:gd name="connsiteY17" fmla="*/ 193834 h 323850"/>
                  <a:gd name="connsiteX18" fmla="*/ 221456 w 371475"/>
                  <a:gd name="connsiteY18" fmla="*/ 193834 h 323850"/>
                  <a:gd name="connsiteX19" fmla="*/ 221456 w 371475"/>
                  <a:gd name="connsiteY19" fmla="*/ 235744 h 323850"/>
                  <a:gd name="connsiteX20" fmla="*/ 179546 w 371475"/>
                  <a:gd name="connsiteY20" fmla="*/ 235744 h 323850"/>
                  <a:gd name="connsiteX21" fmla="*/ 179546 w 371475"/>
                  <a:gd name="connsiteY21" fmla="*/ 193834 h 323850"/>
                  <a:gd name="connsiteX22" fmla="*/ 127159 w 371475"/>
                  <a:gd name="connsiteY22" fmla="*/ 89059 h 323850"/>
                  <a:gd name="connsiteX23" fmla="*/ 169069 w 371475"/>
                  <a:gd name="connsiteY23" fmla="*/ 89059 h 323850"/>
                  <a:gd name="connsiteX24" fmla="*/ 169069 w 371475"/>
                  <a:gd name="connsiteY24" fmla="*/ 130969 h 323850"/>
                  <a:gd name="connsiteX25" fmla="*/ 127159 w 371475"/>
                  <a:gd name="connsiteY25" fmla="*/ 130969 h 323850"/>
                  <a:gd name="connsiteX26" fmla="*/ 127159 w 371475"/>
                  <a:gd name="connsiteY26" fmla="*/ 89059 h 323850"/>
                  <a:gd name="connsiteX27" fmla="*/ 127159 w 371475"/>
                  <a:gd name="connsiteY27" fmla="*/ 141446 h 323850"/>
                  <a:gd name="connsiteX28" fmla="*/ 169069 w 371475"/>
                  <a:gd name="connsiteY28" fmla="*/ 141446 h 323850"/>
                  <a:gd name="connsiteX29" fmla="*/ 169069 w 371475"/>
                  <a:gd name="connsiteY29" fmla="*/ 183356 h 323850"/>
                  <a:gd name="connsiteX30" fmla="*/ 127159 w 371475"/>
                  <a:gd name="connsiteY30" fmla="*/ 183356 h 323850"/>
                  <a:gd name="connsiteX31" fmla="*/ 127159 w 371475"/>
                  <a:gd name="connsiteY31" fmla="*/ 141446 h 323850"/>
                  <a:gd name="connsiteX32" fmla="*/ 127159 w 371475"/>
                  <a:gd name="connsiteY32" fmla="*/ 193834 h 323850"/>
                  <a:gd name="connsiteX33" fmla="*/ 169069 w 371475"/>
                  <a:gd name="connsiteY33" fmla="*/ 193834 h 323850"/>
                  <a:gd name="connsiteX34" fmla="*/ 169069 w 371475"/>
                  <a:gd name="connsiteY34" fmla="*/ 235744 h 323850"/>
                  <a:gd name="connsiteX35" fmla="*/ 127159 w 371475"/>
                  <a:gd name="connsiteY35" fmla="*/ 235744 h 323850"/>
                  <a:gd name="connsiteX36" fmla="*/ 127159 w 371475"/>
                  <a:gd name="connsiteY36" fmla="*/ 193834 h 323850"/>
                  <a:gd name="connsiteX37" fmla="*/ 272891 w 371475"/>
                  <a:gd name="connsiteY37" fmla="*/ 258604 h 323850"/>
                  <a:gd name="connsiteX38" fmla="*/ 102394 w 371475"/>
                  <a:gd name="connsiteY38" fmla="*/ 258604 h 323850"/>
                  <a:gd name="connsiteX39" fmla="*/ 102394 w 371475"/>
                  <a:gd name="connsiteY39" fmla="*/ 88106 h 323850"/>
                  <a:gd name="connsiteX40" fmla="*/ 113824 w 371475"/>
                  <a:gd name="connsiteY40" fmla="*/ 88106 h 323850"/>
                  <a:gd name="connsiteX41" fmla="*/ 113824 w 371475"/>
                  <a:gd name="connsiteY41" fmla="*/ 247174 h 323850"/>
                  <a:gd name="connsiteX42" fmla="*/ 113824 w 371475"/>
                  <a:gd name="connsiteY42" fmla="*/ 247174 h 323850"/>
                  <a:gd name="connsiteX43" fmla="*/ 113824 w 371475"/>
                  <a:gd name="connsiteY43" fmla="*/ 247174 h 323850"/>
                  <a:gd name="connsiteX44" fmla="*/ 272891 w 371475"/>
                  <a:gd name="connsiteY44" fmla="*/ 247174 h 323850"/>
                  <a:gd name="connsiteX45" fmla="*/ 272891 w 371475"/>
                  <a:gd name="connsiteY45" fmla="*/ 258604 h 323850"/>
                  <a:gd name="connsiteX46" fmla="*/ 273844 w 371475"/>
                  <a:gd name="connsiteY46" fmla="*/ 235744 h 323850"/>
                  <a:gd name="connsiteX47" fmla="*/ 231934 w 371475"/>
                  <a:gd name="connsiteY47" fmla="*/ 235744 h 323850"/>
                  <a:gd name="connsiteX48" fmla="*/ 231934 w 371475"/>
                  <a:gd name="connsiteY48" fmla="*/ 193834 h 323850"/>
                  <a:gd name="connsiteX49" fmla="*/ 273844 w 371475"/>
                  <a:gd name="connsiteY49" fmla="*/ 193834 h 323850"/>
                  <a:gd name="connsiteX50" fmla="*/ 273844 w 371475"/>
                  <a:gd name="connsiteY50" fmla="*/ 235744 h 323850"/>
                  <a:gd name="connsiteX51" fmla="*/ 273844 w 371475"/>
                  <a:gd name="connsiteY51" fmla="*/ 183356 h 323850"/>
                  <a:gd name="connsiteX52" fmla="*/ 231934 w 371475"/>
                  <a:gd name="connsiteY52" fmla="*/ 183356 h 323850"/>
                  <a:gd name="connsiteX53" fmla="*/ 231934 w 371475"/>
                  <a:gd name="connsiteY53" fmla="*/ 141446 h 323850"/>
                  <a:gd name="connsiteX54" fmla="*/ 273844 w 371475"/>
                  <a:gd name="connsiteY54" fmla="*/ 141446 h 323850"/>
                  <a:gd name="connsiteX55" fmla="*/ 273844 w 371475"/>
                  <a:gd name="connsiteY55" fmla="*/ 183356 h 323850"/>
                  <a:gd name="connsiteX56" fmla="*/ 273844 w 371475"/>
                  <a:gd name="connsiteY56" fmla="*/ 130969 h 323850"/>
                  <a:gd name="connsiteX57" fmla="*/ 231934 w 371475"/>
                  <a:gd name="connsiteY57" fmla="*/ 130969 h 323850"/>
                  <a:gd name="connsiteX58" fmla="*/ 231934 w 371475"/>
                  <a:gd name="connsiteY58" fmla="*/ 89059 h 323850"/>
                  <a:gd name="connsiteX59" fmla="*/ 273844 w 371475"/>
                  <a:gd name="connsiteY59" fmla="*/ 89059 h 323850"/>
                  <a:gd name="connsiteX60" fmla="*/ 273844 w 371475"/>
                  <a:gd name="connsiteY60" fmla="*/ 130969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71475" h="323850">
                    <a:moveTo>
                      <a:pt x="278606" y="7144"/>
                    </a:moveTo>
                    <a:lnTo>
                      <a:pt x="97631" y="7144"/>
                    </a:lnTo>
                    <a:lnTo>
                      <a:pt x="7144" y="163354"/>
                    </a:lnTo>
                    <a:lnTo>
                      <a:pt x="97631" y="319564"/>
                    </a:lnTo>
                    <a:lnTo>
                      <a:pt x="277654" y="319564"/>
                    </a:lnTo>
                    <a:lnTo>
                      <a:pt x="368141" y="163354"/>
                    </a:lnTo>
                    <a:lnTo>
                      <a:pt x="278606" y="7144"/>
                    </a:lnTo>
                    <a:close/>
                    <a:moveTo>
                      <a:pt x="179546" y="89059"/>
                    </a:moveTo>
                    <a:lnTo>
                      <a:pt x="221456" y="89059"/>
                    </a:lnTo>
                    <a:lnTo>
                      <a:pt x="221456" y="130969"/>
                    </a:lnTo>
                    <a:lnTo>
                      <a:pt x="179546" y="130969"/>
                    </a:lnTo>
                    <a:lnTo>
                      <a:pt x="179546" y="89059"/>
                    </a:lnTo>
                    <a:close/>
                    <a:moveTo>
                      <a:pt x="179546" y="141446"/>
                    </a:moveTo>
                    <a:lnTo>
                      <a:pt x="221456" y="141446"/>
                    </a:lnTo>
                    <a:lnTo>
                      <a:pt x="221456" y="183356"/>
                    </a:lnTo>
                    <a:lnTo>
                      <a:pt x="179546" y="183356"/>
                    </a:lnTo>
                    <a:lnTo>
                      <a:pt x="179546" y="141446"/>
                    </a:lnTo>
                    <a:close/>
                    <a:moveTo>
                      <a:pt x="179546" y="193834"/>
                    </a:moveTo>
                    <a:lnTo>
                      <a:pt x="221456" y="193834"/>
                    </a:lnTo>
                    <a:lnTo>
                      <a:pt x="221456" y="235744"/>
                    </a:lnTo>
                    <a:lnTo>
                      <a:pt x="179546" y="235744"/>
                    </a:lnTo>
                    <a:lnTo>
                      <a:pt x="179546" y="193834"/>
                    </a:lnTo>
                    <a:close/>
                    <a:moveTo>
                      <a:pt x="127159" y="89059"/>
                    </a:moveTo>
                    <a:lnTo>
                      <a:pt x="169069" y="89059"/>
                    </a:lnTo>
                    <a:lnTo>
                      <a:pt x="169069" y="130969"/>
                    </a:lnTo>
                    <a:lnTo>
                      <a:pt x="127159" y="130969"/>
                    </a:lnTo>
                    <a:lnTo>
                      <a:pt x="127159" y="89059"/>
                    </a:lnTo>
                    <a:close/>
                    <a:moveTo>
                      <a:pt x="127159" y="141446"/>
                    </a:moveTo>
                    <a:lnTo>
                      <a:pt x="169069" y="141446"/>
                    </a:lnTo>
                    <a:lnTo>
                      <a:pt x="169069" y="183356"/>
                    </a:lnTo>
                    <a:lnTo>
                      <a:pt x="127159" y="183356"/>
                    </a:lnTo>
                    <a:lnTo>
                      <a:pt x="127159" y="141446"/>
                    </a:lnTo>
                    <a:close/>
                    <a:moveTo>
                      <a:pt x="127159" y="193834"/>
                    </a:moveTo>
                    <a:lnTo>
                      <a:pt x="169069" y="193834"/>
                    </a:lnTo>
                    <a:lnTo>
                      <a:pt x="169069" y="235744"/>
                    </a:lnTo>
                    <a:lnTo>
                      <a:pt x="127159" y="235744"/>
                    </a:lnTo>
                    <a:lnTo>
                      <a:pt x="127159" y="193834"/>
                    </a:lnTo>
                    <a:close/>
                    <a:moveTo>
                      <a:pt x="272891" y="258604"/>
                    </a:moveTo>
                    <a:lnTo>
                      <a:pt x="102394" y="258604"/>
                    </a:lnTo>
                    <a:lnTo>
                      <a:pt x="102394" y="88106"/>
                    </a:lnTo>
                    <a:lnTo>
                      <a:pt x="113824" y="88106"/>
                    </a:lnTo>
                    <a:lnTo>
                      <a:pt x="113824" y="247174"/>
                    </a:lnTo>
                    <a:lnTo>
                      <a:pt x="113824" y="247174"/>
                    </a:lnTo>
                    <a:lnTo>
                      <a:pt x="113824" y="247174"/>
                    </a:lnTo>
                    <a:lnTo>
                      <a:pt x="272891" y="247174"/>
                    </a:lnTo>
                    <a:lnTo>
                      <a:pt x="272891" y="258604"/>
                    </a:lnTo>
                    <a:close/>
                    <a:moveTo>
                      <a:pt x="273844" y="235744"/>
                    </a:moveTo>
                    <a:lnTo>
                      <a:pt x="231934" y="235744"/>
                    </a:lnTo>
                    <a:lnTo>
                      <a:pt x="231934" y="193834"/>
                    </a:lnTo>
                    <a:lnTo>
                      <a:pt x="273844" y="193834"/>
                    </a:lnTo>
                    <a:lnTo>
                      <a:pt x="273844" y="235744"/>
                    </a:lnTo>
                    <a:close/>
                    <a:moveTo>
                      <a:pt x="273844" y="183356"/>
                    </a:moveTo>
                    <a:lnTo>
                      <a:pt x="231934" y="183356"/>
                    </a:lnTo>
                    <a:lnTo>
                      <a:pt x="231934" y="141446"/>
                    </a:lnTo>
                    <a:lnTo>
                      <a:pt x="273844" y="141446"/>
                    </a:lnTo>
                    <a:lnTo>
                      <a:pt x="273844" y="183356"/>
                    </a:lnTo>
                    <a:close/>
                    <a:moveTo>
                      <a:pt x="273844" y="130969"/>
                    </a:moveTo>
                    <a:lnTo>
                      <a:pt x="231934" y="130969"/>
                    </a:lnTo>
                    <a:lnTo>
                      <a:pt x="231934" y="89059"/>
                    </a:lnTo>
                    <a:lnTo>
                      <a:pt x="273844" y="89059"/>
                    </a:lnTo>
                    <a:lnTo>
                      <a:pt x="273844" y="130969"/>
                    </a:lnTo>
                    <a:close/>
                  </a:path>
                </a:pathLst>
              </a:custGeom>
              <a:grpFill/>
              <a:ln w="9525" cap="flat">
                <a:noFill/>
                <a:prstDash val="solid"/>
                <a:miter/>
              </a:ln>
            </p:spPr>
            <p:txBody>
              <a:bodyPr rtlCol="0" anchor="ctr"/>
              <a:lstStyle/>
              <a:p>
                <a:endParaRPr lang="fr-FR" dirty="0"/>
              </a:p>
            </p:txBody>
          </p:sp>
        </p:grpSp>
        <p:sp>
          <p:nvSpPr>
            <p:cNvPr id="38" name="ZoneTexte 37">
              <a:extLst>
                <a:ext uri="{FF2B5EF4-FFF2-40B4-BE49-F238E27FC236}">
                  <a16:creationId xmlns:a16="http://schemas.microsoft.com/office/drawing/2014/main" id="{ACF2BFC2-BF12-4CA6-B412-02A31E43ACB5}"/>
                </a:ext>
              </a:extLst>
            </p:cNvPr>
            <p:cNvSpPr txBox="1"/>
            <p:nvPr/>
          </p:nvSpPr>
          <p:spPr>
            <a:xfrm>
              <a:off x="5250292" y="4209736"/>
              <a:ext cx="1449116" cy="646331"/>
            </a:xfrm>
            <a:prstGeom prst="rect">
              <a:avLst/>
            </a:prstGeom>
            <a:noFill/>
          </p:spPr>
          <p:txBody>
            <a:bodyPr wrap="none" rtlCol="0">
              <a:spAutoFit/>
            </a:bodyPr>
            <a:lstStyle/>
            <a:p>
              <a:pPr algn="ctr"/>
              <a:r>
                <a:rPr lang="fr-FR" dirty="0"/>
                <a:t>Table résultat</a:t>
              </a:r>
            </a:p>
            <a:p>
              <a:pPr algn="ctr"/>
              <a:r>
                <a:rPr lang="fr-FR" dirty="0"/>
                <a:t>Cognitive</a:t>
              </a:r>
            </a:p>
          </p:txBody>
        </p:sp>
      </p:grpSp>
      <p:cxnSp>
        <p:nvCxnSpPr>
          <p:cNvPr id="39" name="Connecteur droit avec flèche 38">
            <a:extLst>
              <a:ext uri="{FF2B5EF4-FFF2-40B4-BE49-F238E27FC236}">
                <a16:creationId xmlns:a16="http://schemas.microsoft.com/office/drawing/2014/main" id="{E3CB0882-CD91-4612-BC20-2F1D49ADEADF}"/>
              </a:ext>
            </a:extLst>
          </p:cNvPr>
          <p:cNvCxnSpPr>
            <a:cxnSpLocks/>
            <a:stCxn id="10" idx="0"/>
            <a:endCxn id="21" idx="2"/>
          </p:cNvCxnSpPr>
          <p:nvPr/>
        </p:nvCxnSpPr>
        <p:spPr>
          <a:xfrm flipV="1">
            <a:off x="1181273" y="1768516"/>
            <a:ext cx="930913" cy="516503"/>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a:extLst>
              <a:ext uri="{FF2B5EF4-FFF2-40B4-BE49-F238E27FC236}">
                <a16:creationId xmlns:a16="http://schemas.microsoft.com/office/drawing/2014/main" id="{728BC420-217E-4AED-84DC-ACE3E8B64117}"/>
              </a:ext>
            </a:extLst>
          </p:cNvPr>
          <p:cNvCxnSpPr>
            <a:cxnSpLocks/>
            <a:stCxn id="21" idx="5"/>
            <a:endCxn id="26" idx="1"/>
          </p:cNvCxnSpPr>
          <p:nvPr/>
        </p:nvCxnSpPr>
        <p:spPr>
          <a:xfrm>
            <a:off x="2871162" y="1768516"/>
            <a:ext cx="1003631" cy="725731"/>
          </a:xfrm>
          <a:prstGeom prst="straightConnector1">
            <a:avLst/>
          </a:prstGeom>
          <a:ln w="28575">
            <a:solidFill>
              <a:srgbClr val="87B519"/>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DC48FFFE-13D1-4449-A4AE-6968369C7290}"/>
              </a:ext>
            </a:extLst>
          </p:cNvPr>
          <p:cNvCxnSpPr>
            <a:cxnSpLocks/>
            <a:endCxn id="34" idx="2"/>
          </p:cNvCxnSpPr>
          <p:nvPr/>
        </p:nvCxnSpPr>
        <p:spPr>
          <a:xfrm flipV="1">
            <a:off x="4435924" y="1769744"/>
            <a:ext cx="1084210" cy="593958"/>
          </a:xfrm>
          <a:prstGeom prst="straightConnector1">
            <a:avLst/>
          </a:prstGeom>
          <a:ln w="28575">
            <a:solidFill>
              <a:srgbClr val="87B519"/>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12E4576B-D276-4C04-A47F-1E6CF08D2318}"/>
              </a:ext>
            </a:extLst>
          </p:cNvPr>
          <p:cNvCxnSpPr>
            <a:cxnSpLocks/>
          </p:cNvCxnSpPr>
          <p:nvPr/>
        </p:nvCxnSpPr>
        <p:spPr>
          <a:xfrm>
            <a:off x="4375167" y="2648264"/>
            <a:ext cx="1265126" cy="1095347"/>
          </a:xfrm>
          <a:prstGeom prst="straightConnector1">
            <a:avLst/>
          </a:prstGeom>
          <a:ln w="28575">
            <a:solidFill>
              <a:srgbClr val="87B519"/>
            </a:solidFill>
            <a:tailEnd type="triangle"/>
          </a:ln>
        </p:spPr>
        <p:style>
          <a:lnRef idx="1">
            <a:schemeClr val="accent1"/>
          </a:lnRef>
          <a:fillRef idx="0">
            <a:schemeClr val="accent1"/>
          </a:fillRef>
          <a:effectRef idx="0">
            <a:schemeClr val="accent1"/>
          </a:effectRef>
          <a:fontRef idx="minor">
            <a:schemeClr val="tx1"/>
          </a:fontRef>
        </p:style>
      </p:cxnSp>
      <p:grpSp>
        <p:nvGrpSpPr>
          <p:cNvPr id="63" name="Groupe 62">
            <a:extLst>
              <a:ext uri="{FF2B5EF4-FFF2-40B4-BE49-F238E27FC236}">
                <a16:creationId xmlns:a16="http://schemas.microsoft.com/office/drawing/2014/main" id="{62CB5E48-F7B2-41EA-90DE-ED23E091A0EE}"/>
              </a:ext>
            </a:extLst>
          </p:cNvPr>
          <p:cNvGrpSpPr/>
          <p:nvPr/>
        </p:nvGrpSpPr>
        <p:grpSpPr>
          <a:xfrm>
            <a:off x="7153889" y="1473215"/>
            <a:ext cx="1513748" cy="1329856"/>
            <a:chOff x="7153889" y="1473215"/>
            <a:chExt cx="1513748" cy="1329856"/>
          </a:xfrm>
        </p:grpSpPr>
        <p:pic>
          <p:nvPicPr>
            <p:cNvPr id="43" name="Graphique 42">
              <a:extLst>
                <a:ext uri="{FF2B5EF4-FFF2-40B4-BE49-F238E27FC236}">
                  <a16:creationId xmlns:a16="http://schemas.microsoft.com/office/drawing/2014/main" id="{B0DDD392-4E40-4D42-8E5E-B3BB0BB165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78337" y="2193471"/>
              <a:ext cx="609600" cy="609600"/>
            </a:xfrm>
            <a:prstGeom prst="rect">
              <a:avLst/>
            </a:prstGeom>
          </p:spPr>
        </p:pic>
        <p:sp>
          <p:nvSpPr>
            <p:cNvPr id="44" name="ZoneTexte 43">
              <a:extLst>
                <a:ext uri="{FF2B5EF4-FFF2-40B4-BE49-F238E27FC236}">
                  <a16:creationId xmlns:a16="http://schemas.microsoft.com/office/drawing/2014/main" id="{F6E5BF80-0073-4F28-A19F-FCFF1AE67EFD}"/>
                </a:ext>
              </a:extLst>
            </p:cNvPr>
            <p:cNvSpPr txBox="1"/>
            <p:nvPr/>
          </p:nvSpPr>
          <p:spPr>
            <a:xfrm>
              <a:off x="7153889" y="1473215"/>
              <a:ext cx="1513748" cy="646331"/>
            </a:xfrm>
            <a:prstGeom prst="rect">
              <a:avLst/>
            </a:prstGeom>
            <a:noFill/>
          </p:spPr>
          <p:txBody>
            <a:bodyPr wrap="none" rtlCol="0">
              <a:spAutoFit/>
            </a:bodyPr>
            <a:lstStyle/>
            <a:p>
              <a:pPr algn="ctr"/>
              <a:r>
                <a:rPr lang="fr-FR" dirty="0"/>
                <a:t>Fonction</a:t>
              </a:r>
            </a:p>
            <a:p>
              <a:pPr algn="ctr"/>
              <a:r>
                <a:rPr lang="fr-FR" dirty="0"/>
                <a:t>Post Cognitive</a:t>
              </a:r>
            </a:p>
          </p:txBody>
        </p:sp>
      </p:grpSp>
      <p:cxnSp>
        <p:nvCxnSpPr>
          <p:cNvPr id="45" name="Connecteur droit avec flèche 44">
            <a:extLst>
              <a:ext uri="{FF2B5EF4-FFF2-40B4-BE49-F238E27FC236}">
                <a16:creationId xmlns:a16="http://schemas.microsoft.com/office/drawing/2014/main" id="{6C994294-164F-4258-BDA2-A85B624D3739}"/>
              </a:ext>
            </a:extLst>
          </p:cNvPr>
          <p:cNvCxnSpPr>
            <a:cxnSpLocks/>
            <a:endCxn id="43" idx="1"/>
          </p:cNvCxnSpPr>
          <p:nvPr/>
        </p:nvCxnSpPr>
        <p:spPr>
          <a:xfrm flipV="1">
            <a:off x="6244742" y="2498271"/>
            <a:ext cx="1233595" cy="1245342"/>
          </a:xfrm>
          <a:prstGeom prst="straightConnector1">
            <a:avLst/>
          </a:prstGeom>
          <a:ln w="28575">
            <a:solidFill>
              <a:srgbClr val="87B519"/>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109B70E0-CA73-4B48-95B3-BAD36CE9428E}"/>
              </a:ext>
            </a:extLst>
          </p:cNvPr>
          <p:cNvCxnSpPr>
            <a:cxnSpLocks/>
            <a:stCxn id="34" idx="5"/>
            <a:endCxn id="43" idx="1"/>
          </p:cNvCxnSpPr>
          <p:nvPr/>
        </p:nvCxnSpPr>
        <p:spPr>
          <a:xfrm>
            <a:off x="6251219" y="1769744"/>
            <a:ext cx="1227118" cy="728527"/>
          </a:xfrm>
          <a:prstGeom prst="straightConnector1">
            <a:avLst/>
          </a:prstGeom>
          <a:ln w="28575">
            <a:solidFill>
              <a:srgbClr val="87B519"/>
            </a:solidFill>
            <a:tailEnd type="triangle"/>
          </a:ln>
        </p:spPr>
        <p:style>
          <a:lnRef idx="1">
            <a:schemeClr val="accent1"/>
          </a:lnRef>
          <a:fillRef idx="0">
            <a:schemeClr val="accent1"/>
          </a:fillRef>
          <a:effectRef idx="0">
            <a:schemeClr val="accent1"/>
          </a:effectRef>
          <a:fontRef idx="minor">
            <a:schemeClr val="tx1"/>
          </a:fontRef>
        </p:style>
      </p:cxnSp>
      <p:grpSp>
        <p:nvGrpSpPr>
          <p:cNvPr id="64" name="Groupe 63">
            <a:extLst>
              <a:ext uri="{FF2B5EF4-FFF2-40B4-BE49-F238E27FC236}">
                <a16:creationId xmlns:a16="http://schemas.microsoft.com/office/drawing/2014/main" id="{1B1B6A56-6C70-46C1-90A8-C9062C662CD0}"/>
              </a:ext>
            </a:extLst>
          </p:cNvPr>
          <p:cNvGrpSpPr/>
          <p:nvPr/>
        </p:nvGrpSpPr>
        <p:grpSpPr>
          <a:xfrm>
            <a:off x="9484206" y="2166968"/>
            <a:ext cx="1268809" cy="1316597"/>
            <a:chOff x="9484206" y="2166968"/>
            <a:chExt cx="1268809" cy="1316597"/>
          </a:xfrm>
        </p:grpSpPr>
        <p:grpSp>
          <p:nvGrpSpPr>
            <p:cNvPr id="47" name="Graphique 54">
              <a:extLst>
                <a:ext uri="{FF2B5EF4-FFF2-40B4-BE49-F238E27FC236}">
                  <a16:creationId xmlns:a16="http://schemas.microsoft.com/office/drawing/2014/main" id="{6FE21C95-619D-4EEC-BF4B-2349644195E7}"/>
                </a:ext>
              </a:extLst>
            </p:cNvPr>
            <p:cNvGrpSpPr/>
            <p:nvPr/>
          </p:nvGrpSpPr>
          <p:grpSpPr>
            <a:xfrm>
              <a:off x="9777175" y="2166968"/>
              <a:ext cx="752305" cy="655856"/>
              <a:chOff x="6468240" y="3786435"/>
              <a:chExt cx="371475" cy="323850"/>
            </a:xfrm>
            <a:solidFill>
              <a:srgbClr val="87B519"/>
            </a:solidFill>
          </p:grpSpPr>
          <p:sp>
            <p:nvSpPr>
              <p:cNvPr id="48" name="Forme libre : forme 47">
                <a:extLst>
                  <a:ext uri="{FF2B5EF4-FFF2-40B4-BE49-F238E27FC236}">
                    <a16:creationId xmlns:a16="http://schemas.microsoft.com/office/drawing/2014/main" id="{1CDB89FB-8025-47DE-940E-9EE2AD9F5D71}"/>
                  </a:ext>
                </a:extLst>
              </p:cNvPr>
              <p:cNvSpPr/>
              <p:nvPr/>
            </p:nvSpPr>
            <p:spPr>
              <a:xfrm>
                <a:off x="6468240" y="3786435"/>
                <a:ext cx="371475" cy="323850"/>
              </a:xfrm>
              <a:custGeom>
                <a:avLst/>
                <a:gdLst>
                  <a:gd name="connsiteX0" fmla="*/ 278606 w 371475"/>
                  <a:gd name="connsiteY0" fmla="*/ 7144 h 323850"/>
                  <a:gd name="connsiteX1" fmla="*/ 97631 w 371475"/>
                  <a:gd name="connsiteY1" fmla="*/ 7144 h 323850"/>
                  <a:gd name="connsiteX2" fmla="*/ 7144 w 371475"/>
                  <a:gd name="connsiteY2" fmla="*/ 163354 h 323850"/>
                  <a:gd name="connsiteX3" fmla="*/ 97631 w 371475"/>
                  <a:gd name="connsiteY3" fmla="*/ 319564 h 323850"/>
                  <a:gd name="connsiteX4" fmla="*/ 277654 w 371475"/>
                  <a:gd name="connsiteY4" fmla="*/ 319564 h 323850"/>
                  <a:gd name="connsiteX5" fmla="*/ 368141 w 371475"/>
                  <a:gd name="connsiteY5" fmla="*/ 163354 h 323850"/>
                  <a:gd name="connsiteX6" fmla="*/ 278606 w 371475"/>
                  <a:gd name="connsiteY6" fmla="*/ 7144 h 323850"/>
                  <a:gd name="connsiteX7" fmla="*/ 179546 w 371475"/>
                  <a:gd name="connsiteY7" fmla="*/ 89059 h 323850"/>
                  <a:gd name="connsiteX8" fmla="*/ 221456 w 371475"/>
                  <a:gd name="connsiteY8" fmla="*/ 89059 h 323850"/>
                  <a:gd name="connsiteX9" fmla="*/ 221456 w 371475"/>
                  <a:gd name="connsiteY9" fmla="*/ 130969 h 323850"/>
                  <a:gd name="connsiteX10" fmla="*/ 179546 w 371475"/>
                  <a:gd name="connsiteY10" fmla="*/ 130969 h 323850"/>
                  <a:gd name="connsiteX11" fmla="*/ 179546 w 371475"/>
                  <a:gd name="connsiteY11" fmla="*/ 89059 h 323850"/>
                  <a:gd name="connsiteX12" fmla="*/ 179546 w 371475"/>
                  <a:gd name="connsiteY12" fmla="*/ 141446 h 323850"/>
                  <a:gd name="connsiteX13" fmla="*/ 221456 w 371475"/>
                  <a:gd name="connsiteY13" fmla="*/ 141446 h 323850"/>
                  <a:gd name="connsiteX14" fmla="*/ 221456 w 371475"/>
                  <a:gd name="connsiteY14" fmla="*/ 183356 h 323850"/>
                  <a:gd name="connsiteX15" fmla="*/ 179546 w 371475"/>
                  <a:gd name="connsiteY15" fmla="*/ 183356 h 323850"/>
                  <a:gd name="connsiteX16" fmla="*/ 179546 w 371475"/>
                  <a:gd name="connsiteY16" fmla="*/ 141446 h 323850"/>
                  <a:gd name="connsiteX17" fmla="*/ 179546 w 371475"/>
                  <a:gd name="connsiteY17" fmla="*/ 193834 h 323850"/>
                  <a:gd name="connsiteX18" fmla="*/ 221456 w 371475"/>
                  <a:gd name="connsiteY18" fmla="*/ 193834 h 323850"/>
                  <a:gd name="connsiteX19" fmla="*/ 221456 w 371475"/>
                  <a:gd name="connsiteY19" fmla="*/ 235744 h 323850"/>
                  <a:gd name="connsiteX20" fmla="*/ 179546 w 371475"/>
                  <a:gd name="connsiteY20" fmla="*/ 235744 h 323850"/>
                  <a:gd name="connsiteX21" fmla="*/ 179546 w 371475"/>
                  <a:gd name="connsiteY21" fmla="*/ 193834 h 323850"/>
                  <a:gd name="connsiteX22" fmla="*/ 127159 w 371475"/>
                  <a:gd name="connsiteY22" fmla="*/ 89059 h 323850"/>
                  <a:gd name="connsiteX23" fmla="*/ 169069 w 371475"/>
                  <a:gd name="connsiteY23" fmla="*/ 89059 h 323850"/>
                  <a:gd name="connsiteX24" fmla="*/ 169069 w 371475"/>
                  <a:gd name="connsiteY24" fmla="*/ 130969 h 323850"/>
                  <a:gd name="connsiteX25" fmla="*/ 127159 w 371475"/>
                  <a:gd name="connsiteY25" fmla="*/ 130969 h 323850"/>
                  <a:gd name="connsiteX26" fmla="*/ 127159 w 371475"/>
                  <a:gd name="connsiteY26" fmla="*/ 89059 h 323850"/>
                  <a:gd name="connsiteX27" fmla="*/ 127159 w 371475"/>
                  <a:gd name="connsiteY27" fmla="*/ 141446 h 323850"/>
                  <a:gd name="connsiteX28" fmla="*/ 169069 w 371475"/>
                  <a:gd name="connsiteY28" fmla="*/ 141446 h 323850"/>
                  <a:gd name="connsiteX29" fmla="*/ 169069 w 371475"/>
                  <a:gd name="connsiteY29" fmla="*/ 183356 h 323850"/>
                  <a:gd name="connsiteX30" fmla="*/ 127159 w 371475"/>
                  <a:gd name="connsiteY30" fmla="*/ 183356 h 323850"/>
                  <a:gd name="connsiteX31" fmla="*/ 127159 w 371475"/>
                  <a:gd name="connsiteY31" fmla="*/ 141446 h 323850"/>
                  <a:gd name="connsiteX32" fmla="*/ 127159 w 371475"/>
                  <a:gd name="connsiteY32" fmla="*/ 193834 h 323850"/>
                  <a:gd name="connsiteX33" fmla="*/ 169069 w 371475"/>
                  <a:gd name="connsiteY33" fmla="*/ 193834 h 323850"/>
                  <a:gd name="connsiteX34" fmla="*/ 169069 w 371475"/>
                  <a:gd name="connsiteY34" fmla="*/ 235744 h 323850"/>
                  <a:gd name="connsiteX35" fmla="*/ 127159 w 371475"/>
                  <a:gd name="connsiteY35" fmla="*/ 235744 h 323850"/>
                  <a:gd name="connsiteX36" fmla="*/ 127159 w 371475"/>
                  <a:gd name="connsiteY36" fmla="*/ 193834 h 323850"/>
                  <a:gd name="connsiteX37" fmla="*/ 272891 w 371475"/>
                  <a:gd name="connsiteY37" fmla="*/ 258604 h 323850"/>
                  <a:gd name="connsiteX38" fmla="*/ 102394 w 371475"/>
                  <a:gd name="connsiteY38" fmla="*/ 258604 h 323850"/>
                  <a:gd name="connsiteX39" fmla="*/ 102394 w 371475"/>
                  <a:gd name="connsiteY39" fmla="*/ 88106 h 323850"/>
                  <a:gd name="connsiteX40" fmla="*/ 113824 w 371475"/>
                  <a:gd name="connsiteY40" fmla="*/ 88106 h 323850"/>
                  <a:gd name="connsiteX41" fmla="*/ 113824 w 371475"/>
                  <a:gd name="connsiteY41" fmla="*/ 247174 h 323850"/>
                  <a:gd name="connsiteX42" fmla="*/ 113824 w 371475"/>
                  <a:gd name="connsiteY42" fmla="*/ 247174 h 323850"/>
                  <a:gd name="connsiteX43" fmla="*/ 113824 w 371475"/>
                  <a:gd name="connsiteY43" fmla="*/ 247174 h 323850"/>
                  <a:gd name="connsiteX44" fmla="*/ 272891 w 371475"/>
                  <a:gd name="connsiteY44" fmla="*/ 247174 h 323850"/>
                  <a:gd name="connsiteX45" fmla="*/ 272891 w 371475"/>
                  <a:gd name="connsiteY45" fmla="*/ 258604 h 323850"/>
                  <a:gd name="connsiteX46" fmla="*/ 273844 w 371475"/>
                  <a:gd name="connsiteY46" fmla="*/ 235744 h 323850"/>
                  <a:gd name="connsiteX47" fmla="*/ 231934 w 371475"/>
                  <a:gd name="connsiteY47" fmla="*/ 235744 h 323850"/>
                  <a:gd name="connsiteX48" fmla="*/ 231934 w 371475"/>
                  <a:gd name="connsiteY48" fmla="*/ 193834 h 323850"/>
                  <a:gd name="connsiteX49" fmla="*/ 273844 w 371475"/>
                  <a:gd name="connsiteY49" fmla="*/ 193834 h 323850"/>
                  <a:gd name="connsiteX50" fmla="*/ 273844 w 371475"/>
                  <a:gd name="connsiteY50" fmla="*/ 235744 h 323850"/>
                  <a:gd name="connsiteX51" fmla="*/ 273844 w 371475"/>
                  <a:gd name="connsiteY51" fmla="*/ 183356 h 323850"/>
                  <a:gd name="connsiteX52" fmla="*/ 231934 w 371475"/>
                  <a:gd name="connsiteY52" fmla="*/ 183356 h 323850"/>
                  <a:gd name="connsiteX53" fmla="*/ 231934 w 371475"/>
                  <a:gd name="connsiteY53" fmla="*/ 141446 h 323850"/>
                  <a:gd name="connsiteX54" fmla="*/ 273844 w 371475"/>
                  <a:gd name="connsiteY54" fmla="*/ 141446 h 323850"/>
                  <a:gd name="connsiteX55" fmla="*/ 273844 w 371475"/>
                  <a:gd name="connsiteY55" fmla="*/ 183356 h 323850"/>
                  <a:gd name="connsiteX56" fmla="*/ 273844 w 371475"/>
                  <a:gd name="connsiteY56" fmla="*/ 130969 h 323850"/>
                  <a:gd name="connsiteX57" fmla="*/ 231934 w 371475"/>
                  <a:gd name="connsiteY57" fmla="*/ 130969 h 323850"/>
                  <a:gd name="connsiteX58" fmla="*/ 231934 w 371475"/>
                  <a:gd name="connsiteY58" fmla="*/ 89059 h 323850"/>
                  <a:gd name="connsiteX59" fmla="*/ 273844 w 371475"/>
                  <a:gd name="connsiteY59" fmla="*/ 89059 h 323850"/>
                  <a:gd name="connsiteX60" fmla="*/ 273844 w 371475"/>
                  <a:gd name="connsiteY60" fmla="*/ 130969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71475" h="323850">
                    <a:moveTo>
                      <a:pt x="278606" y="7144"/>
                    </a:moveTo>
                    <a:lnTo>
                      <a:pt x="97631" y="7144"/>
                    </a:lnTo>
                    <a:lnTo>
                      <a:pt x="7144" y="163354"/>
                    </a:lnTo>
                    <a:lnTo>
                      <a:pt x="97631" y="319564"/>
                    </a:lnTo>
                    <a:lnTo>
                      <a:pt x="277654" y="319564"/>
                    </a:lnTo>
                    <a:lnTo>
                      <a:pt x="368141" y="163354"/>
                    </a:lnTo>
                    <a:lnTo>
                      <a:pt x="278606" y="7144"/>
                    </a:lnTo>
                    <a:close/>
                    <a:moveTo>
                      <a:pt x="179546" y="89059"/>
                    </a:moveTo>
                    <a:lnTo>
                      <a:pt x="221456" y="89059"/>
                    </a:lnTo>
                    <a:lnTo>
                      <a:pt x="221456" y="130969"/>
                    </a:lnTo>
                    <a:lnTo>
                      <a:pt x="179546" y="130969"/>
                    </a:lnTo>
                    <a:lnTo>
                      <a:pt x="179546" y="89059"/>
                    </a:lnTo>
                    <a:close/>
                    <a:moveTo>
                      <a:pt x="179546" y="141446"/>
                    </a:moveTo>
                    <a:lnTo>
                      <a:pt x="221456" y="141446"/>
                    </a:lnTo>
                    <a:lnTo>
                      <a:pt x="221456" y="183356"/>
                    </a:lnTo>
                    <a:lnTo>
                      <a:pt x="179546" y="183356"/>
                    </a:lnTo>
                    <a:lnTo>
                      <a:pt x="179546" y="141446"/>
                    </a:lnTo>
                    <a:close/>
                    <a:moveTo>
                      <a:pt x="179546" y="193834"/>
                    </a:moveTo>
                    <a:lnTo>
                      <a:pt x="221456" y="193834"/>
                    </a:lnTo>
                    <a:lnTo>
                      <a:pt x="221456" y="235744"/>
                    </a:lnTo>
                    <a:lnTo>
                      <a:pt x="179546" y="235744"/>
                    </a:lnTo>
                    <a:lnTo>
                      <a:pt x="179546" y="193834"/>
                    </a:lnTo>
                    <a:close/>
                    <a:moveTo>
                      <a:pt x="127159" y="89059"/>
                    </a:moveTo>
                    <a:lnTo>
                      <a:pt x="169069" y="89059"/>
                    </a:lnTo>
                    <a:lnTo>
                      <a:pt x="169069" y="130969"/>
                    </a:lnTo>
                    <a:lnTo>
                      <a:pt x="127159" y="130969"/>
                    </a:lnTo>
                    <a:lnTo>
                      <a:pt x="127159" y="89059"/>
                    </a:lnTo>
                    <a:close/>
                    <a:moveTo>
                      <a:pt x="127159" y="141446"/>
                    </a:moveTo>
                    <a:lnTo>
                      <a:pt x="169069" y="141446"/>
                    </a:lnTo>
                    <a:lnTo>
                      <a:pt x="169069" y="183356"/>
                    </a:lnTo>
                    <a:lnTo>
                      <a:pt x="127159" y="183356"/>
                    </a:lnTo>
                    <a:lnTo>
                      <a:pt x="127159" y="141446"/>
                    </a:lnTo>
                    <a:close/>
                    <a:moveTo>
                      <a:pt x="127159" y="193834"/>
                    </a:moveTo>
                    <a:lnTo>
                      <a:pt x="169069" y="193834"/>
                    </a:lnTo>
                    <a:lnTo>
                      <a:pt x="169069" y="235744"/>
                    </a:lnTo>
                    <a:lnTo>
                      <a:pt x="127159" y="235744"/>
                    </a:lnTo>
                    <a:lnTo>
                      <a:pt x="127159" y="193834"/>
                    </a:lnTo>
                    <a:close/>
                    <a:moveTo>
                      <a:pt x="272891" y="258604"/>
                    </a:moveTo>
                    <a:lnTo>
                      <a:pt x="102394" y="258604"/>
                    </a:lnTo>
                    <a:lnTo>
                      <a:pt x="102394" y="88106"/>
                    </a:lnTo>
                    <a:lnTo>
                      <a:pt x="113824" y="88106"/>
                    </a:lnTo>
                    <a:lnTo>
                      <a:pt x="113824" y="247174"/>
                    </a:lnTo>
                    <a:lnTo>
                      <a:pt x="113824" y="247174"/>
                    </a:lnTo>
                    <a:lnTo>
                      <a:pt x="113824" y="247174"/>
                    </a:lnTo>
                    <a:lnTo>
                      <a:pt x="272891" y="247174"/>
                    </a:lnTo>
                    <a:lnTo>
                      <a:pt x="272891" y="258604"/>
                    </a:lnTo>
                    <a:close/>
                    <a:moveTo>
                      <a:pt x="273844" y="235744"/>
                    </a:moveTo>
                    <a:lnTo>
                      <a:pt x="231934" y="235744"/>
                    </a:lnTo>
                    <a:lnTo>
                      <a:pt x="231934" y="193834"/>
                    </a:lnTo>
                    <a:lnTo>
                      <a:pt x="273844" y="193834"/>
                    </a:lnTo>
                    <a:lnTo>
                      <a:pt x="273844" y="235744"/>
                    </a:lnTo>
                    <a:close/>
                    <a:moveTo>
                      <a:pt x="273844" y="183356"/>
                    </a:moveTo>
                    <a:lnTo>
                      <a:pt x="231934" y="183356"/>
                    </a:lnTo>
                    <a:lnTo>
                      <a:pt x="231934" y="141446"/>
                    </a:lnTo>
                    <a:lnTo>
                      <a:pt x="273844" y="141446"/>
                    </a:lnTo>
                    <a:lnTo>
                      <a:pt x="273844" y="183356"/>
                    </a:lnTo>
                    <a:close/>
                    <a:moveTo>
                      <a:pt x="273844" y="130969"/>
                    </a:moveTo>
                    <a:lnTo>
                      <a:pt x="231934" y="130969"/>
                    </a:lnTo>
                    <a:lnTo>
                      <a:pt x="231934" y="89059"/>
                    </a:lnTo>
                    <a:lnTo>
                      <a:pt x="273844" y="89059"/>
                    </a:lnTo>
                    <a:lnTo>
                      <a:pt x="273844" y="130969"/>
                    </a:lnTo>
                    <a:close/>
                  </a:path>
                </a:pathLst>
              </a:custGeom>
              <a:grpFill/>
              <a:ln w="9525" cap="flat">
                <a:noFill/>
                <a:prstDash val="solid"/>
                <a:miter/>
              </a:ln>
            </p:spPr>
            <p:txBody>
              <a:bodyPr rtlCol="0" anchor="ctr"/>
              <a:lstStyle/>
              <a:p>
                <a:endParaRPr lang="fr-FR" dirty="0"/>
              </a:p>
            </p:txBody>
          </p:sp>
        </p:grpSp>
        <p:sp>
          <p:nvSpPr>
            <p:cNvPr id="49" name="ZoneTexte 48">
              <a:extLst>
                <a:ext uri="{FF2B5EF4-FFF2-40B4-BE49-F238E27FC236}">
                  <a16:creationId xmlns:a16="http://schemas.microsoft.com/office/drawing/2014/main" id="{04452514-6580-4B24-B27C-5F761D3444DC}"/>
                </a:ext>
              </a:extLst>
            </p:cNvPr>
            <p:cNvSpPr txBox="1"/>
            <p:nvPr/>
          </p:nvSpPr>
          <p:spPr>
            <a:xfrm>
              <a:off x="9484206" y="2837234"/>
              <a:ext cx="1268809" cy="646331"/>
            </a:xfrm>
            <a:prstGeom prst="rect">
              <a:avLst/>
            </a:prstGeom>
            <a:noFill/>
          </p:spPr>
          <p:txBody>
            <a:bodyPr wrap="none" rtlCol="0">
              <a:spAutoFit/>
            </a:bodyPr>
            <a:lstStyle/>
            <a:p>
              <a:pPr algn="ctr"/>
              <a:r>
                <a:rPr lang="fr-FR" dirty="0"/>
                <a:t>Table des </a:t>
              </a:r>
            </a:p>
            <a:p>
              <a:pPr algn="ctr"/>
              <a:r>
                <a:rPr lang="fr-FR" dirty="0"/>
                <a:t>Statistiques</a:t>
              </a:r>
            </a:p>
          </p:txBody>
        </p:sp>
      </p:grpSp>
      <p:cxnSp>
        <p:nvCxnSpPr>
          <p:cNvPr id="50" name="Connecteur droit avec flèche 49">
            <a:extLst>
              <a:ext uri="{FF2B5EF4-FFF2-40B4-BE49-F238E27FC236}">
                <a16:creationId xmlns:a16="http://schemas.microsoft.com/office/drawing/2014/main" id="{DCC61D1C-8458-4126-94B5-AF9D42932498}"/>
              </a:ext>
            </a:extLst>
          </p:cNvPr>
          <p:cNvCxnSpPr>
            <a:stCxn id="43" idx="3"/>
            <a:endCxn id="48" idx="2"/>
          </p:cNvCxnSpPr>
          <p:nvPr/>
        </p:nvCxnSpPr>
        <p:spPr>
          <a:xfrm flipV="1">
            <a:off x="8087937" y="2497790"/>
            <a:ext cx="1703706" cy="481"/>
          </a:xfrm>
          <a:prstGeom prst="straightConnector1">
            <a:avLst/>
          </a:prstGeom>
          <a:ln w="28575">
            <a:solidFill>
              <a:srgbClr val="87B519"/>
            </a:solidFill>
            <a:tailEnd type="triangle"/>
          </a:ln>
        </p:spPr>
        <p:style>
          <a:lnRef idx="1">
            <a:schemeClr val="accent1"/>
          </a:lnRef>
          <a:fillRef idx="0">
            <a:schemeClr val="accent1"/>
          </a:fillRef>
          <a:effectRef idx="0">
            <a:schemeClr val="accent1"/>
          </a:effectRef>
          <a:fontRef idx="minor">
            <a:schemeClr val="tx1"/>
          </a:fontRef>
        </p:style>
      </p:cxnSp>
      <p:sp>
        <p:nvSpPr>
          <p:cNvPr id="84" name="Title 13">
            <a:extLst>
              <a:ext uri="{FF2B5EF4-FFF2-40B4-BE49-F238E27FC236}">
                <a16:creationId xmlns:a16="http://schemas.microsoft.com/office/drawing/2014/main" id="{79F77CEE-899C-413F-83C2-2B954B3019A8}"/>
              </a:ext>
            </a:extLst>
          </p:cNvPr>
          <p:cNvSpPr txBox="1">
            <a:spLocks/>
          </p:cNvSpPr>
          <p:nvPr/>
        </p:nvSpPr>
        <p:spPr>
          <a:xfrm>
            <a:off x="412751" y="290513"/>
            <a:ext cx="11779250" cy="898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87B519"/>
                </a:solidFill>
                <a:latin typeface="Segoe UI Light" panose="020B0502040204020203" pitchFamily="34" charset="0"/>
                <a:cs typeface="Segoe UI Light" panose="020B0502040204020203" pitchFamily="34" charset="0"/>
              </a:rPr>
              <a:t>Architecture de notre solution</a:t>
            </a:r>
          </a:p>
        </p:txBody>
      </p:sp>
    </p:spTree>
    <p:extLst>
      <p:ext uri="{BB962C8B-B14F-4D97-AF65-F5344CB8AC3E}">
        <p14:creationId xmlns:p14="http://schemas.microsoft.com/office/powerpoint/2010/main" val="1258133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22" presetClass="entr" presetSubtype="8"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left)">
                                      <p:cBhvr>
                                        <p:cTn id="10" dur="500"/>
                                        <p:tgtEl>
                                          <p:spTgt spid="6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par>
                                <p:cTn id="16" presetID="22" presetClass="entr" presetSubtype="8" fill="hold"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wipe(left)">
                                      <p:cBhvr>
                                        <p:cTn id="18" dur="500"/>
                                        <p:tgtEl>
                                          <p:spTgt spid="60"/>
                                        </p:tgtEl>
                                      </p:cBhvr>
                                    </p:animEffect>
                                  </p:childTnLst>
                                </p:cTn>
                              </p:par>
                              <p:par>
                                <p:cTn id="19" presetID="22" presetClass="entr" presetSubtype="8"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left)">
                                      <p:cBhvr>
                                        <p:cTn id="21" dur="500"/>
                                        <p:tgtEl>
                                          <p:spTgt spid="42"/>
                                        </p:tgtEl>
                                      </p:cBhvr>
                                    </p:animEffect>
                                  </p:childTnLst>
                                </p:cTn>
                              </p:par>
                              <p:par>
                                <p:cTn id="22" presetID="22" presetClass="entr" presetSubtype="8" fill="hold" nodeType="with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wipe(left)">
                                      <p:cBhvr>
                                        <p:cTn id="24" dur="500"/>
                                        <p:tgtEl>
                                          <p:spTgt spid="6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wipe(left)">
                                      <p:cBhvr>
                                        <p:cTn id="29" dur="500"/>
                                        <p:tgtEl>
                                          <p:spTgt spid="46"/>
                                        </p:tgtEl>
                                      </p:cBhvr>
                                    </p:animEffect>
                                  </p:childTnLst>
                                </p:cTn>
                              </p:par>
                              <p:par>
                                <p:cTn id="30" presetID="22" presetClass="entr" presetSubtype="8"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500"/>
                                        <p:tgtEl>
                                          <p:spTgt spid="45"/>
                                        </p:tgtEl>
                                      </p:cBhvr>
                                    </p:animEffect>
                                  </p:childTnLst>
                                </p:cTn>
                              </p:par>
                              <p:par>
                                <p:cTn id="33" presetID="22" presetClass="entr" presetSubtype="8"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left)">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left)">
                                      <p:cBhvr>
                                        <p:cTn id="40" dur="500"/>
                                        <p:tgtEl>
                                          <p:spTgt spid="50"/>
                                        </p:tgtEl>
                                      </p:cBhvr>
                                    </p:animEffect>
                                  </p:childTnLst>
                                </p:cTn>
                              </p:par>
                              <p:par>
                                <p:cTn id="41" presetID="22" presetClass="entr" presetSubtype="8"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wipe(left)">
                                      <p:cBhvr>
                                        <p:cTn id="4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D75731-9886-4E1D-A046-1425DA46226F}"/>
              </a:ext>
            </a:extLst>
          </p:cNvPr>
          <p:cNvSpPr>
            <a:spLocks noGrp="1"/>
          </p:cNvSpPr>
          <p:nvPr>
            <p:ph type="title"/>
          </p:nvPr>
        </p:nvSpPr>
        <p:spPr/>
        <p:txBody>
          <a:bodyPr/>
          <a:lstStyle/>
          <a:p>
            <a:r>
              <a:rPr lang="fr-FR" dirty="0"/>
              <a:t>Les fondamentaux d’Azure pour les développeurs</a:t>
            </a:r>
          </a:p>
        </p:txBody>
      </p:sp>
      <p:sp>
        <p:nvSpPr>
          <p:cNvPr id="3" name="Espace réservé du texte 2">
            <a:extLst>
              <a:ext uri="{FF2B5EF4-FFF2-40B4-BE49-F238E27FC236}">
                <a16:creationId xmlns:a16="http://schemas.microsoft.com/office/drawing/2014/main" id="{F9D80282-E228-4695-A3AA-3722A7452DA5}"/>
              </a:ext>
            </a:extLst>
          </p:cNvPr>
          <p:cNvSpPr>
            <a:spLocks noGrp="1"/>
          </p:cNvSpPr>
          <p:nvPr>
            <p:ph type="body" sz="quarter" idx="12"/>
          </p:nvPr>
        </p:nvSpPr>
        <p:spPr>
          <a:xfrm>
            <a:off x="533774" y="3693111"/>
            <a:ext cx="8359808" cy="1180730"/>
          </a:xfrm>
        </p:spPr>
        <p:txBody>
          <a:bodyPr/>
          <a:lstStyle/>
          <a:p>
            <a:r>
              <a:rPr lang="fr-FR" dirty="0"/>
              <a:t>Pierre-Etienne BEAU (Ai</a:t>
            </a:r>
            <a:r>
              <a:rPr lang="fr-FR" baseline="30000" dirty="0"/>
              <a:t>3</a:t>
            </a:r>
            <a:r>
              <a:rPr lang="fr-FR" dirty="0"/>
              <a:t>)</a:t>
            </a:r>
          </a:p>
          <a:p>
            <a:r>
              <a:rPr lang="fr-FR" dirty="0"/>
              <a:t>Louis-Guillaume MORAND (Microsoft)</a:t>
            </a:r>
          </a:p>
          <a:p>
            <a:r>
              <a:rPr lang="fr-FR" dirty="0"/>
              <a:t>Sébastien MORNAS (Microsoft)</a:t>
            </a:r>
          </a:p>
          <a:p>
            <a:r>
              <a:rPr lang="fr-FR" dirty="0"/>
              <a:t>David ROZEN (Microsoft)</a:t>
            </a:r>
          </a:p>
          <a:p>
            <a:endParaRPr lang="fr-FR" dirty="0"/>
          </a:p>
        </p:txBody>
      </p:sp>
    </p:spTree>
    <p:extLst>
      <p:ext uri="{BB962C8B-B14F-4D97-AF65-F5344CB8AC3E}">
        <p14:creationId xmlns:p14="http://schemas.microsoft.com/office/powerpoint/2010/main" val="247171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F777C06-DCEC-4B9F-986C-AA2196DC537A}"/>
              </a:ext>
            </a:extLst>
          </p:cNvPr>
          <p:cNvSpPr>
            <a:spLocks noGrp="1"/>
          </p:cNvSpPr>
          <p:nvPr>
            <p:ph type="title"/>
          </p:nvPr>
        </p:nvSpPr>
        <p:spPr/>
        <p:txBody>
          <a:bodyPr/>
          <a:lstStyle/>
          <a:p>
            <a:r>
              <a:rPr lang="fr-FR" dirty="0"/>
              <a:t>IA</a:t>
            </a:r>
          </a:p>
        </p:txBody>
      </p:sp>
    </p:spTree>
    <p:extLst>
      <p:ext uri="{BB962C8B-B14F-4D97-AF65-F5344CB8AC3E}">
        <p14:creationId xmlns:p14="http://schemas.microsoft.com/office/powerpoint/2010/main" val="359313104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FACA3F3-D167-4394-BDA3-DBFD590F2209}"/>
              </a:ext>
            </a:extLst>
          </p:cNvPr>
          <p:cNvSpPr>
            <a:spLocks noGrp="1"/>
          </p:cNvSpPr>
          <p:nvPr>
            <p:ph idx="4294967295"/>
          </p:nvPr>
        </p:nvSpPr>
        <p:spPr>
          <a:xfrm>
            <a:off x="628072" y="1825625"/>
            <a:ext cx="9887527" cy="4351338"/>
          </a:xfrm>
        </p:spPr>
        <p:txBody>
          <a:bodyPr>
            <a:normAutofit/>
          </a:bodyPr>
          <a:lstStyle/>
          <a:p>
            <a:r>
              <a:rPr lang="fr-FR" sz="2400" dirty="0">
                <a:latin typeface="Segoe UI Semibold" panose="020B0702040204020203" pitchFamily="34" charset="0"/>
                <a:cs typeface="Segoe UI Semibold" panose="020B0702040204020203" pitchFamily="34" charset="0"/>
              </a:rPr>
              <a:t>Intelligence artificielle clé en main (appels REST)</a:t>
            </a:r>
          </a:p>
          <a:p>
            <a:r>
              <a:rPr lang="fr-FR" sz="2400" dirty="0" err="1">
                <a:latin typeface="Segoe UI Semibold" panose="020B0702040204020203" pitchFamily="34" charset="0"/>
                <a:cs typeface="Segoe UI Semibold" panose="020B0702040204020203" pitchFamily="34" charset="0"/>
              </a:rPr>
              <a:t>Pay</a:t>
            </a:r>
            <a:r>
              <a:rPr lang="fr-FR" sz="2400" dirty="0">
                <a:latin typeface="Segoe UI Semibold" panose="020B0702040204020203" pitchFamily="34" charset="0"/>
                <a:cs typeface="Segoe UI Semibold" panose="020B0702040204020203" pitchFamily="34" charset="0"/>
              </a:rPr>
              <a:t> as </a:t>
            </a:r>
            <a:r>
              <a:rPr lang="fr-FR" sz="2400" dirty="0" err="1">
                <a:latin typeface="Segoe UI Semibold" panose="020B0702040204020203" pitchFamily="34" charset="0"/>
                <a:cs typeface="Segoe UI Semibold" panose="020B0702040204020203" pitchFamily="34" charset="0"/>
              </a:rPr>
              <a:t>you</a:t>
            </a:r>
            <a:r>
              <a:rPr lang="fr-FR" sz="2400" dirty="0">
                <a:latin typeface="Segoe UI Semibold" panose="020B0702040204020203" pitchFamily="34" charset="0"/>
                <a:cs typeface="Segoe UI Semibold" panose="020B0702040204020203" pitchFamily="34" charset="0"/>
              </a:rPr>
              <a:t> go</a:t>
            </a:r>
          </a:p>
          <a:p>
            <a:r>
              <a:rPr lang="fr-FR" sz="2400" dirty="0">
                <a:latin typeface="Segoe UI Semibold" panose="020B0702040204020203" pitchFamily="34" charset="0"/>
                <a:cs typeface="Segoe UI Semibold" panose="020B0702040204020203" pitchFamily="34" charset="0"/>
              </a:rPr>
              <a:t>Plusieurs services selon le besoin</a:t>
            </a:r>
          </a:p>
        </p:txBody>
      </p:sp>
      <p:sp>
        <p:nvSpPr>
          <p:cNvPr id="4" name="Titre 1">
            <a:extLst>
              <a:ext uri="{FF2B5EF4-FFF2-40B4-BE49-F238E27FC236}">
                <a16:creationId xmlns:a16="http://schemas.microsoft.com/office/drawing/2014/main" id="{C7850610-0905-45D0-94FC-943983717E28}"/>
              </a:ext>
            </a:extLst>
          </p:cNvPr>
          <p:cNvSpPr txBox="1">
            <a:spLocks/>
          </p:cNvSpPr>
          <p:nvPr/>
        </p:nvSpPr>
        <p:spPr>
          <a:xfrm>
            <a:off x="309489" y="365125"/>
            <a:ext cx="102061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rgbClr val="87B519"/>
                </a:solidFill>
              </a:rPr>
              <a:t>Cognitives services</a:t>
            </a:r>
            <a:endParaRPr lang="fr-FR" dirty="0">
              <a:solidFill>
                <a:srgbClr val="87B519"/>
              </a:solidFill>
            </a:endParaRPr>
          </a:p>
        </p:txBody>
      </p:sp>
    </p:spTree>
    <p:extLst>
      <p:ext uri="{BB962C8B-B14F-4D97-AF65-F5344CB8AC3E}">
        <p14:creationId xmlns:p14="http://schemas.microsoft.com/office/powerpoint/2010/main" val="1836833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3ACA44-CD90-4DBA-A01B-92C791AF4CFE}"/>
              </a:ext>
            </a:extLst>
          </p:cNvPr>
          <p:cNvSpPr>
            <a:spLocks noGrp="1"/>
          </p:cNvSpPr>
          <p:nvPr>
            <p:ph type="title" idx="4294967295"/>
          </p:nvPr>
        </p:nvSpPr>
        <p:spPr>
          <a:xfrm>
            <a:off x="309489" y="365125"/>
            <a:ext cx="10206111" cy="1325563"/>
          </a:xfrm>
        </p:spPr>
        <p:txBody>
          <a:bodyPr/>
          <a:lstStyle/>
          <a:p>
            <a:r>
              <a:rPr lang="fr-FR" dirty="0">
                <a:solidFill>
                  <a:srgbClr val="87B519"/>
                </a:solidFill>
              </a:rPr>
              <a:t>Cognitives services</a:t>
            </a:r>
          </a:p>
        </p:txBody>
      </p:sp>
      <p:grpSp>
        <p:nvGrpSpPr>
          <p:cNvPr id="17" name="Groupe 16">
            <a:extLst>
              <a:ext uri="{FF2B5EF4-FFF2-40B4-BE49-F238E27FC236}">
                <a16:creationId xmlns:a16="http://schemas.microsoft.com/office/drawing/2014/main" id="{3E5E6FCC-6AA6-431D-B5DE-AF2846364E23}"/>
              </a:ext>
            </a:extLst>
          </p:cNvPr>
          <p:cNvGrpSpPr/>
          <p:nvPr/>
        </p:nvGrpSpPr>
        <p:grpSpPr>
          <a:xfrm>
            <a:off x="7406604" y="1988081"/>
            <a:ext cx="952697" cy="758991"/>
            <a:chOff x="8211845" y="2682015"/>
            <a:chExt cx="952697" cy="758991"/>
          </a:xfrm>
        </p:grpSpPr>
        <p:pic>
          <p:nvPicPr>
            <p:cNvPr id="8" name="Image 7">
              <a:extLst>
                <a:ext uri="{FF2B5EF4-FFF2-40B4-BE49-F238E27FC236}">
                  <a16:creationId xmlns:a16="http://schemas.microsoft.com/office/drawing/2014/main" id="{C6A61805-D32D-48F5-8306-85ACB0B1F8E9}"/>
                </a:ext>
              </a:extLst>
            </p:cNvPr>
            <p:cNvPicPr>
              <a:picLocks noChangeAspect="1"/>
            </p:cNvPicPr>
            <p:nvPr/>
          </p:nvPicPr>
          <p:blipFill>
            <a:blip r:embed="rId2"/>
            <a:stretch>
              <a:fillRect/>
            </a:stretch>
          </p:blipFill>
          <p:spPr>
            <a:xfrm>
              <a:off x="8369105" y="2682015"/>
              <a:ext cx="638175" cy="447675"/>
            </a:xfrm>
            <a:prstGeom prst="rect">
              <a:avLst/>
            </a:prstGeom>
          </p:spPr>
        </p:pic>
        <p:sp>
          <p:nvSpPr>
            <p:cNvPr id="9" name="ZoneTexte 8">
              <a:extLst>
                <a:ext uri="{FF2B5EF4-FFF2-40B4-BE49-F238E27FC236}">
                  <a16:creationId xmlns:a16="http://schemas.microsoft.com/office/drawing/2014/main" id="{2C4B7283-C91E-479C-A452-BDAF859C08AD}"/>
                </a:ext>
              </a:extLst>
            </p:cNvPr>
            <p:cNvSpPr txBox="1"/>
            <p:nvPr/>
          </p:nvSpPr>
          <p:spPr>
            <a:xfrm>
              <a:off x="8211845" y="3071674"/>
              <a:ext cx="952697" cy="369332"/>
            </a:xfrm>
            <a:prstGeom prst="rect">
              <a:avLst/>
            </a:prstGeom>
            <a:noFill/>
          </p:spPr>
          <p:txBody>
            <a:bodyPr wrap="none" rtlCol="0">
              <a:spAutoFit/>
            </a:bodyPr>
            <a:lstStyle/>
            <a:p>
              <a:r>
                <a:rPr lang="fr-FR" dirty="0">
                  <a:solidFill>
                    <a:srgbClr val="005CAD"/>
                  </a:solidFill>
                </a:rPr>
                <a:t>Langage</a:t>
              </a:r>
            </a:p>
          </p:txBody>
        </p:sp>
      </p:grpSp>
      <p:grpSp>
        <p:nvGrpSpPr>
          <p:cNvPr id="18" name="Groupe 17">
            <a:extLst>
              <a:ext uri="{FF2B5EF4-FFF2-40B4-BE49-F238E27FC236}">
                <a16:creationId xmlns:a16="http://schemas.microsoft.com/office/drawing/2014/main" id="{D15F6AB6-12CE-4629-A253-4D3DA55FB2A4}"/>
              </a:ext>
            </a:extLst>
          </p:cNvPr>
          <p:cNvGrpSpPr/>
          <p:nvPr/>
        </p:nvGrpSpPr>
        <p:grpSpPr>
          <a:xfrm>
            <a:off x="5372264" y="1988388"/>
            <a:ext cx="1167884" cy="758562"/>
            <a:chOff x="5131293" y="2166868"/>
            <a:chExt cx="1167884" cy="758562"/>
          </a:xfrm>
        </p:grpSpPr>
        <p:pic>
          <p:nvPicPr>
            <p:cNvPr id="7" name="Image 6">
              <a:extLst>
                <a:ext uri="{FF2B5EF4-FFF2-40B4-BE49-F238E27FC236}">
                  <a16:creationId xmlns:a16="http://schemas.microsoft.com/office/drawing/2014/main" id="{10BFB68C-3477-42D2-9CFE-2386C4F4693E}"/>
                </a:ext>
              </a:extLst>
            </p:cNvPr>
            <p:cNvPicPr>
              <a:picLocks noChangeAspect="1"/>
            </p:cNvPicPr>
            <p:nvPr/>
          </p:nvPicPr>
          <p:blipFill>
            <a:blip r:embed="rId3"/>
            <a:stretch>
              <a:fillRect/>
            </a:stretch>
          </p:blipFill>
          <p:spPr>
            <a:xfrm>
              <a:off x="5439010" y="2166868"/>
              <a:ext cx="552450" cy="428625"/>
            </a:xfrm>
            <a:prstGeom prst="rect">
              <a:avLst/>
            </a:prstGeom>
          </p:spPr>
        </p:pic>
        <p:sp>
          <p:nvSpPr>
            <p:cNvPr id="10" name="ZoneTexte 9">
              <a:extLst>
                <a:ext uri="{FF2B5EF4-FFF2-40B4-BE49-F238E27FC236}">
                  <a16:creationId xmlns:a16="http://schemas.microsoft.com/office/drawing/2014/main" id="{0BF7CEA8-FCE0-4DA0-A735-3B0716F8AD4F}"/>
                </a:ext>
              </a:extLst>
            </p:cNvPr>
            <p:cNvSpPr txBox="1"/>
            <p:nvPr/>
          </p:nvSpPr>
          <p:spPr>
            <a:xfrm>
              <a:off x="5131293" y="2556098"/>
              <a:ext cx="1167884" cy="369332"/>
            </a:xfrm>
            <a:prstGeom prst="rect">
              <a:avLst/>
            </a:prstGeom>
            <a:noFill/>
          </p:spPr>
          <p:txBody>
            <a:bodyPr wrap="none" rtlCol="0">
              <a:spAutoFit/>
            </a:bodyPr>
            <a:lstStyle/>
            <a:p>
              <a:r>
                <a:rPr lang="fr-FR" dirty="0">
                  <a:solidFill>
                    <a:srgbClr val="005CAD"/>
                  </a:solidFill>
                </a:rPr>
                <a:t>Recherche</a:t>
              </a:r>
            </a:p>
          </p:txBody>
        </p:sp>
      </p:grpSp>
      <p:grpSp>
        <p:nvGrpSpPr>
          <p:cNvPr id="16" name="Groupe 15">
            <a:extLst>
              <a:ext uri="{FF2B5EF4-FFF2-40B4-BE49-F238E27FC236}">
                <a16:creationId xmlns:a16="http://schemas.microsoft.com/office/drawing/2014/main" id="{CC13929D-D19B-44D6-B49E-2BBAA9FE845C}"/>
              </a:ext>
            </a:extLst>
          </p:cNvPr>
          <p:cNvGrpSpPr/>
          <p:nvPr/>
        </p:nvGrpSpPr>
        <p:grpSpPr>
          <a:xfrm>
            <a:off x="9296414" y="1957843"/>
            <a:ext cx="1462260" cy="791958"/>
            <a:chOff x="9750438" y="1268062"/>
            <a:chExt cx="1462260" cy="791958"/>
          </a:xfrm>
        </p:grpSpPr>
        <p:pic>
          <p:nvPicPr>
            <p:cNvPr id="6" name="Image 5">
              <a:extLst>
                <a:ext uri="{FF2B5EF4-FFF2-40B4-BE49-F238E27FC236}">
                  <a16:creationId xmlns:a16="http://schemas.microsoft.com/office/drawing/2014/main" id="{F59986D6-5632-4821-B951-E5EB808EFF8C}"/>
                </a:ext>
              </a:extLst>
            </p:cNvPr>
            <p:cNvPicPr>
              <a:picLocks noChangeAspect="1"/>
            </p:cNvPicPr>
            <p:nvPr/>
          </p:nvPicPr>
          <p:blipFill>
            <a:blip r:embed="rId4"/>
            <a:stretch>
              <a:fillRect/>
            </a:stretch>
          </p:blipFill>
          <p:spPr>
            <a:xfrm>
              <a:off x="10219631" y="1268062"/>
              <a:ext cx="523875" cy="476250"/>
            </a:xfrm>
            <a:prstGeom prst="rect">
              <a:avLst/>
            </a:prstGeom>
          </p:spPr>
        </p:pic>
        <p:sp>
          <p:nvSpPr>
            <p:cNvPr id="11" name="ZoneTexte 10">
              <a:extLst>
                <a:ext uri="{FF2B5EF4-FFF2-40B4-BE49-F238E27FC236}">
                  <a16:creationId xmlns:a16="http://schemas.microsoft.com/office/drawing/2014/main" id="{EBDCCDA6-9236-4B85-8F22-084A7EA0FC74}"/>
                </a:ext>
              </a:extLst>
            </p:cNvPr>
            <p:cNvSpPr txBox="1"/>
            <p:nvPr/>
          </p:nvSpPr>
          <p:spPr>
            <a:xfrm>
              <a:off x="9750438" y="1690688"/>
              <a:ext cx="1462260" cy="369332"/>
            </a:xfrm>
            <a:prstGeom prst="rect">
              <a:avLst/>
            </a:prstGeom>
            <a:noFill/>
          </p:spPr>
          <p:txBody>
            <a:bodyPr wrap="none" rtlCol="0">
              <a:spAutoFit/>
            </a:bodyPr>
            <a:lstStyle/>
            <a:p>
              <a:r>
                <a:rPr lang="fr-FR" dirty="0">
                  <a:solidFill>
                    <a:srgbClr val="005CAD"/>
                  </a:solidFill>
                </a:rPr>
                <a:t>Connaissance</a:t>
              </a:r>
            </a:p>
          </p:txBody>
        </p:sp>
      </p:grpSp>
      <p:grpSp>
        <p:nvGrpSpPr>
          <p:cNvPr id="15" name="Groupe 14">
            <a:extLst>
              <a:ext uri="{FF2B5EF4-FFF2-40B4-BE49-F238E27FC236}">
                <a16:creationId xmlns:a16="http://schemas.microsoft.com/office/drawing/2014/main" id="{497E1013-A38B-43BA-9681-81B046731A54}"/>
              </a:ext>
            </a:extLst>
          </p:cNvPr>
          <p:cNvGrpSpPr/>
          <p:nvPr/>
        </p:nvGrpSpPr>
        <p:grpSpPr>
          <a:xfrm>
            <a:off x="3011212" y="1966125"/>
            <a:ext cx="1820819" cy="779469"/>
            <a:chOff x="9889724" y="5111773"/>
            <a:chExt cx="1820819" cy="779469"/>
          </a:xfrm>
        </p:grpSpPr>
        <p:pic>
          <p:nvPicPr>
            <p:cNvPr id="5" name="Image 4">
              <a:extLst>
                <a:ext uri="{FF2B5EF4-FFF2-40B4-BE49-F238E27FC236}">
                  <a16:creationId xmlns:a16="http://schemas.microsoft.com/office/drawing/2014/main" id="{E440CAC7-3A08-4230-A592-A47931689092}"/>
                </a:ext>
              </a:extLst>
            </p:cNvPr>
            <p:cNvPicPr>
              <a:picLocks noChangeAspect="1"/>
            </p:cNvPicPr>
            <p:nvPr/>
          </p:nvPicPr>
          <p:blipFill>
            <a:blip r:embed="rId5"/>
            <a:stretch>
              <a:fillRect/>
            </a:stretch>
          </p:blipFill>
          <p:spPr>
            <a:xfrm>
              <a:off x="10519145" y="5111773"/>
              <a:ext cx="561975" cy="485775"/>
            </a:xfrm>
            <a:prstGeom prst="rect">
              <a:avLst/>
            </a:prstGeom>
          </p:spPr>
        </p:pic>
        <p:sp>
          <p:nvSpPr>
            <p:cNvPr id="12" name="ZoneTexte 11">
              <a:extLst>
                <a:ext uri="{FF2B5EF4-FFF2-40B4-BE49-F238E27FC236}">
                  <a16:creationId xmlns:a16="http://schemas.microsoft.com/office/drawing/2014/main" id="{DEAC2F6C-594C-425F-8173-C2ADEB419E98}"/>
                </a:ext>
              </a:extLst>
            </p:cNvPr>
            <p:cNvSpPr txBox="1"/>
            <p:nvPr/>
          </p:nvSpPr>
          <p:spPr>
            <a:xfrm>
              <a:off x="9889724" y="5521910"/>
              <a:ext cx="1820819" cy="369332"/>
            </a:xfrm>
            <a:prstGeom prst="rect">
              <a:avLst/>
            </a:prstGeom>
            <a:noFill/>
          </p:spPr>
          <p:txBody>
            <a:bodyPr wrap="none" rtlCol="0">
              <a:spAutoFit/>
            </a:bodyPr>
            <a:lstStyle/>
            <a:p>
              <a:r>
                <a:rPr lang="fr-FR" dirty="0">
                  <a:solidFill>
                    <a:srgbClr val="005CAD"/>
                  </a:solidFill>
                </a:rPr>
                <a:t>Microsoft Speech</a:t>
              </a:r>
            </a:p>
          </p:txBody>
        </p:sp>
      </p:grpSp>
      <p:grpSp>
        <p:nvGrpSpPr>
          <p:cNvPr id="14" name="Groupe 13">
            <a:extLst>
              <a:ext uri="{FF2B5EF4-FFF2-40B4-BE49-F238E27FC236}">
                <a16:creationId xmlns:a16="http://schemas.microsoft.com/office/drawing/2014/main" id="{87E2CFEC-4356-457A-B626-EE71D78DF1D2}"/>
              </a:ext>
            </a:extLst>
          </p:cNvPr>
          <p:cNvGrpSpPr/>
          <p:nvPr/>
        </p:nvGrpSpPr>
        <p:grpSpPr>
          <a:xfrm>
            <a:off x="1517190" y="1976861"/>
            <a:ext cx="755335" cy="764896"/>
            <a:chOff x="7084381" y="5383799"/>
            <a:chExt cx="755335" cy="764896"/>
          </a:xfrm>
        </p:grpSpPr>
        <p:pic>
          <p:nvPicPr>
            <p:cNvPr id="4" name="Image 3">
              <a:extLst>
                <a:ext uri="{FF2B5EF4-FFF2-40B4-BE49-F238E27FC236}">
                  <a16:creationId xmlns:a16="http://schemas.microsoft.com/office/drawing/2014/main" id="{F920BDD7-92E0-4113-AAEC-B8F71F9C90F4}"/>
                </a:ext>
              </a:extLst>
            </p:cNvPr>
            <p:cNvPicPr>
              <a:picLocks noChangeAspect="1"/>
            </p:cNvPicPr>
            <p:nvPr/>
          </p:nvPicPr>
          <p:blipFill>
            <a:blip r:embed="rId6"/>
            <a:stretch>
              <a:fillRect/>
            </a:stretch>
          </p:blipFill>
          <p:spPr>
            <a:xfrm>
              <a:off x="7190585" y="5383799"/>
              <a:ext cx="542925" cy="476250"/>
            </a:xfrm>
            <a:prstGeom prst="rect">
              <a:avLst/>
            </a:prstGeom>
          </p:spPr>
        </p:pic>
        <p:sp>
          <p:nvSpPr>
            <p:cNvPr id="13" name="ZoneTexte 12">
              <a:extLst>
                <a:ext uri="{FF2B5EF4-FFF2-40B4-BE49-F238E27FC236}">
                  <a16:creationId xmlns:a16="http://schemas.microsoft.com/office/drawing/2014/main" id="{11990C5F-0235-4A80-8891-B2EB19112B3C}"/>
                </a:ext>
              </a:extLst>
            </p:cNvPr>
            <p:cNvSpPr txBox="1"/>
            <p:nvPr/>
          </p:nvSpPr>
          <p:spPr>
            <a:xfrm>
              <a:off x="7084381" y="5779363"/>
              <a:ext cx="755335" cy="369332"/>
            </a:xfrm>
            <a:prstGeom prst="rect">
              <a:avLst/>
            </a:prstGeom>
            <a:noFill/>
          </p:spPr>
          <p:txBody>
            <a:bodyPr wrap="none" rtlCol="0">
              <a:spAutoFit/>
            </a:bodyPr>
            <a:lstStyle/>
            <a:p>
              <a:r>
                <a:rPr lang="fr-FR" dirty="0">
                  <a:solidFill>
                    <a:srgbClr val="005CAD"/>
                  </a:solidFill>
                </a:rPr>
                <a:t>Vision</a:t>
              </a:r>
            </a:p>
          </p:txBody>
        </p:sp>
      </p:grpSp>
      <p:sp>
        <p:nvSpPr>
          <p:cNvPr id="26" name="ZoneTexte 25">
            <a:extLst>
              <a:ext uri="{FF2B5EF4-FFF2-40B4-BE49-F238E27FC236}">
                <a16:creationId xmlns:a16="http://schemas.microsoft.com/office/drawing/2014/main" id="{BE9BDE8C-1AAD-4795-BAE3-D0B6FE3F0763}"/>
              </a:ext>
            </a:extLst>
          </p:cNvPr>
          <p:cNvSpPr txBox="1"/>
          <p:nvPr/>
        </p:nvSpPr>
        <p:spPr>
          <a:xfrm>
            <a:off x="938150" y="3027931"/>
            <a:ext cx="1978234" cy="2308324"/>
          </a:xfrm>
          <a:prstGeom prst="rect">
            <a:avLst/>
          </a:prstGeom>
          <a:noFill/>
        </p:spPr>
        <p:txBody>
          <a:bodyPr wrap="none" rtlCol="0">
            <a:spAutoFit/>
          </a:bodyPr>
          <a:lstStyle/>
          <a:p>
            <a:pPr algn="ctr"/>
            <a:r>
              <a:rPr lang="fr-FR" sz="1600" dirty="0"/>
              <a:t>Détection des visages</a:t>
            </a:r>
          </a:p>
          <a:p>
            <a:pPr algn="ctr"/>
            <a:endParaRPr lang="fr-FR" sz="1600" dirty="0"/>
          </a:p>
          <a:p>
            <a:pPr algn="ctr"/>
            <a:r>
              <a:rPr lang="fr-FR" sz="1600" dirty="0"/>
              <a:t>Emotions</a:t>
            </a:r>
          </a:p>
          <a:p>
            <a:pPr algn="ctr"/>
            <a:endParaRPr lang="fr-FR" sz="1600" dirty="0"/>
          </a:p>
          <a:p>
            <a:pPr algn="ctr"/>
            <a:r>
              <a:rPr lang="fr-FR" sz="1600" dirty="0"/>
              <a:t>Reconnaissance de </a:t>
            </a:r>
          </a:p>
          <a:p>
            <a:pPr algn="ctr"/>
            <a:r>
              <a:rPr lang="fr-FR" sz="1600" dirty="0"/>
              <a:t>visages</a:t>
            </a:r>
          </a:p>
          <a:p>
            <a:pPr algn="ctr"/>
            <a:endParaRPr lang="fr-FR" sz="1600" dirty="0"/>
          </a:p>
          <a:p>
            <a:pPr algn="ctr"/>
            <a:r>
              <a:rPr lang="fr-FR" sz="1600" dirty="0"/>
              <a:t>Classification </a:t>
            </a:r>
          </a:p>
          <a:p>
            <a:pPr algn="ctr"/>
            <a:r>
              <a:rPr lang="fr-FR" sz="1600" dirty="0"/>
              <a:t>d’images</a:t>
            </a:r>
          </a:p>
        </p:txBody>
      </p:sp>
      <p:sp>
        <p:nvSpPr>
          <p:cNvPr id="27" name="ZoneTexte 26">
            <a:extLst>
              <a:ext uri="{FF2B5EF4-FFF2-40B4-BE49-F238E27FC236}">
                <a16:creationId xmlns:a16="http://schemas.microsoft.com/office/drawing/2014/main" id="{879D57A4-3C65-4E70-B0E5-4F2295ED42DD}"/>
              </a:ext>
            </a:extLst>
          </p:cNvPr>
          <p:cNvSpPr txBox="1"/>
          <p:nvPr/>
        </p:nvSpPr>
        <p:spPr>
          <a:xfrm>
            <a:off x="3169358" y="3027931"/>
            <a:ext cx="1503425" cy="2062103"/>
          </a:xfrm>
          <a:prstGeom prst="rect">
            <a:avLst/>
          </a:prstGeom>
          <a:noFill/>
        </p:spPr>
        <p:txBody>
          <a:bodyPr wrap="none" rtlCol="0">
            <a:spAutoFit/>
          </a:bodyPr>
          <a:lstStyle/>
          <a:p>
            <a:pPr algn="ctr"/>
            <a:r>
              <a:rPr lang="fr-FR" sz="1600" dirty="0"/>
              <a:t>Reconnaissance</a:t>
            </a:r>
          </a:p>
          <a:p>
            <a:pPr algn="ctr"/>
            <a:r>
              <a:rPr lang="fr-FR" sz="1600" dirty="0"/>
              <a:t>vocale</a:t>
            </a:r>
          </a:p>
          <a:p>
            <a:pPr algn="ctr"/>
            <a:endParaRPr lang="fr-FR" sz="1600" dirty="0"/>
          </a:p>
          <a:p>
            <a:pPr algn="ctr"/>
            <a:r>
              <a:rPr lang="fr-FR" sz="1600" dirty="0"/>
              <a:t>Synthèse</a:t>
            </a:r>
          </a:p>
          <a:p>
            <a:pPr algn="ctr"/>
            <a:r>
              <a:rPr lang="fr-FR" sz="1600" dirty="0"/>
              <a:t>vocale</a:t>
            </a:r>
          </a:p>
          <a:p>
            <a:pPr algn="ctr"/>
            <a:endParaRPr lang="fr-FR" sz="1600" dirty="0"/>
          </a:p>
          <a:p>
            <a:pPr algn="ctr"/>
            <a:r>
              <a:rPr lang="fr-FR" sz="1600" dirty="0"/>
              <a:t>Reconnaissance</a:t>
            </a:r>
          </a:p>
          <a:p>
            <a:pPr algn="ctr"/>
            <a:r>
              <a:rPr lang="fr-FR" sz="1600" dirty="0"/>
              <a:t>de l’orateur</a:t>
            </a:r>
          </a:p>
        </p:txBody>
      </p:sp>
      <p:sp>
        <p:nvSpPr>
          <p:cNvPr id="28" name="ZoneTexte 27">
            <a:extLst>
              <a:ext uri="{FF2B5EF4-FFF2-40B4-BE49-F238E27FC236}">
                <a16:creationId xmlns:a16="http://schemas.microsoft.com/office/drawing/2014/main" id="{1FBB68D2-2CE9-4FCF-9BD8-C2BF90AFB09F}"/>
              </a:ext>
            </a:extLst>
          </p:cNvPr>
          <p:cNvSpPr txBox="1"/>
          <p:nvPr/>
        </p:nvSpPr>
        <p:spPr>
          <a:xfrm>
            <a:off x="5057851" y="3040503"/>
            <a:ext cx="1796710" cy="1815882"/>
          </a:xfrm>
          <a:prstGeom prst="rect">
            <a:avLst/>
          </a:prstGeom>
          <a:noFill/>
        </p:spPr>
        <p:txBody>
          <a:bodyPr wrap="none" rtlCol="0">
            <a:spAutoFit/>
          </a:bodyPr>
          <a:lstStyle/>
          <a:p>
            <a:pPr algn="ctr"/>
            <a:r>
              <a:rPr lang="fr-FR" sz="1600" dirty="0"/>
              <a:t>Recherche intégrée</a:t>
            </a:r>
          </a:p>
          <a:p>
            <a:pPr algn="ctr"/>
            <a:endParaRPr lang="fr-FR" sz="1600" dirty="0"/>
          </a:p>
          <a:p>
            <a:pPr algn="ctr"/>
            <a:r>
              <a:rPr lang="fr-FR" sz="1600" dirty="0"/>
              <a:t>Recherche</a:t>
            </a:r>
          </a:p>
          <a:p>
            <a:pPr algn="ctr"/>
            <a:r>
              <a:rPr lang="fr-FR" sz="1600" dirty="0"/>
              <a:t>personnalisée</a:t>
            </a:r>
          </a:p>
          <a:p>
            <a:pPr algn="ctr"/>
            <a:endParaRPr lang="fr-FR" sz="1600" dirty="0"/>
          </a:p>
          <a:p>
            <a:pPr algn="ctr"/>
            <a:r>
              <a:rPr lang="fr-FR" sz="1600" dirty="0"/>
              <a:t>Classification d’une</a:t>
            </a:r>
          </a:p>
          <a:p>
            <a:pPr algn="ctr"/>
            <a:r>
              <a:rPr lang="fr-FR" sz="1600" dirty="0"/>
              <a:t>image</a:t>
            </a:r>
          </a:p>
        </p:txBody>
      </p:sp>
      <p:sp>
        <p:nvSpPr>
          <p:cNvPr id="29" name="ZoneTexte 28">
            <a:extLst>
              <a:ext uri="{FF2B5EF4-FFF2-40B4-BE49-F238E27FC236}">
                <a16:creationId xmlns:a16="http://schemas.microsoft.com/office/drawing/2014/main" id="{4B22C070-0C8E-4A16-9275-D1FBCB01F21F}"/>
              </a:ext>
            </a:extLst>
          </p:cNvPr>
          <p:cNvSpPr txBox="1"/>
          <p:nvPr/>
        </p:nvSpPr>
        <p:spPr>
          <a:xfrm>
            <a:off x="7094014" y="3027931"/>
            <a:ext cx="1797543" cy="1569660"/>
          </a:xfrm>
          <a:prstGeom prst="rect">
            <a:avLst/>
          </a:prstGeom>
          <a:noFill/>
        </p:spPr>
        <p:txBody>
          <a:bodyPr wrap="none" rtlCol="0">
            <a:spAutoFit/>
          </a:bodyPr>
          <a:lstStyle/>
          <a:p>
            <a:pPr algn="ctr"/>
            <a:r>
              <a:rPr lang="fr-FR" sz="1600" dirty="0"/>
              <a:t>Analyse de texte</a:t>
            </a:r>
          </a:p>
          <a:p>
            <a:pPr algn="ctr"/>
            <a:endParaRPr lang="fr-FR" sz="1600" dirty="0"/>
          </a:p>
          <a:p>
            <a:pPr algn="ctr"/>
            <a:r>
              <a:rPr lang="fr-FR" sz="1600" dirty="0"/>
              <a:t>Vérification</a:t>
            </a:r>
          </a:p>
          <a:p>
            <a:pPr algn="ctr"/>
            <a:r>
              <a:rPr lang="fr-FR" sz="1600" dirty="0"/>
              <a:t>orthographique</a:t>
            </a:r>
          </a:p>
          <a:p>
            <a:pPr algn="ctr"/>
            <a:endParaRPr lang="fr-FR" sz="1600" dirty="0"/>
          </a:p>
          <a:p>
            <a:pPr algn="ctr"/>
            <a:r>
              <a:rPr lang="fr-FR" sz="1600" dirty="0"/>
              <a:t>Traduction de texte</a:t>
            </a:r>
          </a:p>
        </p:txBody>
      </p:sp>
      <p:sp>
        <p:nvSpPr>
          <p:cNvPr id="30" name="ZoneTexte 29">
            <a:extLst>
              <a:ext uri="{FF2B5EF4-FFF2-40B4-BE49-F238E27FC236}">
                <a16:creationId xmlns:a16="http://schemas.microsoft.com/office/drawing/2014/main" id="{6B79CA66-AE39-485F-AB23-A01179CE7757}"/>
              </a:ext>
            </a:extLst>
          </p:cNvPr>
          <p:cNvSpPr txBox="1"/>
          <p:nvPr/>
        </p:nvSpPr>
        <p:spPr>
          <a:xfrm>
            <a:off x="9260764" y="3040503"/>
            <a:ext cx="1533561" cy="830997"/>
          </a:xfrm>
          <a:prstGeom prst="rect">
            <a:avLst/>
          </a:prstGeom>
          <a:noFill/>
        </p:spPr>
        <p:txBody>
          <a:bodyPr wrap="none" rtlCol="0">
            <a:spAutoFit/>
          </a:bodyPr>
          <a:lstStyle/>
          <a:p>
            <a:pPr algn="ctr"/>
            <a:r>
              <a:rPr lang="fr-FR" sz="1600" dirty="0"/>
              <a:t>Création de FAQ</a:t>
            </a:r>
          </a:p>
          <a:p>
            <a:pPr algn="ctr"/>
            <a:r>
              <a:rPr lang="fr-FR" sz="1600" dirty="0"/>
              <a:t>à partir de texte</a:t>
            </a:r>
          </a:p>
          <a:p>
            <a:pPr algn="ctr"/>
            <a:r>
              <a:rPr lang="fr-FR" sz="1600" dirty="0"/>
              <a:t>non structuré</a:t>
            </a:r>
          </a:p>
        </p:txBody>
      </p:sp>
    </p:spTree>
    <p:extLst>
      <p:ext uri="{BB962C8B-B14F-4D97-AF65-F5344CB8AC3E}">
        <p14:creationId xmlns:p14="http://schemas.microsoft.com/office/powerpoint/2010/main" val="2717429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up)">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up)">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up)">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up)">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par>
                          <p:cTn id="44" fill="hold">
                            <p:stCondLst>
                              <p:cond delay="500"/>
                            </p:stCondLst>
                            <p:childTnLst>
                              <p:par>
                                <p:cTn id="45" presetID="22" presetClass="entr" presetSubtype="1"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up)">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24C155-3A65-4552-B1E5-B214BE350EFE}"/>
              </a:ext>
            </a:extLst>
          </p:cNvPr>
          <p:cNvSpPr>
            <a:spLocks noGrp="1"/>
          </p:cNvSpPr>
          <p:nvPr>
            <p:ph type="title"/>
          </p:nvPr>
        </p:nvSpPr>
        <p:spPr>
          <a:xfrm>
            <a:off x="455995" y="623224"/>
            <a:ext cx="11306469" cy="397545"/>
          </a:xfrm>
        </p:spPr>
        <p:txBody>
          <a:bodyPr/>
          <a:lstStyle/>
          <a:p>
            <a:r>
              <a:rPr lang="fr-FR"/>
              <a:t>Démo Portail + Visual Studio</a:t>
            </a:r>
          </a:p>
        </p:txBody>
      </p:sp>
    </p:spTree>
    <p:extLst>
      <p:ext uri="{BB962C8B-B14F-4D97-AF65-F5344CB8AC3E}">
        <p14:creationId xmlns:p14="http://schemas.microsoft.com/office/powerpoint/2010/main" val="35916462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D7213F6-0053-48CC-B231-7293F1C05C47}"/>
              </a:ext>
            </a:extLst>
          </p:cNvPr>
          <p:cNvSpPr txBox="1"/>
          <p:nvPr/>
        </p:nvSpPr>
        <p:spPr>
          <a:xfrm>
            <a:off x="449389" y="2890582"/>
            <a:ext cx="1048236" cy="369332"/>
          </a:xfrm>
          <a:prstGeom prst="rect">
            <a:avLst/>
          </a:prstGeom>
          <a:noFill/>
        </p:spPr>
        <p:txBody>
          <a:bodyPr wrap="none" rtlCol="0">
            <a:spAutoFit/>
          </a:bodyPr>
          <a:lstStyle/>
          <a:p>
            <a:r>
              <a:rPr lang="fr-FR" dirty="0">
                <a:solidFill>
                  <a:schemeClr val="accent6">
                    <a:lumMod val="75000"/>
                  </a:schemeClr>
                </a:solidFill>
              </a:rPr>
              <a:t>Web App</a:t>
            </a:r>
          </a:p>
        </p:txBody>
      </p:sp>
      <p:grpSp>
        <p:nvGrpSpPr>
          <p:cNvPr id="6" name="Graphique 6">
            <a:extLst>
              <a:ext uri="{FF2B5EF4-FFF2-40B4-BE49-F238E27FC236}">
                <a16:creationId xmlns:a16="http://schemas.microsoft.com/office/drawing/2014/main" id="{C9D4B455-22CE-411A-A96F-E9D7509BEF3D}"/>
              </a:ext>
            </a:extLst>
          </p:cNvPr>
          <p:cNvGrpSpPr/>
          <p:nvPr/>
        </p:nvGrpSpPr>
        <p:grpSpPr>
          <a:xfrm>
            <a:off x="562912" y="2113524"/>
            <a:ext cx="734769" cy="731544"/>
            <a:chOff x="4590230" y="1740538"/>
            <a:chExt cx="1227739" cy="1227738"/>
          </a:xfrm>
          <a:solidFill>
            <a:schemeClr val="accent6">
              <a:lumMod val="60000"/>
              <a:lumOff val="40000"/>
            </a:schemeClr>
          </a:solidFill>
        </p:grpSpPr>
        <p:sp>
          <p:nvSpPr>
            <p:cNvPr id="7" name="Forme libre : forme 6">
              <a:extLst>
                <a:ext uri="{FF2B5EF4-FFF2-40B4-BE49-F238E27FC236}">
                  <a16:creationId xmlns:a16="http://schemas.microsoft.com/office/drawing/2014/main" id="{ED994C38-048B-4EBE-8090-5DAB143BCEE0}"/>
                </a:ext>
              </a:extLst>
            </p:cNvPr>
            <p:cNvSpPr/>
            <p:nvPr/>
          </p:nvSpPr>
          <p:spPr>
            <a:xfrm>
              <a:off x="4590230" y="1740538"/>
              <a:ext cx="1227739" cy="1227738"/>
            </a:xfrm>
            <a:custGeom>
              <a:avLst/>
              <a:gdLst>
                <a:gd name="connsiteX0" fmla="*/ 938392 w 1227738"/>
                <a:gd name="connsiteY0" fmla="*/ 1037687 h 1227738"/>
                <a:gd name="connsiteX1" fmla="*/ 615336 w 1227738"/>
                <a:gd name="connsiteY1" fmla="*/ 1147439 h 1227738"/>
                <a:gd name="connsiteX2" fmla="*/ 192448 w 1227738"/>
                <a:gd name="connsiteY2" fmla="*/ 937236 h 1227738"/>
                <a:gd name="connsiteX3" fmla="*/ 292279 w 1227738"/>
                <a:gd name="connsiteY3" fmla="*/ 194392 h 1227738"/>
                <a:gd name="connsiteX4" fmla="*/ 615336 w 1227738"/>
                <a:gd name="connsiteY4" fmla="*/ 84640 h 1227738"/>
                <a:gd name="connsiteX5" fmla="*/ 1038223 w 1227738"/>
                <a:gd name="connsiteY5" fmla="*/ 294843 h 1227738"/>
                <a:gd name="connsiteX6" fmla="*/ 938392 w 1227738"/>
                <a:gd name="connsiteY6" fmla="*/ 1037687 h 1227738"/>
                <a:gd name="connsiteX7" fmla="*/ 1100230 w 1227738"/>
                <a:gd name="connsiteY7" fmla="*/ 243377 h 1227738"/>
                <a:gd name="connsiteX8" fmla="*/ 615955 w 1227738"/>
                <a:gd name="connsiteY8" fmla="*/ 4651 h 1227738"/>
                <a:gd name="connsiteX9" fmla="*/ 244534 w 1227738"/>
                <a:gd name="connsiteY9" fmla="*/ 130525 h 1227738"/>
                <a:gd name="connsiteX10" fmla="*/ 131681 w 1227738"/>
                <a:gd name="connsiteY10" fmla="*/ 986221 h 1227738"/>
                <a:gd name="connsiteX11" fmla="*/ 615955 w 1227738"/>
                <a:gd name="connsiteY11" fmla="*/ 1224948 h 1227738"/>
                <a:gd name="connsiteX12" fmla="*/ 987377 w 1227738"/>
                <a:gd name="connsiteY12" fmla="*/ 1099074 h 1227738"/>
                <a:gd name="connsiteX13" fmla="*/ 1100230 w 1227738"/>
                <a:gd name="connsiteY13" fmla="*/ 243377 h 12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738" h="1227738">
                  <a:moveTo>
                    <a:pt x="938392" y="1037687"/>
                  </a:moveTo>
                  <a:cubicBezTo>
                    <a:pt x="841661" y="1112096"/>
                    <a:pt x="728188" y="1147439"/>
                    <a:pt x="615336" y="1147439"/>
                  </a:cubicBezTo>
                  <a:cubicBezTo>
                    <a:pt x="454117" y="1147439"/>
                    <a:pt x="299100" y="1076131"/>
                    <a:pt x="192448" y="937236"/>
                  </a:cubicBezTo>
                  <a:cubicBezTo>
                    <a:pt x="15108" y="704709"/>
                    <a:pt x="59753" y="372352"/>
                    <a:pt x="292279" y="194392"/>
                  </a:cubicBezTo>
                  <a:cubicBezTo>
                    <a:pt x="389010" y="119984"/>
                    <a:pt x="502483" y="84640"/>
                    <a:pt x="615336" y="84640"/>
                  </a:cubicBezTo>
                  <a:cubicBezTo>
                    <a:pt x="776554" y="84640"/>
                    <a:pt x="931571" y="155948"/>
                    <a:pt x="1038223" y="294843"/>
                  </a:cubicBezTo>
                  <a:cubicBezTo>
                    <a:pt x="1216183" y="527369"/>
                    <a:pt x="1170918" y="860347"/>
                    <a:pt x="938392" y="1037687"/>
                  </a:cubicBezTo>
                  <a:close/>
                  <a:moveTo>
                    <a:pt x="1100230" y="243377"/>
                  </a:moveTo>
                  <a:cubicBezTo>
                    <a:pt x="980556" y="85260"/>
                    <a:pt x="796396" y="4651"/>
                    <a:pt x="615955" y="4651"/>
                  </a:cubicBezTo>
                  <a:cubicBezTo>
                    <a:pt x="486981" y="4651"/>
                    <a:pt x="354286" y="46815"/>
                    <a:pt x="244534" y="130525"/>
                  </a:cubicBezTo>
                  <a:cubicBezTo>
                    <a:pt x="-23337" y="337008"/>
                    <a:pt x="-75423" y="718351"/>
                    <a:pt x="131681" y="986221"/>
                  </a:cubicBezTo>
                  <a:cubicBezTo>
                    <a:pt x="251354" y="1144339"/>
                    <a:pt x="431795" y="1224948"/>
                    <a:pt x="615955" y="1224948"/>
                  </a:cubicBezTo>
                  <a:cubicBezTo>
                    <a:pt x="744930" y="1224948"/>
                    <a:pt x="877625" y="1182783"/>
                    <a:pt x="987377" y="1099074"/>
                  </a:cubicBezTo>
                  <a:cubicBezTo>
                    <a:pt x="1255248" y="895691"/>
                    <a:pt x="1306714" y="511248"/>
                    <a:pt x="1100230" y="243377"/>
                  </a:cubicBezTo>
                  <a:close/>
                </a:path>
              </a:pathLst>
            </a:custGeom>
            <a:grpFill/>
            <a:ln w="9525" cap="flat">
              <a:noFill/>
              <a:prstDash val="solid"/>
              <a:miter/>
            </a:ln>
          </p:spPr>
          <p:txBody>
            <a:bodyPr rtlCol="0" anchor="ctr"/>
            <a:lstStyle/>
            <a:p>
              <a:endParaRPr lang="fr-FR"/>
            </a:p>
          </p:txBody>
        </p:sp>
        <p:sp>
          <p:nvSpPr>
            <p:cNvPr id="8" name="Forme libre : forme 7">
              <a:extLst>
                <a:ext uri="{FF2B5EF4-FFF2-40B4-BE49-F238E27FC236}">
                  <a16:creationId xmlns:a16="http://schemas.microsoft.com/office/drawing/2014/main" id="{F748B874-2F44-4D7B-811A-E207C8E19458}"/>
                </a:ext>
              </a:extLst>
            </p:cNvPr>
            <p:cNvSpPr/>
            <p:nvPr/>
          </p:nvSpPr>
          <p:spPr>
            <a:xfrm>
              <a:off x="4762761" y="2365155"/>
              <a:ext cx="167419" cy="409246"/>
            </a:xfrm>
            <a:custGeom>
              <a:avLst/>
              <a:gdLst>
                <a:gd name="connsiteX0" fmla="*/ 166489 w 167418"/>
                <a:gd name="connsiteY0" fmla="*/ 104482 h 409246"/>
                <a:gd name="connsiteX1" fmla="*/ 79059 w 167418"/>
                <a:gd name="connsiteY1" fmla="*/ 4651 h 409246"/>
                <a:gd name="connsiteX2" fmla="*/ 4651 w 167418"/>
                <a:gd name="connsiteY2" fmla="*/ 301664 h 409246"/>
                <a:gd name="connsiteX3" fmla="*/ 14572 w 167418"/>
                <a:gd name="connsiteY3" fmla="*/ 320886 h 409246"/>
                <a:gd name="connsiteX4" fmla="*/ 102002 w 167418"/>
                <a:gd name="connsiteY4" fmla="*/ 408316 h 409246"/>
                <a:gd name="connsiteX5" fmla="*/ 166489 w 167418"/>
                <a:gd name="connsiteY5" fmla="*/ 104482 h 40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18" h="409246">
                  <a:moveTo>
                    <a:pt x="166489" y="104482"/>
                  </a:moveTo>
                  <a:cubicBezTo>
                    <a:pt x="131145" y="69138"/>
                    <a:pt x="102002" y="36894"/>
                    <a:pt x="79059" y="4651"/>
                  </a:cubicBezTo>
                  <a:cubicBezTo>
                    <a:pt x="27593" y="108202"/>
                    <a:pt x="11471" y="214854"/>
                    <a:pt x="4651" y="301664"/>
                  </a:cubicBezTo>
                  <a:cubicBezTo>
                    <a:pt x="10851" y="307865"/>
                    <a:pt x="10851" y="314686"/>
                    <a:pt x="14572" y="320886"/>
                  </a:cubicBezTo>
                  <a:cubicBezTo>
                    <a:pt x="40615" y="353130"/>
                    <a:pt x="72858" y="385373"/>
                    <a:pt x="102002" y="408316"/>
                  </a:cubicBezTo>
                  <a:cubicBezTo>
                    <a:pt x="102002" y="337008"/>
                    <a:pt x="108202" y="220435"/>
                    <a:pt x="166489" y="104482"/>
                  </a:cubicBezTo>
                  <a:close/>
                </a:path>
              </a:pathLst>
            </a:custGeom>
            <a:grpFill/>
            <a:ln w="9525" cap="flat">
              <a:noFill/>
              <a:prstDash val="solid"/>
              <a:miter/>
            </a:ln>
          </p:spPr>
          <p:txBody>
            <a:bodyPr rtlCol="0" anchor="ctr"/>
            <a:lstStyle/>
            <a:p>
              <a:endParaRPr lang="fr-FR"/>
            </a:p>
          </p:txBody>
        </p:sp>
        <p:sp>
          <p:nvSpPr>
            <p:cNvPr id="9" name="Forme libre : forme 8">
              <a:extLst>
                <a:ext uri="{FF2B5EF4-FFF2-40B4-BE49-F238E27FC236}">
                  <a16:creationId xmlns:a16="http://schemas.microsoft.com/office/drawing/2014/main" id="{CE3A30E0-6FD2-4AF2-A50F-718A7BDC8B51}"/>
                </a:ext>
              </a:extLst>
            </p:cNvPr>
            <p:cNvSpPr/>
            <p:nvPr/>
          </p:nvSpPr>
          <p:spPr>
            <a:xfrm>
              <a:off x="4892380" y="2054914"/>
              <a:ext cx="328637" cy="328637"/>
            </a:xfrm>
            <a:custGeom>
              <a:avLst/>
              <a:gdLst>
                <a:gd name="connsiteX0" fmla="*/ 224775 w 328637"/>
                <a:gd name="connsiteY0" fmla="*/ 4651 h 328637"/>
                <a:gd name="connsiteX1" fmla="*/ 75959 w 328637"/>
                <a:gd name="connsiteY1" fmla="*/ 133625 h 328637"/>
                <a:gd name="connsiteX2" fmla="*/ 4651 w 328637"/>
                <a:gd name="connsiteY2" fmla="*/ 221055 h 328637"/>
                <a:gd name="connsiteX3" fmla="*/ 88360 w 328637"/>
                <a:gd name="connsiteY3" fmla="*/ 327707 h 328637"/>
                <a:gd name="connsiteX4" fmla="*/ 185091 w 328637"/>
                <a:gd name="connsiteY4" fmla="*/ 217955 h 328637"/>
                <a:gd name="connsiteX5" fmla="*/ 323987 w 328637"/>
                <a:gd name="connsiteY5" fmla="*/ 105102 h 328637"/>
                <a:gd name="connsiteX6" fmla="*/ 224775 w 328637"/>
                <a:gd name="connsiteY6" fmla="*/ 4651 h 3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637" h="328637">
                  <a:moveTo>
                    <a:pt x="224775" y="4651"/>
                  </a:moveTo>
                  <a:cubicBezTo>
                    <a:pt x="176410" y="36894"/>
                    <a:pt x="128044" y="79059"/>
                    <a:pt x="75959" y="133625"/>
                  </a:cubicBezTo>
                  <a:cubicBezTo>
                    <a:pt x="49916" y="162768"/>
                    <a:pt x="24493" y="191912"/>
                    <a:pt x="4651" y="221055"/>
                  </a:cubicBezTo>
                  <a:cubicBezTo>
                    <a:pt x="26973" y="256399"/>
                    <a:pt x="53016" y="292363"/>
                    <a:pt x="88360" y="327707"/>
                  </a:cubicBezTo>
                  <a:cubicBezTo>
                    <a:pt x="114403" y="292363"/>
                    <a:pt x="146647" y="253299"/>
                    <a:pt x="185091" y="217955"/>
                  </a:cubicBezTo>
                  <a:cubicBezTo>
                    <a:pt x="233456" y="172690"/>
                    <a:pt x="278722" y="134245"/>
                    <a:pt x="323987" y="105102"/>
                  </a:cubicBezTo>
                  <a:cubicBezTo>
                    <a:pt x="292363" y="72858"/>
                    <a:pt x="257019" y="36894"/>
                    <a:pt x="224775" y="4651"/>
                  </a:cubicBezTo>
                  <a:close/>
                </a:path>
              </a:pathLst>
            </a:custGeom>
            <a:grpFill/>
            <a:ln w="9525" cap="flat">
              <a:noFill/>
              <a:prstDash val="solid"/>
              <a:miter/>
            </a:ln>
          </p:spPr>
          <p:txBody>
            <a:bodyPr rtlCol="0" anchor="ctr"/>
            <a:lstStyle/>
            <a:p>
              <a:endParaRPr lang="fr-FR"/>
            </a:p>
          </p:txBody>
        </p:sp>
        <p:sp>
          <p:nvSpPr>
            <p:cNvPr id="10" name="Forme libre : forme 9">
              <a:extLst>
                <a:ext uri="{FF2B5EF4-FFF2-40B4-BE49-F238E27FC236}">
                  <a16:creationId xmlns:a16="http://schemas.microsoft.com/office/drawing/2014/main" id="{A3D3668F-F424-4400-B235-29329874554B}"/>
                </a:ext>
              </a:extLst>
            </p:cNvPr>
            <p:cNvSpPr/>
            <p:nvPr/>
          </p:nvSpPr>
          <p:spPr>
            <a:xfrm>
              <a:off x="5185379" y="1940208"/>
              <a:ext cx="440250" cy="179820"/>
            </a:xfrm>
            <a:custGeom>
              <a:avLst/>
              <a:gdLst>
                <a:gd name="connsiteX0" fmla="*/ 438080 w 440249"/>
                <a:gd name="connsiteY0" fmla="*/ 88147 h 179820"/>
                <a:gd name="connsiteX1" fmla="*/ 363671 w 440249"/>
                <a:gd name="connsiteY1" fmla="*/ 10638 h 179820"/>
                <a:gd name="connsiteX2" fmla="*/ 4651 w 440249"/>
                <a:gd name="connsiteY2" fmla="*/ 77606 h 179820"/>
                <a:gd name="connsiteX3" fmla="*/ 104482 w 440249"/>
                <a:gd name="connsiteY3" fmla="*/ 177437 h 179820"/>
                <a:gd name="connsiteX4" fmla="*/ 438080 w 440249"/>
                <a:gd name="connsiteY4" fmla="*/ 88147 h 179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49" h="179820">
                  <a:moveTo>
                    <a:pt x="438080" y="88147"/>
                  </a:moveTo>
                  <a:cubicBezTo>
                    <a:pt x="415757" y="59004"/>
                    <a:pt x="392814" y="33581"/>
                    <a:pt x="363671" y="10638"/>
                  </a:cubicBezTo>
                  <a:cubicBezTo>
                    <a:pt x="283062" y="-2383"/>
                    <a:pt x="149747" y="97"/>
                    <a:pt x="4651" y="77606"/>
                  </a:cubicBezTo>
                  <a:cubicBezTo>
                    <a:pt x="36894" y="112950"/>
                    <a:pt x="72238" y="148914"/>
                    <a:pt x="104482" y="177437"/>
                  </a:cubicBezTo>
                  <a:cubicBezTo>
                    <a:pt x="297944" y="71405"/>
                    <a:pt x="438080" y="88147"/>
                    <a:pt x="438080" y="88147"/>
                  </a:cubicBezTo>
                  <a:close/>
                </a:path>
              </a:pathLst>
            </a:custGeom>
            <a:grpFill/>
            <a:ln w="9525"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C78638D0-482B-4604-9E67-9D9AF57BD67E}"/>
                </a:ext>
              </a:extLst>
            </p:cNvPr>
            <p:cNvSpPr/>
            <p:nvPr/>
          </p:nvSpPr>
          <p:spPr>
            <a:xfrm>
              <a:off x="4753621" y="1976284"/>
              <a:ext cx="142616" cy="390644"/>
            </a:xfrm>
            <a:custGeom>
              <a:avLst/>
              <a:gdLst>
                <a:gd name="connsiteX0" fmla="*/ 90449 w 142616"/>
                <a:gd name="connsiteY0" fmla="*/ 389094 h 390644"/>
                <a:gd name="connsiteX1" fmla="*/ 141915 w 142616"/>
                <a:gd name="connsiteY1" fmla="*/ 298564 h 390644"/>
                <a:gd name="connsiteX2" fmla="*/ 70607 w 142616"/>
                <a:gd name="connsiteY2" fmla="*/ 4651 h 390644"/>
                <a:gd name="connsiteX3" fmla="*/ 12321 w 142616"/>
                <a:gd name="connsiteY3" fmla="*/ 72238 h 390644"/>
                <a:gd name="connsiteX4" fmla="*/ 90449 w 142616"/>
                <a:gd name="connsiteY4" fmla="*/ 389094 h 390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6" h="390644">
                  <a:moveTo>
                    <a:pt x="90449" y="389094"/>
                  </a:moveTo>
                  <a:cubicBezTo>
                    <a:pt x="106571" y="359951"/>
                    <a:pt x="122693" y="330807"/>
                    <a:pt x="141915" y="298564"/>
                  </a:cubicBezTo>
                  <a:cubicBezTo>
                    <a:pt x="58206" y="165869"/>
                    <a:pt x="61306" y="56116"/>
                    <a:pt x="70607" y="4651"/>
                  </a:cubicBezTo>
                  <a:cubicBezTo>
                    <a:pt x="51385" y="26973"/>
                    <a:pt x="28442" y="49916"/>
                    <a:pt x="12321" y="72238"/>
                  </a:cubicBezTo>
                  <a:cubicBezTo>
                    <a:pt x="-3181" y="147267"/>
                    <a:pt x="-3181" y="257019"/>
                    <a:pt x="90449" y="389094"/>
                  </a:cubicBezTo>
                  <a:close/>
                </a:path>
              </a:pathLst>
            </a:custGeom>
            <a:grpFill/>
            <a:ln w="9525" cap="flat">
              <a:noFill/>
              <a:prstDash val="solid"/>
              <a:miter/>
            </a:ln>
          </p:spPr>
          <p:txBody>
            <a:bodyPr rtlCol="0" anchor="ctr"/>
            <a:lstStyle/>
            <a:p>
              <a:endParaRPr lang="fr-FR"/>
            </a:p>
          </p:txBody>
        </p:sp>
        <p:sp>
          <p:nvSpPr>
            <p:cNvPr id="12" name="Forme libre : forme 11">
              <a:extLst>
                <a:ext uri="{FF2B5EF4-FFF2-40B4-BE49-F238E27FC236}">
                  <a16:creationId xmlns:a16="http://schemas.microsoft.com/office/drawing/2014/main" id="{1D2F6BFF-822E-4DD4-86F6-22ABA6723BFE}"/>
                </a:ext>
              </a:extLst>
            </p:cNvPr>
            <p:cNvSpPr/>
            <p:nvPr/>
          </p:nvSpPr>
          <p:spPr>
            <a:xfrm>
              <a:off x="4926684" y="2381365"/>
              <a:ext cx="725482" cy="359641"/>
            </a:xfrm>
            <a:custGeom>
              <a:avLst/>
              <a:gdLst>
                <a:gd name="connsiteX0" fmla="*/ 155948 w 725481"/>
                <a:gd name="connsiteY0" fmla="*/ 95181 h 359640"/>
                <a:gd name="connsiteX1" fmla="*/ 56116 w 725481"/>
                <a:gd name="connsiteY1" fmla="*/ 4651 h 359640"/>
                <a:gd name="connsiteX2" fmla="*/ 4651 w 725481"/>
                <a:gd name="connsiteY2" fmla="*/ 88360 h 359640"/>
                <a:gd name="connsiteX3" fmla="*/ 98281 w 725481"/>
                <a:gd name="connsiteY3" fmla="*/ 168969 h 359640"/>
                <a:gd name="connsiteX4" fmla="*/ 653864 w 725481"/>
                <a:gd name="connsiteY4" fmla="*/ 356230 h 359640"/>
                <a:gd name="connsiteX5" fmla="*/ 721451 w 725481"/>
                <a:gd name="connsiteY5" fmla="*/ 272521 h 359640"/>
                <a:gd name="connsiteX6" fmla="*/ 155948 w 725481"/>
                <a:gd name="connsiteY6" fmla="*/ 95181 h 35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5481" h="359640">
                  <a:moveTo>
                    <a:pt x="155948" y="95181"/>
                  </a:moveTo>
                  <a:cubicBezTo>
                    <a:pt x="116883" y="62937"/>
                    <a:pt x="84640" y="33794"/>
                    <a:pt x="56116" y="4651"/>
                  </a:cubicBezTo>
                  <a:cubicBezTo>
                    <a:pt x="36894" y="33794"/>
                    <a:pt x="20772" y="59837"/>
                    <a:pt x="4651" y="88360"/>
                  </a:cubicBezTo>
                  <a:cubicBezTo>
                    <a:pt x="30694" y="114403"/>
                    <a:pt x="62937" y="143546"/>
                    <a:pt x="98281" y="168969"/>
                  </a:cubicBezTo>
                  <a:cubicBezTo>
                    <a:pt x="314686" y="340108"/>
                    <a:pt x="531090" y="356230"/>
                    <a:pt x="653864" y="356230"/>
                  </a:cubicBezTo>
                  <a:cubicBezTo>
                    <a:pt x="660065" y="356230"/>
                    <a:pt x="699129" y="304764"/>
                    <a:pt x="721451" y="272521"/>
                  </a:cubicBezTo>
                  <a:cubicBezTo>
                    <a:pt x="665645" y="285542"/>
                    <a:pt x="433119" y="314686"/>
                    <a:pt x="155948" y="95181"/>
                  </a:cubicBezTo>
                  <a:close/>
                </a:path>
              </a:pathLst>
            </a:custGeom>
            <a:grpFill/>
            <a:ln w="9525" cap="flat">
              <a:noFill/>
              <a:prstDash val="solid"/>
              <a:miter/>
            </a:ln>
          </p:spPr>
          <p:txBody>
            <a:bodyPr rtlCol="0" anchor="ctr"/>
            <a:lstStyle/>
            <a:p>
              <a:endParaRPr lang="fr-FR"/>
            </a:p>
          </p:txBody>
        </p:sp>
        <p:sp>
          <p:nvSpPr>
            <p:cNvPr id="13" name="Forme libre : forme 12">
              <a:extLst>
                <a:ext uri="{FF2B5EF4-FFF2-40B4-BE49-F238E27FC236}">
                  <a16:creationId xmlns:a16="http://schemas.microsoft.com/office/drawing/2014/main" id="{3C5E91C8-E102-4079-98C9-5BF00C9CDCC5}"/>
                </a:ext>
              </a:extLst>
            </p:cNvPr>
            <p:cNvSpPr/>
            <p:nvPr/>
          </p:nvSpPr>
          <p:spPr>
            <a:xfrm>
              <a:off x="4838685" y="2270876"/>
              <a:ext cx="142616" cy="198422"/>
            </a:xfrm>
            <a:custGeom>
              <a:avLst/>
              <a:gdLst>
                <a:gd name="connsiteX0" fmla="*/ 4651 w 142616"/>
                <a:gd name="connsiteY0" fmla="*/ 95181 h 198422"/>
                <a:gd name="connsiteX1" fmla="*/ 92080 w 142616"/>
                <a:gd name="connsiteY1" fmla="*/ 195012 h 198422"/>
                <a:gd name="connsiteX2" fmla="*/ 143546 w 142616"/>
                <a:gd name="connsiteY2" fmla="*/ 111303 h 198422"/>
                <a:gd name="connsiteX3" fmla="*/ 59837 w 142616"/>
                <a:gd name="connsiteY3" fmla="*/ 4651 h 198422"/>
                <a:gd name="connsiteX4" fmla="*/ 4651 w 142616"/>
                <a:gd name="connsiteY4" fmla="*/ 95181 h 198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6" h="198422">
                  <a:moveTo>
                    <a:pt x="4651" y="95181"/>
                  </a:moveTo>
                  <a:cubicBezTo>
                    <a:pt x="26973" y="127424"/>
                    <a:pt x="56116" y="162768"/>
                    <a:pt x="92080" y="195012"/>
                  </a:cubicBezTo>
                  <a:cubicBezTo>
                    <a:pt x="105102" y="165869"/>
                    <a:pt x="121224" y="139826"/>
                    <a:pt x="143546" y="111303"/>
                  </a:cubicBezTo>
                  <a:cubicBezTo>
                    <a:pt x="108202" y="75959"/>
                    <a:pt x="82159" y="39995"/>
                    <a:pt x="59837" y="4651"/>
                  </a:cubicBezTo>
                  <a:cubicBezTo>
                    <a:pt x="37514" y="36894"/>
                    <a:pt x="20772" y="66037"/>
                    <a:pt x="4651" y="95181"/>
                  </a:cubicBezTo>
                  <a:close/>
                </a:path>
              </a:pathLst>
            </a:custGeom>
            <a:grpFill/>
            <a:ln w="9525"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B72DB139-384D-4DA4-8803-A629603F518B}"/>
                </a:ext>
              </a:extLst>
            </p:cNvPr>
            <p:cNvSpPr/>
            <p:nvPr/>
          </p:nvSpPr>
          <p:spPr>
            <a:xfrm>
              <a:off x="5211536" y="2110526"/>
              <a:ext cx="514658" cy="434049"/>
            </a:xfrm>
            <a:custGeom>
              <a:avLst/>
              <a:gdLst>
                <a:gd name="connsiteX0" fmla="*/ 4651 w 514658"/>
                <a:gd name="connsiteY0" fmla="*/ 49916 h 434048"/>
                <a:gd name="connsiteX1" fmla="*/ 498846 w 514658"/>
                <a:gd name="connsiteY1" fmla="*/ 431259 h 434048"/>
                <a:gd name="connsiteX2" fmla="*/ 511868 w 514658"/>
                <a:gd name="connsiteY2" fmla="*/ 385994 h 434048"/>
                <a:gd name="connsiteX3" fmla="*/ 75959 w 514658"/>
                <a:gd name="connsiteY3" fmla="*/ 4651 h 434048"/>
                <a:gd name="connsiteX4" fmla="*/ 4651 w 514658"/>
                <a:gd name="connsiteY4" fmla="*/ 49916 h 43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658" h="434048">
                  <a:moveTo>
                    <a:pt x="4651" y="49916"/>
                  </a:moveTo>
                  <a:cubicBezTo>
                    <a:pt x="204933" y="234076"/>
                    <a:pt x="437459" y="389094"/>
                    <a:pt x="498846" y="431259"/>
                  </a:cubicBezTo>
                  <a:cubicBezTo>
                    <a:pt x="505047" y="415137"/>
                    <a:pt x="508767" y="402115"/>
                    <a:pt x="511868" y="385994"/>
                  </a:cubicBezTo>
                  <a:cubicBezTo>
                    <a:pt x="447381" y="337628"/>
                    <a:pt x="279341" y="208654"/>
                    <a:pt x="75959" y="4651"/>
                  </a:cubicBezTo>
                  <a:cubicBezTo>
                    <a:pt x="56116" y="17672"/>
                    <a:pt x="30073" y="26353"/>
                    <a:pt x="4651" y="49916"/>
                  </a:cubicBezTo>
                  <a:close/>
                </a:path>
              </a:pathLst>
            </a:custGeom>
            <a:grpFill/>
            <a:ln w="9525"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8E856EA4-E468-471D-AB16-FBA7F313C530}"/>
                </a:ext>
              </a:extLst>
            </p:cNvPr>
            <p:cNvSpPr/>
            <p:nvPr/>
          </p:nvSpPr>
          <p:spPr>
            <a:xfrm>
              <a:off x="4965432" y="1844341"/>
              <a:ext cx="229426" cy="217024"/>
            </a:xfrm>
            <a:custGeom>
              <a:avLst/>
              <a:gdLst>
                <a:gd name="connsiteX0" fmla="*/ 227876 w 229425"/>
                <a:gd name="connsiteY0" fmla="*/ 172069 h 217024"/>
                <a:gd name="connsiteX1" fmla="*/ 75959 w 229425"/>
                <a:gd name="connsiteY1" fmla="*/ 4651 h 217024"/>
                <a:gd name="connsiteX2" fmla="*/ 4651 w 229425"/>
                <a:gd name="connsiteY2" fmla="*/ 33794 h 217024"/>
                <a:gd name="connsiteX3" fmla="*/ 149747 w 229425"/>
                <a:gd name="connsiteY3" fmla="*/ 216715 h 217024"/>
                <a:gd name="connsiteX4" fmla="*/ 227876 w 229425"/>
                <a:gd name="connsiteY4" fmla="*/ 172069 h 21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425" h="217024">
                  <a:moveTo>
                    <a:pt x="227876" y="172069"/>
                  </a:moveTo>
                  <a:cubicBezTo>
                    <a:pt x="179510" y="120604"/>
                    <a:pt x="128044" y="62937"/>
                    <a:pt x="75959" y="4651"/>
                  </a:cubicBezTo>
                  <a:cubicBezTo>
                    <a:pt x="53636" y="10851"/>
                    <a:pt x="27593" y="20772"/>
                    <a:pt x="4651" y="33794"/>
                  </a:cubicBezTo>
                  <a:cubicBezTo>
                    <a:pt x="39994" y="95181"/>
                    <a:pt x="95181" y="158428"/>
                    <a:pt x="149747" y="216715"/>
                  </a:cubicBezTo>
                  <a:cubicBezTo>
                    <a:pt x="179510" y="200593"/>
                    <a:pt x="202453" y="185091"/>
                    <a:pt x="227876" y="172069"/>
                  </a:cubicBezTo>
                  <a:close/>
                </a:path>
              </a:pathLst>
            </a:custGeom>
            <a:grpFill/>
            <a:ln w="9525" cap="flat">
              <a:noFill/>
              <a:prstDash val="solid"/>
              <a:miter/>
            </a:ln>
          </p:spPr>
          <p:txBody>
            <a:bodyPr rtlCol="0" anchor="ctr"/>
            <a:lstStyle/>
            <a:p>
              <a:endParaRPr lang="fr-FR"/>
            </a:p>
          </p:txBody>
        </p:sp>
        <p:sp>
          <p:nvSpPr>
            <p:cNvPr id="16" name="Forme libre : forme 15">
              <a:extLst>
                <a:ext uri="{FF2B5EF4-FFF2-40B4-BE49-F238E27FC236}">
                  <a16:creationId xmlns:a16="http://schemas.microsoft.com/office/drawing/2014/main" id="{101628B0-3987-4DA3-B6D4-5EC4DBE281E8}"/>
                </a:ext>
              </a:extLst>
            </p:cNvPr>
            <p:cNvSpPr/>
            <p:nvPr/>
          </p:nvSpPr>
          <p:spPr>
            <a:xfrm>
              <a:off x="5110425" y="2011591"/>
              <a:ext cx="179820" cy="148817"/>
            </a:xfrm>
            <a:custGeom>
              <a:avLst/>
              <a:gdLst>
                <a:gd name="connsiteX0" fmla="*/ 82779 w 179820"/>
                <a:gd name="connsiteY0" fmla="*/ 4651 h 148816"/>
                <a:gd name="connsiteX1" fmla="*/ 4651 w 179820"/>
                <a:gd name="connsiteY1" fmla="*/ 49295 h 148816"/>
                <a:gd name="connsiteX2" fmla="*/ 105722 w 179820"/>
                <a:gd name="connsiteY2" fmla="*/ 148507 h 148816"/>
                <a:gd name="connsiteX3" fmla="*/ 179510 w 179820"/>
                <a:gd name="connsiteY3" fmla="*/ 106342 h 148816"/>
                <a:gd name="connsiteX4" fmla="*/ 82779 w 179820"/>
                <a:gd name="connsiteY4" fmla="*/ 4651 h 14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820" h="148816">
                  <a:moveTo>
                    <a:pt x="82779" y="4651"/>
                  </a:moveTo>
                  <a:cubicBezTo>
                    <a:pt x="56736" y="17672"/>
                    <a:pt x="26973" y="30073"/>
                    <a:pt x="4651" y="49295"/>
                  </a:cubicBezTo>
                  <a:cubicBezTo>
                    <a:pt x="36894" y="81539"/>
                    <a:pt x="70378" y="116263"/>
                    <a:pt x="105722" y="148507"/>
                  </a:cubicBezTo>
                  <a:cubicBezTo>
                    <a:pt x="131765" y="132385"/>
                    <a:pt x="153467" y="119363"/>
                    <a:pt x="179510" y="106342"/>
                  </a:cubicBezTo>
                  <a:cubicBezTo>
                    <a:pt x="147267" y="74718"/>
                    <a:pt x="118123" y="40615"/>
                    <a:pt x="82779" y="4651"/>
                  </a:cubicBezTo>
                  <a:close/>
                </a:path>
              </a:pathLst>
            </a:custGeom>
            <a:grpFill/>
            <a:ln w="9525" cap="flat">
              <a:noFill/>
              <a:prstDash val="solid"/>
              <a:miter/>
            </a:ln>
          </p:spPr>
          <p:txBody>
            <a:bodyPr rtlCol="0" anchor="ctr"/>
            <a:lstStyle/>
            <a:p>
              <a:endParaRPr lang="fr-FR"/>
            </a:p>
          </p:txBody>
        </p:sp>
        <p:sp>
          <p:nvSpPr>
            <p:cNvPr id="17" name="Forme libre : forme 16">
              <a:extLst>
                <a:ext uri="{FF2B5EF4-FFF2-40B4-BE49-F238E27FC236}">
                  <a16:creationId xmlns:a16="http://schemas.microsoft.com/office/drawing/2014/main" id="{7C8D5947-3C74-4E23-847C-13E3023923C3}"/>
                </a:ext>
              </a:extLst>
            </p:cNvPr>
            <p:cNvSpPr/>
            <p:nvPr/>
          </p:nvSpPr>
          <p:spPr>
            <a:xfrm>
              <a:off x="5403292" y="2261686"/>
              <a:ext cx="235627" cy="235627"/>
            </a:xfrm>
            <a:custGeom>
              <a:avLst/>
              <a:gdLst>
                <a:gd name="connsiteX0" fmla="*/ 48585 w 235626"/>
                <a:gd name="connsiteY0" fmla="*/ 28467 h 235626"/>
                <a:gd name="connsiteX1" fmla="*/ 26262 w 235626"/>
                <a:gd name="connsiteY1" fmla="*/ 186585 h 235626"/>
                <a:gd name="connsiteX2" fmla="*/ 187480 w 235626"/>
                <a:gd name="connsiteY2" fmla="*/ 208907 h 235626"/>
                <a:gd name="connsiteX3" fmla="*/ 209803 w 235626"/>
                <a:gd name="connsiteY3" fmla="*/ 47689 h 235626"/>
                <a:gd name="connsiteX4" fmla="*/ 48585 w 235626"/>
                <a:gd name="connsiteY4" fmla="*/ 28467 h 235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26" h="235626">
                  <a:moveTo>
                    <a:pt x="48585" y="28467"/>
                  </a:moveTo>
                  <a:cubicBezTo>
                    <a:pt x="219" y="67531"/>
                    <a:pt x="-9702" y="138219"/>
                    <a:pt x="26262" y="186585"/>
                  </a:cubicBezTo>
                  <a:cubicBezTo>
                    <a:pt x="65327" y="238051"/>
                    <a:pt x="136015" y="244871"/>
                    <a:pt x="187480" y="208907"/>
                  </a:cubicBezTo>
                  <a:cubicBezTo>
                    <a:pt x="235846" y="169843"/>
                    <a:pt x="245767" y="99155"/>
                    <a:pt x="209803" y="47689"/>
                  </a:cubicBezTo>
                  <a:cubicBezTo>
                    <a:pt x="171359" y="-676"/>
                    <a:pt x="100671" y="-9977"/>
                    <a:pt x="48585" y="28467"/>
                  </a:cubicBezTo>
                  <a:close/>
                </a:path>
              </a:pathLst>
            </a:custGeom>
            <a:grpFill/>
            <a:ln w="9525"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CD984577-5BA3-4EEE-8F64-BE5FCA6F9167}"/>
                </a:ext>
              </a:extLst>
            </p:cNvPr>
            <p:cNvSpPr/>
            <p:nvPr/>
          </p:nvSpPr>
          <p:spPr>
            <a:xfrm>
              <a:off x="5170584" y="2549205"/>
              <a:ext cx="217024" cy="217024"/>
            </a:xfrm>
            <a:custGeom>
              <a:avLst/>
              <a:gdLst>
                <a:gd name="connsiteX0" fmla="*/ 45695 w 217024"/>
                <a:gd name="connsiteY0" fmla="*/ 27155 h 217024"/>
                <a:gd name="connsiteX1" fmla="*/ 26473 w 217024"/>
                <a:gd name="connsiteY1" fmla="*/ 175971 h 217024"/>
                <a:gd name="connsiteX2" fmla="*/ 175290 w 217024"/>
                <a:gd name="connsiteY2" fmla="*/ 195194 h 217024"/>
                <a:gd name="connsiteX3" fmla="*/ 194512 w 217024"/>
                <a:gd name="connsiteY3" fmla="*/ 46377 h 217024"/>
                <a:gd name="connsiteX4" fmla="*/ 45695 w 217024"/>
                <a:gd name="connsiteY4" fmla="*/ 27155 h 21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24" h="217024">
                  <a:moveTo>
                    <a:pt x="45695" y="27155"/>
                  </a:moveTo>
                  <a:cubicBezTo>
                    <a:pt x="430" y="62499"/>
                    <a:pt x="-9491" y="130706"/>
                    <a:pt x="26473" y="175971"/>
                  </a:cubicBezTo>
                  <a:cubicBezTo>
                    <a:pt x="61817" y="221237"/>
                    <a:pt x="130025" y="231158"/>
                    <a:pt x="175290" y="195194"/>
                  </a:cubicBezTo>
                  <a:cubicBezTo>
                    <a:pt x="220555" y="159850"/>
                    <a:pt x="230476" y="95362"/>
                    <a:pt x="194512" y="46377"/>
                  </a:cubicBezTo>
                  <a:cubicBezTo>
                    <a:pt x="159168" y="-1989"/>
                    <a:pt x="94061" y="-8189"/>
                    <a:pt x="45695" y="27155"/>
                  </a:cubicBezTo>
                  <a:close/>
                </a:path>
              </a:pathLst>
            </a:custGeom>
            <a:grpFill/>
            <a:ln w="9525" cap="flat">
              <a:noFill/>
              <a:prstDash val="solid"/>
              <a:miter/>
            </a:ln>
          </p:spPr>
          <p:txBody>
            <a:bodyPr rtlCol="0" anchor="ctr"/>
            <a:lstStyle/>
            <a:p>
              <a:endParaRPr lang="fr-FR"/>
            </a:p>
          </p:txBody>
        </p:sp>
        <p:sp>
          <p:nvSpPr>
            <p:cNvPr id="19" name="Forme libre : forme 18">
              <a:extLst>
                <a:ext uri="{FF2B5EF4-FFF2-40B4-BE49-F238E27FC236}">
                  <a16:creationId xmlns:a16="http://schemas.microsoft.com/office/drawing/2014/main" id="{73875FA2-5C2A-4D56-B7E9-AADCAF53BB39}"/>
                </a:ext>
              </a:extLst>
            </p:cNvPr>
            <p:cNvSpPr/>
            <p:nvPr/>
          </p:nvSpPr>
          <p:spPr>
            <a:xfrm>
              <a:off x="4753303" y="2201374"/>
              <a:ext cx="328637" cy="328637"/>
            </a:xfrm>
            <a:custGeom>
              <a:avLst/>
              <a:gdLst>
                <a:gd name="connsiteX0" fmla="*/ 67706 w 328637"/>
                <a:gd name="connsiteY0" fmla="*/ 38826 h 328637"/>
                <a:gd name="connsiteX1" fmla="*/ 38563 w 328637"/>
                <a:gd name="connsiteY1" fmla="*/ 265152 h 328637"/>
                <a:gd name="connsiteX2" fmla="*/ 264888 w 328637"/>
                <a:gd name="connsiteY2" fmla="*/ 294295 h 328637"/>
                <a:gd name="connsiteX3" fmla="*/ 294032 w 328637"/>
                <a:gd name="connsiteY3" fmla="*/ 67970 h 328637"/>
                <a:gd name="connsiteX4" fmla="*/ 67706 w 328637"/>
                <a:gd name="connsiteY4" fmla="*/ 38826 h 328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37" h="328637">
                  <a:moveTo>
                    <a:pt x="67706" y="38826"/>
                  </a:moveTo>
                  <a:cubicBezTo>
                    <a:pt x="-3602" y="94012"/>
                    <a:pt x="-16003" y="193844"/>
                    <a:pt x="38563" y="265152"/>
                  </a:cubicBezTo>
                  <a:cubicBezTo>
                    <a:pt x="93749" y="336460"/>
                    <a:pt x="193580" y="348861"/>
                    <a:pt x="264888" y="294295"/>
                  </a:cubicBezTo>
                  <a:cubicBezTo>
                    <a:pt x="336196" y="239729"/>
                    <a:pt x="348598" y="139278"/>
                    <a:pt x="294032" y="67970"/>
                  </a:cubicBezTo>
                  <a:cubicBezTo>
                    <a:pt x="238845" y="-3339"/>
                    <a:pt x="135294" y="-16360"/>
                    <a:pt x="67706" y="38826"/>
                  </a:cubicBezTo>
                  <a:close/>
                </a:path>
              </a:pathLst>
            </a:custGeom>
            <a:grpFill/>
            <a:ln w="9525" cap="flat">
              <a:noFill/>
              <a:prstDash val="solid"/>
              <a:miter/>
            </a:ln>
          </p:spPr>
          <p:txBody>
            <a:bodyPr rtlCol="0" anchor="ctr"/>
            <a:lstStyle/>
            <a:p>
              <a:endParaRPr lang="fr-FR"/>
            </a:p>
          </p:txBody>
        </p:sp>
      </p:grpSp>
      <p:grpSp>
        <p:nvGrpSpPr>
          <p:cNvPr id="20" name="Graphique 36">
            <a:extLst>
              <a:ext uri="{FF2B5EF4-FFF2-40B4-BE49-F238E27FC236}">
                <a16:creationId xmlns:a16="http://schemas.microsoft.com/office/drawing/2014/main" id="{E9CCD8DE-88EC-41CA-820C-A1E276E7C2AE}"/>
              </a:ext>
            </a:extLst>
          </p:cNvPr>
          <p:cNvGrpSpPr/>
          <p:nvPr/>
        </p:nvGrpSpPr>
        <p:grpSpPr>
          <a:xfrm>
            <a:off x="2097400" y="1424512"/>
            <a:ext cx="788548" cy="670266"/>
            <a:chOff x="5905976" y="3238024"/>
            <a:chExt cx="381000" cy="323850"/>
          </a:xfrm>
          <a:solidFill>
            <a:schemeClr val="accent6">
              <a:lumMod val="60000"/>
              <a:lumOff val="40000"/>
            </a:schemeClr>
          </a:solidFill>
        </p:grpSpPr>
        <p:sp>
          <p:nvSpPr>
            <p:cNvPr id="21" name="Forme libre : forme 20">
              <a:extLst>
                <a:ext uri="{FF2B5EF4-FFF2-40B4-BE49-F238E27FC236}">
                  <a16:creationId xmlns:a16="http://schemas.microsoft.com/office/drawing/2014/main" id="{D01F3FA0-383F-44BE-9C4E-335FD2369662}"/>
                </a:ext>
              </a:extLst>
            </p:cNvPr>
            <p:cNvSpPr/>
            <p:nvPr/>
          </p:nvSpPr>
          <p:spPr>
            <a:xfrm>
              <a:off x="5905976" y="3238024"/>
              <a:ext cx="381000" cy="323850"/>
            </a:xfrm>
            <a:custGeom>
              <a:avLst/>
              <a:gdLst>
                <a:gd name="connsiteX0" fmla="*/ 282416 w 381000"/>
                <a:gd name="connsiteY0" fmla="*/ 7144 h 323850"/>
                <a:gd name="connsiteX1" fmla="*/ 98584 w 381000"/>
                <a:gd name="connsiteY1" fmla="*/ 7144 h 323850"/>
                <a:gd name="connsiteX2" fmla="*/ 7144 w 381000"/>
                <a:gd name="connsiteY2" fmla="*/ 166211 h 323850"/>
                <a:gd name="connsiteX3" fmla="*/ 98584 w 381000"/>
                <a:gd name="connsiteY3" fmla="*/ 325279 h 323850"/>
                <a:gd name="connsiteX4" fmla="*/ 282416 w 381000"/>
                <a:gd name="connsiteY4" fmla="*/ 325279 h 323850"/>
                <a:gd name="connsiteX5" fmla="*/ 373856 w 381000"/>
                <a:gd name="connsiteY5" fmla="*/ 166211 h 323850"/>
                <a:gd name="connsiteX6" fmla="*/ 282416 w 381000"/>
                <a:gd name="connsiteY6" fmla="*/ 7144 h 323850"/>
                <a:gd name="connsiteX7" fmla="*/ 283369 w 381000"/>
                <a:gd name="connsiteY7" fmla="*/ 237649 h 323850"/>
                <a:gd name="connsiteX8" fmla="*/ 258604 w 381000"/>
                <a:gd name="connsiteY8" fmla="*/ 262414 h 323850"/>
                <a:gd name="connsiteX9" fmla="*/ 123349 w 381000"/>
                <a:gd name="connsiteY9" fmla="*/ 262414 h 323850"/>
                <a:gd name="connsiteX10" fmla="*/ 98584 w 381000"/>
                <a:gd name="connsiteY10" fmla="*/ 237649 h 323850"/>
                <a:gd name="connsiteX11" fmla="*/ 98584 w 381000"/>
                <a:gd name="connsiteY11" fmla="*/ 95726 h 323850"/>
                <a:gd name="connsiteX12" fmla="*/ 123349 w 381000"/>
                <a:gd name="connsiteY12" fmla="*/ 70961 h 323850"/>
                <a:gd name="connsiteX13" fmla="*/ 223361 w 381000"/>
                <a:gd name="connsiteY13" fmla="*/ 70961 h 323850"/>
                <a:gd name="connsiteX14" fmla="*/ 242411 w 381000"/>
                <a:gd name="connsiteY14" fmla="*/ 70961 h 323850"/>
                <a:gd name="connsiteX15" fmla="*/ 245269 w 381000"/>
                <a:gd name="connsiteY15" fmla="*/ 70961 h 323850"/>
                <a:gd name="connsiteX16" fmla="*/ 283369 w 381000"/>
                <a:gd name="connsiteY16" fmla="*/ 109061 h 323850"/>
                <a:gd name="connsiteX17" fmla="*/ 283369 w 381000"/>
                <a:gd name="connsiteY17" fmla="*/ 129064 h 323850"/>
                <a:gd name="connsiteX18" fmla="*/ 283369 w 381000"/>
                <a:gd name="connsiteY18" fmla="*/ 237649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23850">
                  <a:moveTo>
                    <a:pt x="282416" y="7144"/>
                  </a:moveTo>
                  <a:lnTo>
                    <a:pt x="98584" y="7144"/>
                  </a:lnTo>
                  <a:lnTo>
                    <a:pt x="7144" y="166211"/>
                  </a:lnTo>
                  <a:lnTo>
                    <a:pt x="98584" y="325279"/>
                  </a:lnTo>
                  <a:lnTo>
                    <a:pt x="282416" y="325279"/>
                  </a:lnTo>
                  <a:lnTo>
                    <a:pt x="373856" y="166211"/>
                  </a:lnTo>
                  <a:lnTo>
                    <a:pt x="282416" y="7144"/>
                  </a:lnTo>
                  <a:close/>
                  <a:moveTo>
                    <a:pt x="283369" y="237649"/>
                  </a:moveTo>
                  <a:cubicBezTo>
                    <a:pt x="283369" y="250984"/>
                    <a:pt x="271939" y="262414"/>
                    <a:pt x="258604" y="262414"/>
                  </a:cubicBezTo>
                  <a:lnTo>
                    <a:pt x="123349" y="262414"/>
                  </a:lnTo>
                  <a:cubicBezTo>
                    <a:pt x="110014" y="262414"/>
                    <a:pt x="98584" y="250984"/>
                    <a:pt x="98584" y="237649"/>
                  </a:cubicBezTo>
                  <a:lnTo>
                    <a:pt x="98584" y="95726"/>
                  </a:lnTo>
                  <a:cubicBezTo>
                    <a:pt x="98584" y="82391"/>
                    <a:pt x="110014" y="70961"/>
                    <a:pt x="123349" y="70961"/>
                  </a:cubicBezTo>
                  <a:lnTo>
                    <a:pt x="223361" y="70961"/>
                  </a:lnTo>
                  <a:cubicBezTo>
                    <a:pt x="232886" y="70961"/>
                    <a:pt x="242411" y="70961"/>
                    <a:pt x="242411" y="70961"/>
                  </a:cubicBezTo>
                  <a:lnTo>
                    <a:pt x="245269" y="70961"/>
                  </a:lnTo>
                  <a:lnTo>
                    <a:pt x="283369" y="109061"/>
                  </a:lnTo>
                  <a:lnTo>
                    <a:pt x="283369" y="129064"/>
                  </a:lnTo>
                  <a:lnTo>
                    <a:pt x="283369" y="237649"/>
                  </a:lnTo>
                  <a:close/>
                </a:path>
              </a:pathLst>
            </a:custGeom>
            <a:grpFill/>
            <a:ln w="9525" cap="flat">
              <a:noFill/>
              <a:prstDash val="solid"/>
              <a:miter/>
            </a:ln>
          </p:spPr>
          <p:txBody>
            <a:bodyPr rtlCol="0" anchor="ctr"/>
            <a:lstStyle/>
            <a:p>
              <a:endParaRPr lang="fr-FR"/>
            </a:p>
          </p:txBody>
        </p:sp>
        <p:sp>
          <p:nvSpPr>
            <p:cNvPr id="22" name="Forme libre : forme 21">
              <a:extLst>
                <a:ext uri="{FF2B5EF4-FFF2-40B4-BE49-F238E27FC236}">
                  <a16:creationId xmlns:a16="http://schemas.microsoft.com/office/drawing/2014/main" id="{6FBEDDAC-C0F2-4ECB-9D22-6EDAF323340D}"/>
                </a:ext>
              </a:extLst>
            </p:cNvPr>
            <p:cNvSpPr/>
            <p:nvPr/>
          </p:nvSpPr>
          <p:spPr>
            <a:xfrm>
              <a:off x="6060281" y="3415189"/>
              <a:ext cx="28575" cy="47625"/>
            </a:xfrm>
            <a:custGeom>
              <a:avLst/>
              <a:gdLst>
                <a:gd name="connsiteX0" fmla="*/ 22384 w 28575"/>
                <a:gd name="connsiteY0" fmla="*/ 14764 h 47625"/>
                <a:gd name="connsiteX1" fmla="*/ 21431 w 28575"/>
                <a:gd name="connsiteY1" fmla="*/ 10954 h 47625"/>
                <a:gd name="connsiteX2" fmla="*/ 19526 w 28575"/>
                <a:gd name="connsiteY2" fmla="*/ 8096 h 47625"/>
                <a:gd name="connsiteX3" fmla="*/ 17621 w 28575"/>
                <a:gd name="connsiteY3" fmla="*/ 7144 h 47625"/>
                <a:gd name="connsiteX4" fmla="*/ 14764 w 28575"/>
                <a:gd name="connsiteY4" fmla="*/ 7144 h 47625"/>
                <a:gd name="connsiteX5" fmla="*/ 10954 w 28575"/>
                <a:gd name="connsiteY5" fmla="*/ 8096 h 47625"/>
                <a:gd name="connsiteX6" fmla="*/ 8096 w 28575"/>
                <a:gd name="connsiteY6" fmla="*/ 11906 h 47625"/>
                <a:gd name="connsiteX7" fmla="*/ 7144 w 28575"/>
                <a:gd name="connsiteY7" fmla="*/ 17621 h 47625"/>
                <a:gd name="connsiteX8" fmla="*/ 7144 w 28575"/>
                <a:gd name="connsiteY8" fmla="*/ 26194 h 47625"/>
                <a:gd name="connsiteX9" fmla="*/ 7144 w 28575"/>
                <a:gd name="connsiteY9" fmla="*/ 35719 h 47625"/>
                <a:gd name="connsiteX10" fmla="*/ 9049 w 28575"/>
                <a:gd name="connsiteY10" fmla="*/ 41434 h 47625"/>
                <a:gd name="connsiteX11" fmla="*/ 11906 w 28575"/>
                <a:gd name="connsiteY11" fmla="*/ 44291 h 47625"/>
                <a:gd name="connsiteX12" fmla="*/ 15716 w 28575"/>
                <a:gd name="connsiteY12" fmla="*/ 45244 h 47625"/>
                <a:gd name="connsiteX13" fmla="*/ 18574 w 28575"/>
                <a:gd name="connsiteY13" fmla="*/ 44291 h 47625"/>
                <a:gd name="connsiteX14" fmla="*/ 20479 w 28575"/>
                <a:gd name="connsiteY14" fmla="*/ 42386 h 47625"/>
                <a:gd name="connsiteX15" fmla="*/ 22384 w 28575"/>
                <a:gd name="connsiteY15" fmla="*/ 39529 h 47625"/>
                <a:gd name="connsiteX16" fmla="*/ 23336 w 28575"/>
                <a:gd name="connsiteY16" fmla="*/ 35719 h 47625"/>
                <a:gd name="connsiteX17" fmla="*/ 24289 w 28575"/>
                <a:gd name="connsiteY17" fmla="*/ 30956 h 47625"/>
                <a:gd name="connsiteX18" fmla="*/ 24289 w 28575"/>
                <a:gd name="connsiteY18" fmla="*/ 25241 h 47625"/>
                <a:gd name="connsiteX19" fmla="*/ 24289 w 28575"/>
                <a:gd name="connsiteY19" fmla="*/ 18574 h 47625"/>
                <a:gd name="connsiteX20" fmla="*/ 22384 w 28575"/>
                <a:gd name="connsiteY20" fmla="*/ 147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 h="47625">
                  <a:moveTo>
                    <a:pt x="22384" y="14764"/>
                  </a:moveTo>
                  <a:cubicBezTo>
                    <a:pt x="22384" y="12859"/>
                    <a:pt x="21431" y="11906"/>
                    <a:pt x="21431" y="10954"/>
                  </a:cubicBezTo>
                  <a:cubicBezTo>
                    <a:pt x="21431" y="10001"/>
                    <a:pt x="20479" y="9049"/>
                    <a:pt x="19526" y="8096"/>
                  </a:cubicBezTo>
                  <a:cubicBezTo>
                    <a:pt x="18574" y="7144"/>
                    <a:pt x="18574" y="7144"/>
                    <a:pt x="17621" y="7144"/>
                  </a:cubicBezTo>
                  <a:cubicBezTo>
                    <a:pt x="16669" y="7144"/>
                    <a:pt x="15716" y="7144"/>
                    <a:pt x="14764" y="7144"/>
                  </a:cubicBezTo>
                  <a:cubicBezTo>
                    <a:pt x="12859" y="7144"/>
                    <a:pt x="11906" y="7144"/>
                    <a:pt x="10954" y="8096"/>
                  </a:cubicBezTo>
                  <a:cubicBezTo>
                    <a:pt x="10001" y="9049"/>
                    <a:pt x="9049" y="10001"/>
                    <a:pt x="8096" y="11906"/>
                  </a:cubicBezTo>
                  <a:cubicBezTo>
                    <a:pt x="7144" y="13811"/>
                    <a:pt x="7144" y="15716"/>
                    <a:pt x="7144" y="17621"/>
                  </a:cubicBezTo>
                  <a:cubicBezTo>
                    <a:pt x="7144" y="19526"/>
                    <a:pt x="7144" y="22384"/>
                    <a:pt x="7144" y="26194"/>
                  </a:cubicBezTo>
                  <a:cubicBezTo>
                    <a:pt x="7144" y="30004"/>
                    <a:pt x="7144" y="32861"/>
                    <a:pt x="7144" y="35719"/>
                  </a:cubicBezTo>
                  <a:cubicBezTo>
                    <a:pt x="7144" y="38576"/>
                    <a:pt x="8096" y="40481"/>
                    <a:pt x="9049" y="41434"/>
                  </a:cubicBezTo>
                  <a:cubicBezTo>
                    <a:pt x="10001" y="43339"/>
                    <a:pt x="10954" y="44291"/>
                    <a:pt x="11906" y="44291"/>
                  </a:cubicBezTo>
                  <a:cubicBezTo>
                    <a:pt x="12859" y="45244"/>
                    <a:pt x="13811" y="45244"/>
                    <a:pt x="15716" y="45244"/>
                  </a:cubicBezTo>
                  <a:cubicBezTo>
                    <a:pt x="16669" y="45244"/>
                    <a:pt x="17621" y="45244"/>
                    <a:pt x="18574" y="44291"/>
                  </a:cubicBezTo>
                  <a:cubicBezTo>
                    <a:pt x="19526" y="44291"/>
                    <a:pt x="20479" y="43339"/>
                    <a:pt x="20479" y="42386"/>
                  </a:cubicBezTo>
                  <a:cubicBezTo>
                    <a:pt x="21431" y="41434"/>
                    <a:pt x="21431" y="40481"/>
                    <a:pt x="22384" y="39529"/>
                  </a:cubicBezTo>
                  <a:cubicBezTo>
                    <a:pt x="22384" y="38576"/>
                    <a:pt x="23336" y="37624"/>
                    <a:pt x="23336" y="35719"/>
                  </a:cubicBezTo>
                  <a:cubicBezTo>
                    <a:pt x="23336" y="34766"/>
                    <a:pt x="23336" y="32861"/>
                    <a:pt x="24289" y="30956"/>
                  </a:cubicBezTo>
                  <a:cubicBezTo>
                    <a:pt x="24289" y="29051"/>
                    <a:pt x="24289" y="27146"/>
                    <a:pt x="24289" y="25241"/>
                  </a:cubicBezTo>
                  <a:cubicBezTo>
                    <a:pt x="24289" y="22384"/>
                    <a:pt x="24289" y="20479"/>
                    <a:pt x="24289" y="18574"/>
                  </a:cubicBezTo>
                  <a:cubicBezTo>
                    <a:pt x="22384" y="17621"/>
                    <a:pt x="22384" y="16669"/>
                    <a:pt x="22384" y="14764"/>
                  </a:cubicBezTo>
                  <a:close/>
                </a:path>
              </a:pathLst>
            </a:custGeom>
            <a:grpFill/>
            <a:ln w="9525"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C1053743-B431-4AA0-9CBF-BFBFC36C7233}"/>
                </a:ext>
              </a:extLst>
            </p:cNvPr>
            <p:cNvSpPr/>
            <p:nvPr/>
          </p:nvSpPr>
          <p:spPr>
            <a:xfrm>
              <a:off x="6103144" y="3340894"/>
              <a:ext cx="28575" cy="47625"/>
            </a:xfrm>
            <a:custGeom>
              <a:avLst/>
              <a:gdLst>
                <a:gd name="connsiteX0" fmla="*/ 22384 w 28575"/>
                <a:gd name="connsiteY0" fmla="*/ 14764 h 47625"/>
                <a:gd name="connsiteX1" fmla="*/ 21431 w 28575"/>
                <a:gd name="connsiteY1" fmla="*/ 10954 h 47625"/>
                <a:gd name="connsiteX2" fmla="*/ 19526 w 28575"/>
                <a:gd name="connsiteY2" fmla="*/ 8096 h 47625"/>
                <a:gd name="connsiteX3" fmla="*/ 17621 w 28575"/>
                <a:gd name="connsiteY3" fmla="*/ 7144 h 47625"/>
                <a:gd name="connsiteX4" fmla="*/ 14764 w 28575"/>
                <a:gd name="connsiteY4" fmla="*/ 7144 h 47625"/>
                <a:gd name="connsiteX5" fmla="*/ 10954 w 28575"/>
                <a:gd name="connsiteY5" fmla="*/ 8096 h 47625"/>
                <a:gd name="connsiteX6" fmla="*/ 8096 w 28575"/>
                <a:gd name="connsiteY6" fmla="*/ 11906 h 47625"/>
                <a:gd name="connsiteX7" fmla="*/ 7144 w 28575"/>
                <a:gd name="connsiteY7" fmla="*/ 17621 h 47625"/>
                <a:gd name="connsiteX8" fmla="*/ 7144 w 28575"/>
                <a:gd name="connsiteY8" fmla="*/ 26194 h 47625"/>
                <a:gd name="connsiteX9" fmla="*/ 7144 w 28575"/>
                <a:gd name="connsiteY9" fmla="*/ 35719 h 47625"/>
                <a:gd name="connsiteX10" fmla="*/ 9049 w 28575"/>
                <a:gd name="connsiteY10" fmla="*/ 41434 h 47625"/>
                <a:gd name="connsiteX11" fmla="*/ 11906 w 28575"/>
                <a:gd name="connsiteY11" fmla="*/ 44291 h 47625"/>
                <a:gd name="connsiteX12" fmla="*/ 15716 w 28575"/>
                <a:gd name="connsiteY12" fmla="*/ 45244 h 47625"/>
                <a:gd name="connsiteX13" fmla="*/ 18574 w 28575"/>
                <a:gd name="connsiteY13" fmla="*/ 44291 h 47625"/>
                <a:gd name="connsiteX14" fmla="*/ 20479 w 28575"/>
                <a:gd name="connsiteY14" fmla="*/ 42386 h 47625"/>
                <a:gd name="connsiteX15" fmla="*/ 22384 w 28575"/>
                <a:gd name="connsiteY15" fmla="*/ 39529 h 47625"/>
                <a:gd name="connsiteX16" fmla="*/ 23336 w 28575"/>
                <a:gd name="connsiteY16" fmla="*/ 35719 h 47625"/>
                <a:gd name="connsiteX17" fmla="*/ 24289 w 28575"/>
                <a:gd name="connsiteY17" fmla="*/ 30956 h 47625"/>
                <a:gd name="connsiteX18" fmla="*/ 24289 w 28575"/>
                <a:gd name="connsiteY18" fmla="*/ 25241 h 47625"/>
                <a:gd name="connsiteX19" fmla="*/ 24289 w 28575"/>
                <a:gd name="connsiteY19" fmla="*/ 18574 h 47625"/>
                <a:gd name="connsiteX20" fmla="*/ 22384 w 28575"/>
                <a:gd name="connsiteY20" fmla="*/ 147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 h="47625">
                  <a:moveTo>
                    <a:pt x="22384" y="14764"/>
                  </a:moveTo>
                  <a:cubicBezTo>
                    <a:pt x="22384" y="12859"/>
                    <a:pt x="21431" y="11906"/>
                    <a:pt x="21431" y="10954"/>
                  </a:cubicBezTo>
                  <a:cubicBezTo>
                    <a:pt x="21431" y="10001"/>
                    <a:pt x="20479" y="9049"/>
                    <a:pt x="19526" y="8096"/>
                  </a:cubicBezTo>
                  <a:cubicBezTo>
                    <a:pt x="18574" y="7144"/>
                    <a:pt x="18574" y="7144"/>
                    <a:pt x="17621" y="7144"/>
                  </a:cubicBezTo>
                  <a:cubicBezTo>
                    <a:pt x="16669" y="7144"/>
                    <a:pt x="15716" y="7144"/>
                    <a:pt x="14764" y="7144"/>
                  </a:cubicBezTo>
                  <a:cubicBezTo>
                    <a:pt x="12859" y="7144"/>
                    <a:pt x="11906" y="7144"/>
                    <a:pt x="10954" y="8096"/>
                  </a:cubicBezTo>
                  <a:cubicBezTo>
                    <a:pt x="10001" y="9049"/>
                    <a:pt x="9049" y="10001"/>
                    <a:pt x="8096" y="11906"/>
                  </a:cubicBezTo>
                  <a:cubicBezTo>
                    <a:pt x="7144" y="13811"/>
                    <a:pt x="7144" y="15716"/>
                    <a:pt x="7144" y="17621"/>
                  </a:cubicBezTo>
                  <a:cubicBezTo>
                    <a:pt x="7144" y="19526"/>
                    <a:pt x="7144" y="22384"/>
                    <a:pt x="7144" y="26194"/>
                  </a:cubicBezTo>
                  <a:cubicBezTo>
                    <a:pt x="7144" y="30004"/>
                    <a:pt x="7144" y="32861"/>
                    <a:pt x="7144" y="35719"/>
                  </a:cubicBezTo>
                  <a:cubicBezTo>
                    <a:pt x="7144" y="38576"/>
                    <a:pt x="8096" y="40481"/>
                    <a:pt x="9049" y="41434"/>
                  </a:cubicBezTo>
                  <a:cubicBezTo>
                    <a:pt x="10001" y="43339"/>
                    <a:pt x="10954" y="44291"/>
                    <a:pt x="11906" y="44291"/>
                  </a:cubicBezTo>
                  <a:cubicBezTo>
                    <a:pt x="12859" y="45244"/>
                    <a:pt x="13811" y="45244"/>
                    <a:pt x="15716" y="45244"/>
                  </a:cubicBezTo>
                  <a:cubicBezTo>
                    <a:pt x="16669" y="45244"/>
                    <a:pt x="17621" y="45244"/>
                    <a:pt x="18574" y="44291"/>
                  </a:cubicBezTo>
                  <a:cubicBezTo>
                    <a:pt x="19526" y="44291"/>
                    <a:pt x="20479" y="43339"/>
                    <a:pt x="20479" y="42386"/>
                  </a:cubicBezTo>
                  <a:cubicBezTo>
                    <a:pt x="21431" y="41434"/>
                    <a:pt x="21431" y="40481"/>
                    <a:pt x="22384" y="39529"/>
                  </a:cubicBezTo>
                  <a:cubicBezTo>
                    <a:pt x="22384" y="38576"/>
                    <a:pt x="23336" y="37624"/>
                    <a:pt x="23336" y="35719"/>
                  </a:cubicBezTo>
                  <a:cubicBezTo>
                    <a:pt x="23336" y="34766"/>
                    <a:pt x="23336" y="32861"/>
                    <a:pt x="24289" y="30956"/>
                  </a:cubicBezTo>
                  <a:cubicBezTo>
                    <a:pt x="24289" y="29051"/>
                    <a:pt x="24289" y="27146"/>
                    <a:pt x="24289" y="25241"/>
                  </a:cubicBezTo>
                  <a:cubicBezTo>
                    <a:pt x="24289" y="22384"/>
                    <a:pt x="24289" y="20479"/>
                    <a:pt x="24289" y="18574"/>
                  </a:cubicBezTo>
                  <a:cubicBezTo>
                    <a:pt x="23336" y="18574"/>
                    <a:pt x="23336" y="16669"/>
                    <a:pt x="22384" y="14764"/>
                  </a:cubicBezTo>
                  <a:close/>
                </a:path>
              </a:pathLst>
            </a:custGeom>
            <a:grpFill/>
            <a:ln w="9525"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AA16D0E7-6411-4ED6-B727-66EA44192D23}"/>
                </a:ext>
              </a:extLst>
            </p:cNvPr>
            <p:cNvSpPr/>
            <p:nvPr/>
          </p:nvSpPr>
          <p:spPr>
            <a:xfrm>
              <a:off x="6010751" y="3315176"/>
              <a:ext cx="171450" cy="171450"/>
            </a:xfrm>
            <a:custGeom>
              <a:avLst/>
              <a:gdLst>
                <a:gd name="connsiteX0" fmla="*/ 133826 w 171450"/>
                <a:gd name="connsiteY0" fmla="*/ 7144 h 171450"/>
                <a:gd name="connsiteX1" fmla="*/ 118586 w 171450"/>
                <a:gd name="connsiteY1" fmla="*/ 7144 h 171450"/>
                <a:gd name="connsiteX2" fmla="*/ 18574 w 171450"/>
                <a:gd name="connsiteY2" fmla="*/ 7144 h 171450"/>
                <a:gd name="connsiteX3" fmla="*/ 7144 w 171450"/>
                <a:gd name="connsiteY3" fmla="*/ 18574 h 171450"/>
                <a:gd name="connsiteX4" fmla="*/ 7144 w 171450"/>
                <a:gd name="connsiteY4" fmla="*/ 160496 h 171450"/>
                <a:gd name="connsiteX5" fmla="*/ 18574 w 171450"/>
                <a:gd name="connsiteY5" fmla="*/ 171926 h 171450"/>
                <a:gd name="connsiteX6" fmla="*/ 153829 w 171450"/>
                <a:gd name="connsiteY6" fmla="*/ 171926 h 171450"/>
                <a:gd name="connsiteX7" fmla="*/ 165259 w 171450"/>
                <a:gd name="connsiteY7" fmla="*/ 160496 h 171450"/>
                <a:gd name="connsiteX8" fmla="*/ 165259 w 171450"/>
                <a:gd name="connsiteY8" fmla="*/ 38576 h 171450"/>
                <a:gd name="connsiteX9" fmla="*/ 134779 w 171450"/>
                <a:gd name="connsiteY9" fmla="*/ 38576 h 171450"/>
                <a:gd name="connsiteX10" fmla="*/ 134779 w 171450"/>
                <a:gd name="connsiteY10" fmla="*/ 7144 h 171450"/>
                <a:gd name="connsiteX11" fmla="*/ 49054 w 171450"/>
                <a:gd name="connsiteY11" fmla="*/ 35719 h 171450"/>
                <a:gd name="connsiteX12" fmla="*/ 49054 w 171450"/>
                <a:gd name="connsiteY12" fmla="*/ 34766 h 171450"/>
                <a:gd name="connsiteX13" fmla="*/ 49054 w 171450"/>
                <a:gd name="connsiteY13" fmla="*/ 33814 h 171450"/>
                <a:gd name="connsiteX14" fmla="*/ 50006 w 171450"/>
                <a:gd name="connsiteY14" fmla="*/ 32861 h 171450"/>
                <a:gd name="connsiteX15" fmla="*/ 61436 w 171450"/>
                <a:gd name="connsiteY15" fmla="*/ 25241 h 171450"/>
                <a:gd name="connsiteX16" fmla="*/ 62389 w 171450"/>
                <a:gd name="connsiteY16" fmla="*/ 25241 h 171450"/>
                <a:gd name="connsiteX17" fmla="*/ 63341 w 171450"/>
                <a:gd name="connsiteY17" fmla="*/ 25241 h 171450"/>
                <a:gd name="connsiteX18" fmla="*/ 64294 w 171450"/>
                <a:gd name="connsiteY18" fmla="*/ 25241 h 171450"/>
                <a:gd name="connsiteX19" fmla="*/ 66199 w 171450"/>
                <a:gd name="connsiteY19" fmla="*/ 25241 h 171450"/>
                <a:gd name="connsiteX20" fmla="*/ 69056 w 171450"/>
                <a:gd name="connsiteY20" fmla="*/ 25241 h 171450"/>
                <a:gd name="connsiteX21" fmla="*/ 70961 w 171450"/>
                <a:gd name="connsiteY21" fmla="*/ 25241 h 171450"/>
                <a:gd name="connsiteX22" fmla="*/ 71914 w 171450"/>
                <a:gd name="connsiteY22" fmla="*/ 25241 h 171450"/>
                <a:gd name="connsiteX23" fmla="*/ 71914 w 171450"/>
                <a:gd name="connsiteY23" fmla="*/ 26194 h 171450"/>
                <a:gd name="connsiteX24" fmla="*/ 71914 w 171450"/>
                <a:gd name="connsiteY24" fmla="*/ 70961 h 171450"/>
                <a:gd name="connsiteX25" fmla="*/ 80486 w 171450"/>
                <a:gd name="connsiteY25" fmla="*/ 70961 h 171450"/>
                <a:gd name="connsiteX26" fmla="*/ 81439 w 171450"/>
                <a:gd name="connsiteY26" fmla="*/ 70961 h 171450"/>
                <a:gd name="connsiteX27" fmla="*/ 82391 w 171450"/>
                <a:gd name="connsiteY27" fmla="*/ 71914 h 171450"/>
                <a:gd name="connsiteX28" fmla="*/ 82391 w 171450"/>
                <a:gd name="connsiteY28" fmla="*/ 72866 h 171450"/>
                <a:gd name="connsiteX29" fmla="*/ 82391 w 171450"/>
                <a:gd name="connsiteY29" fmla="*/ 74771 h 171450"/>
                <a:gd name="connsiteX30" fmla="*/ 82391 w 171450"/>
                <a:gd name="connsiteY30" fmla="*/ 76676 h 171450"/>
                <a:gd name="connsiteX31" fmla="*/ 82391 w 171450"/>
                <a:gd name="connsiteY31" fmla="*/ 77629 h 171450"/>
                <a:gd name="connsiteX32" fmla="*/ 81439 w 171450"/>
                <a:gd name="connsiteY32" fmla="*/ 78581 h 171450"/>
                <a:gd name="connsiteX33" fmla="*/ 80486 w 171450"/>
                <a:gd name="connsiteY33" fmla="*/ 78581 h 171450"/>
                <a:gd name="connsiteX34" fmla="*/ 50959 w 171450"/>
                <a:gd name="connsiteY34" fmla="*/ 78581 h 171450"/>
                <a:gd name="connsiteX35" fmla="*/ 50006 w 171450"/>
                <a:gd name="connsiteY35" fmla="*/ 78581 h 171450"/>
                <a:gd name="connsiteX36" fmla="*/ 49054 w 171450"/>
                <a:gd name="connsiteY36" fmla="*/ 77629 h 171450"/>
                <a:gd name="connsiteX37" fmla="*/ 49054 w 171450"/>
                <a:gd name="connsiteY37" fmla="*/ 76676 h 171450"/>
                <a:gd name="connsiteX38" fmla="*/ 49054 w 171450"/>
                <a:gd name="connsiteY38" fmla="*/ 74771 h 171450"/>
                <a:gd name="connsiteX39" fmla="*/ 49054 w 171450"/>
                <a:gd name="connsiteY39" fmla="*/ 72866 h 171450"/>
                <a:gd name="connsiteX40" fmla="*/ 49054 w 171450"/>
                <a:gd name="connsiteY40" fmla="*/ 71914 h 171450"/>
                <a:gd name="connsiteX41" fmla="*/ 50006 w 171450"/>
                <a:gd name="connsiteY41" fmla="*/ 70961 h 171450"/>
                <a:gd name="connsiteX42" fmla="*/ 50959 w 171450"/>
                <a:gd name="connsiteY42" fmla="*/ 70961 h 171450"/>
                <a:gd name="connsiteX43" fmla="*/ 61436 w 171450"/>
                <a:gd name="connsiteY43" fmla="*/ 70961 h 171450"/>
                <a:gd name="connsiteX44" fmla="*/ 61436 w 171450"/>
                <a:gd name="connsiteY44" fmla="*/ 35719 h 171450"/>
                <a:gd name="connsiteX45" fmla="*/ 52864 w 171450"/>
                <a:gd name="connsiteY45" fmla="*/ 40481 h 171450"/>
                <a:gd name="connsiteX46" fmla="*/ 50959 w 171450"/>
                <a:gd name="connsiteY46" fmla="*/ 41434 h 171450"/>
                <a:gd name="connsiteX47" fmla="*/ 50006 w 171450"/>
                <a:gd name="connsiteY47" fmla="*/ 41434 h 171450"/>
                <a:gd name="connsiteX48" fmla="*/ 49054 w 171450"/>
                <a:gd name="connsiteY48" fmla="*/ 40481 h 171450"/>
                <a:gd name="connsiteX49" fmla="*/ 49054 w 171450"/>
                <a:gd name="connsiteY49" fmla="*/ 37624 h 171450"/>
                <a:gd name="connsiteX50" fmla="*/ 49054 w 171450"/>
                <a:gd name="connsiteY50" fmla="*/ 35719 h 171450"/>
                <a:gd name="connsiteX51" fmla="*/ 82391 w 171450"/>
                <a:gd name="connsiteY51" fmla="*/ 137636 h 171450"/>
                <a:gd name="connsiteX52" fmla="*/ 78581 w 171450"/>
                <a:gd name="connsiteY52" fmla="*/ 146209 h 171450"/>
                <a:gd name="connsiteX53" fmla="*/ 72866 w 171450"/>
                <a:gd name="connsiteY53" fmla="*/ 151924 h 171450"/>
                <a:gd name="connsiteX54" fmla="*/ 63341 w 171450"/>
                <a:gd name="connsiteY54" fmla="*/ 153829 h 171450"/>
                <a:gd name="connsiteX55" fmla="*/ 53816 w 171450"/>
                <a:gd name="connsiteY55" fmla="*/ 151924 h 171450"/>
                <a:gd name="connsiteX56" fmla="*/ 48101 w 171450"/>
                <a:gd name="connsiteY56" fmla="*/ 146209 h 171450"/>
                <a:gd name="connsiteX57" fmla="*/ 45244 w 171450"/>
                <a:gd name="connsiteY57" fmla="*/ 137636 h 171450"/>
                <a:gd name="connsiteX58" fmla="*/ 44291 w 171450"/>
                <a:gd name="connsiteY58" fmla="*/ 126206 h 171450"/>
                <a:gd name="connsiteX59" fmla="*/ 45244 w 171450"/>
                <a:gd name="connsiteY59" fmla="*/ 114776 h 171450"/>
                <a:gd name="connsiteX60" fmla="*/ 49054 w 171450"/>
                <a:gd name="connsiteY60" fmla="*/ 106204 h 171450"/>
                <a:gd name="connsiteX61" fmla="*/ 54769 w 171450"/>
                <a:gd name="connsiteY61" fmla="*/ 100489 h 171450"/>
                <a:gd name="connsiteX62" fmla="*/ 64294 w 171450"/>
                <a:gd name="connsiteY62" fmla="*/ 98584 h 171450"/>
                <a:gd name="connsiteX63" fmla="*/ 73819 w 171450"/>
                <a:gd name="connsiteY63" fmla="*/ 100489 h 171450"/>
                <a:gd name="connsiteX64" fmla="*/ 79534 w 171450"/>
                <a:gd name="connsiteY64" fmla="*/ 106204 h 171450"/>
                <a:gd name="connsiteX65" fmla="*/ 82391 w 171450"/>
                <a:gd name="connsiteY65" fmla="*/ 114776 h 171450"/>
                <a:gd name="connsiteX66" fmla="*/ 83344 w 171450"/>
                <a:gd name="connsiteY66" fmla="*/ 126206 h 171450"/>
                <a:gd name="connsiteX67" fmla="*/ 82391 w 171450"/>
                <a:gd name="connsiteY67" fmla="*/ 137636 h 171450"/>
                <a:gd name="connsiteX68" fmla="*/ 125254 w 171450"/>
                <a:gd name="connsiteY68" fmla="*/ 150971 h 171450"/>
                <a:gd name="connsiteX69" fmla="*/ 125254 w 171450"/>
                <a:gd name="connsiteY69" fmla="*/ 151924 h 171450"/>
                <a:gd name="connsiteX70" fmla="*/ 124301 w 171450"/>
                <a:gd name="connsiteY70" fmla="*/ 152876 h 171450"/>
                <a:gd name="connsiteX71" fmla="*/ 123349 w 171450"/>
                <a:gd name="connsiteY71" fmla="*/ 152876 h 171450"/>
                <a:gd name="connsiteX72" fmla="*/ 93821 w 171450"/>
                <a:gd name="connsiteY72" fmla="*/ 152876 h 171450"/>
                <a:gd name="connsiteX73" fmla="*/ 92869 w 171450"/>
                <a:gd name="connsiteY73" fmla="*/ 152876 h 171450"/>
                <a:gd name="connsiteX74" fmla="*/ 91916 w 171450"/>
                <a:gd name="connsiteY74" fmla="*/ 151924 h 171450"/>
                <a:gd name="connsiteX75" fmla="*/ 91916 w 171450"/>
                <a:gd name="connsiteY75" fmla="*/ 150971 h 171450"/>
                <a:gd name="connsiteX76" fmla="*/ 91916 w 171450"/>
                <a:gd name="connsiteY76" fmla="*/ 149066 h 171450"/>
                <a:gd name="connsiteX77" fmla="*/ 91916 w 171450"/>
                <a:gd name="connsiteY77" fmla="*/ 147161 h 171450"/>
                <a:gd name="connsiteX78" fmla="*/ 91916 w 171450"/>
                <a:gd name="connsiteY78" fmla="*/ 146209 h 171450"/>
                <a:gd name="connsiteX79" fmla="*/ 92869 w 171450"/>
                <a:gd name="connsiteY79" fmla="*/ 145256 h 171450"/>
                <a:gd name="connsiteX80" fmla="*/ 93821 w 171450"/>
                <a:gd name="connsiteY80" fmla="*/ 145256 h 171450"/>
                <a:gd name="connsiteX81" fmla="*/ 104299 w 171450"/>
                <a:gd name="connsiteY81" fmla="*/ 145256 h 171450"/>
                <a:gd name="connsiteX82" fmla="*/ 104299 w 171450"/>
                <a:gd name="connsiteY82" fmla="*/ 110014 h 171450"/>
                <a:gd name="connsiteX83" fmla="*/ 95726 w 171450"/>
                <a:gd name="connsiteY83" fmla="*/ 114776 h 171450"/>
                <a:gd name="connsiteX84" fmla="*/ 93821 w 171450"/>
                <a:gd name="connsiteY84" fmla="*/ 115729 h 171450"/>
                <a:gd name="connsiteX85" fmla="*/ 92869 w 171450"/>
                <a:gd name="connsiteY85" fmla="*/ 115729 h 171450"/>
                <a:gd name="connsiteX86" fmla="*/ 91916 w 171450"/>
                <a:gd name="connsiteY86" fmla="*/ 114776 h 171450"/>
                <a:gd name="connsiteX87" fmla="*/ 91916 w 171450"/>
                <a:gd name="connsiteY87" fmla="*/ 111919 h 171450"/>
                <a:gd name="connsiteX88" fmla="*/ 91916 w 171450"/>
                <a:gd name="connsiteY88" fmla="*/ 110014 h 171450"/>
                <a:gd name="connsiteX89" fmla="*/ 91916 w 171450"/>
                <a:gd name="connsiteY89" fmla="*/ 109061 h 171450"/>
                <a:gd name="connsiteX90" fmla="*/ 91916 w 171450"/>
                <a:gd name="connsiteY90" fmla="*/ 108109 h 171450"/>
                <a:gd name="connsiteX91" fmla="*/ 92869 w 171450"/>
                <a:gd name="connsiteY91" fmla="*/ 107156 h 171450"/>
                <a:gd name="connsiteX92" fmla="*/ 104299 w 171450"/>
                <a:gd name="connsiteY92" fmla="*/ 99536 h 171450"/>
                <a:gd name="connsiteX93" fmla="*/ 105251 w 171450"/>
                <a:gd name="connsiteY93" fmla="*/ 99536 h 171450"/>
                <a:gd name="connsiteX94" fmla="*/ 106204 w 171450"/>
                <a:gd name="connsiteY94" fmla="*/ 99536 h 171450"/>
                <a:gd name="connsiteX95" fmla="*/ 107156 w 171450"/>
                <a:gd name="connsiteY95" fmla="*/ 99536 h 171450"/>
                <a:gd name="connsiteX96" fmla="*/ 109061 w 171450"/>
                <a:gd name="connsiteY96" fmla="*/ 99536 h 171450"/>
                <a:gd name="connsiteX97" fmla="*/ 111919 w 171450"/>
                <a:gd name="connsiteY97" fmla="*/ 99536 h 171450"/>
                <a:gd name="connsiteX98" fmla="*/ 113824 w 171450"/>
                <a:gd name="connsiteY98" fmla="*/ 99536 h 171450"/>
                <a:gd name="connsiteX99" fmla="*/ 114776 w 171450"/>
                <a:gd name="connsiteY99" fmla="*/ 99536 h 171450"/>
                <a:gd name="connsiteX100" fmla="*/ 114776 w 171450"/>
                <a:gd name="connsiteY100" fmla="*/ 100489 h 171450"/>
                <a:gd name="connsiteX101" fmla="*/ 114776 w 171450"/>
                <a:gd name="connsiteY101" fmla="*/ 145256 h 171450"/>
                <a:gd name="connsiteX102" fmla="*/ 123349 w 171450"/>
                <a:gd name="connsiteY102" fmla="*/ 145256 h 171450"/>
                <a:gd name="connsiteX103" fmla="*/ 124301 w 171450"/>
                <a:gd name="connsiteY103" fmla="*/ 145256 h 171450"/>
                <a:gd name="connsiteX104" fmla="*/ 125254 w 171450"/>
                <a:gd name="connsiteY104" fmla="*/ 146209 h 171450"/>
                <a:gd name="connsiteX105" fmla="*/ 125254 w 171450"/>
                <a:gd name="connsiteY105" fmla="*/ 147161 h 171450"/>
                <a:gd name="connsiteX106" fmla="*/ 125254 w 171450"/>
                <a:gd name="connsiteY106" fmla="*/ 149066 h 171450"/>
                <a:gd name="connsiteX107" fmla="*/ 125254 w 171450"/>
                <a:gd name="connsiteY107" fmla="*/ 150971 h 171450"/>
                <a:gd name="connsiteX108" fmla="*/ 126206 w 171450"/>
                <a:gd name="connsiteY108" fmla="*/ 63341 h 171450"/>
                <a:gd name="connsiteX109" fmla="*/ 122396 w 171450"/>
                <a:gd name="connsiteY109" fmla="*/ 71914 h 171450"/>
                <a:gd name="connsiteX110" fmla="*/ 116681 w 171450"/>
                <a:gd name="connsiteY110" fmla="*/ 77629 h 171450"/>
                <a:gd name="connsiteX111" fmla="*/ 107156 w 171450"/>
                <a:gd name="connsiteY111" fmla="*/ 79534 h 171450"/>
                <a:gd name="connsiteX112" fmla="*/ 97631 w 171450"/>
                <a:gd name="connsiteY112" fmla="*/ 77629 h 171450"/>
                <a:gd name="connsiteX113" fmla="*/ 91916 w 171450"/>
                <a:gd name="connsiteY113" fmla="*/ 71914 h 171450"/>
                <a:gd name="connsiteX114" fmla="*/ 89059 w 171450"/>
                <a:gd name="connsiteY114" fmla="*/ 63341 h 171450"/>
                <a:gd name="connsiteX115" fmla="*/ 88106 w 171450"/>
                <a:gd name="connsiteY115" fmla="*/ 51911 h 171450"/>
                <a:gd name="connsiteX116" fmla="*/ 89059 w 171450"/>
                <a:gd name="connsiteY116" fmla="*/ 40481 h 171450"/>
                <a:gd name="connsiteX117" fmla="*/ 92869 w 171450"/>
                <a:gd name="connsiteY117" fmla="*/ 31909 h 171450"/>
                <a:gd name="connsiteX118" fmla="*/ 98584 w 171450"/>
                <a:gd name="connsiteY118" fmla="*/ 26194 h 171450"/>
                <a:gd name="connsiteX119" fmla="*/ 108109 w 171450"/>
                <a:gd name="connsiteY119" fmla="*/ 24289 h 171450"/>
                <a:gd name="connsiteX120" fmla="*/ 117634 w 171450"/>
                <a:gd name="connsiteY120" fmla="*/ 26194 h 171450"/>
                <a:gd name="connsiteX121" fmla="*/ 123349 w 171450"/>
                <a:gd name="connsiteY121" fmla="*/ 31909 h 171450"/>
                <a:gd name="connsiteX122" fmla="*/ 126206 w 171450"/>
                <a:gd name="connsiteY122" fmla="*/ 40481 h 171450"/>
                <a:gd name="connsiteX123" fmla="*/ 127159 w 171450"/>
                <a:gd name="connsiteY123" fmla="*/ 51911 h 171450"/>
                <a:gd name="connsiteX124" fmla="*/ 126206 w 171450"/>
                <a:gd name="connsiteY124" fmla="*/ 6334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71450" h="171450">
                  <a:moveTo>
                    <a:pt x="133826" y="7144"/>
                  </a:moveTo>
                  <a:cubicBezTo>
                    <a:pt x="130016" y="7144"/>
                    <a:pt x="124301" y="7144"/>
                    <a:pt x="118586" y="7144"/>
                  </a:cubicBezTo>
                  <a:lnTo>
                    <a:pt x="18574" y="7144"/>
                  </a:lnTo>
                  <a:cubicBezTo>
                    <a:pt x="11906" y="7144"/>
                    <a:pt x="7144" y="11906"/>
                    <a:pt x="7144" y="18574"/>
                  </a:cubicBezTo>
                  <a:lnTo>
                    <a:pt x="7144" y="160496"/>
                  </a:lnTo>
                  <a:cubicBezTo>
                    <a:pt x="7144" y="167164"/>
                    <a:pt x="11906" y="171926"/>
                    <a:pt x="18574" y="171926"/>
                  </a:cubicBezTo>
                  <a:lnTo>
                    <a:pt x="153829" y="171926"/>
                  </a:lnTo>
                  <a:cubicBezTo>
                    <a:pt x="159544" y="171926"/>
                    <a:pt x="165259" y="167164"/>
                    <a:pt x="165259" y="160496"/>
                  </a:cubicBezTo>
                  <a:lnTo>
                    <a:pt x="165259" y="38576"/>
                  </a:lnTo>
                  <a:lnTo>
                    <a:pt x="134779" y="38576"/>
                  </a:lnTo>
                  <a:lnTo>
                    <a:pt x="134779" y="7144"/>
                  </a:lnTo>
                  <a:close/>
                  <a:moveTo>
                    <a:pt x="49054" y="35719"/>
                  </a:moveTo>
                  <a:cubicBezTo>
                    <a:pt x="49054" y="35719"/>
                    <a:pt x="49054" y="34766"/>
                    <a:pt x="49054" y="34766"/>
                  </a:cubicBezTo>
                  <a:cubicBezTo>
                    <a:pt x="49054" y="34766"/>
                    <a:pt x="49054" y="33814"/>
                    <a:pt x="49054" y="33814"/>
                  </a:cubicBezTo>
                  <a:cubicBezTo>
                    <a:pt x="49054" y="33814"/>
                    <a:pt x="49054" y="33814"/>
                    <a:pt x="50006" y="32861"/>
                  </a:cubicBezTo>
                  <a:lnTo>
                    <a:pt x="61436" y="25241"/>
                  </a:lnTo>
                  <a:cubicBezTo>
                    <a:pt x="61436" y="25241"/>
                    <a:pt x="61436" y="25241"/>
                    <a:pt x="62389" y="25241"/>
                  </a:cubicBezTo>
                  <a:cubicBezTo>
                    <a:pt x="62389" y="25241"/>
                    <a:pt x="63341" y="25241"/>
                    <a:pt x="63341" y="25241"/>
                  </a:cubicBezTo>
                  <a:cubicBezTo>
                    <a:pt x="63341" y="25241"/>
                    <a:pt x="64294" y="25241"/>
                    <a:pt x="64294" y="25241"/>
                  </a:cubicBezTo>
                  <a:cubicBezTo>
                    <a:pt x="65246" y="25241"/>
                    <a:pt x="65246" y="25241"/>
                    <a:pt x="66199" y="25241"/>
                  </a:cubicBezTo>
                  <a:cubicBezTo>
                    <a:pt x="67151" y="25241"/>
                    <a:pt x="68104" y="25241"/>
                    <a:pt x="69056" y="25241"/>
                  </a:cubicBezTo>
                  <a:cubicBezTo>
                    <a:pt x="70009" y="25241"/>
                    <a:pt x="70009" y="25241"/>
                    <a:pt x="70961" y="25241"/>
                  </a:cubicBezTo>
                  <a:cubicBezTo>
                    <a:pt x="70961" y="25241"/>
                    <a:pt x="71914" y="25241"/>
                    <a:pt x="71914" y="25241"/>
                  </a:cubicBezTo>
                  <a:cubicBezTo>
                    <a:pt x="71914" y="25241"/>
                    <a:pt x="71914" y="25241"/>
                    <a:pt x="71914" y="26194"/>
                  </a:cubicBezTo>
                  <a:lnTo>
                    <a:pt x="71914" y="70961"/>
                  </a:lnTo>
                  <a:lnTo>
                    <a:pt x="80486" y="70961"/>
                  </a:lnTo>
                  <a:cubicBezTo>
                    <a:pt x="80486" y="70961"/>
                    <a:pt x="81439" y="70961"/>
                    <a:pt x="81439" y="70961"/>
                  </a:cubicBezTo>
                  <a:cubicBezTo>
                    <a:pt x="81439" y="70961"/>
                    <a:pt x="81439" y="70961"/>
                    <a:pt x="82391" y="71914"/>
                  </a:cubicBezTo>
                  <a:cubicBezTo>
                    <a:pt x="83344" y="72866"/>
                    <a:pt x="82391" y="72866"/>
                    <a:pt x="82391" y="72866"/>
                  </a:cubicBezTo>
                  <a:cubicBezTo>
                    <a:pt x="82391" y="73819"/>
                    <a:pt x="82391" y="73819"/>
                    <a:pt x="82391" y="74771"/>
                  </a:cubicBezTo>
                  <a:cubicBezTo>
                    <a:pt x="82391" y="75724"/>
                    <a:pt x="82391" y="76676"/>
                    <a:pt x="82391" y="76676"/>
                  </a:cubicBezTo>
                  <a:cubicBezTo>
                    <a:pt x="82391" y="77629"/>
                    <a:pt x="82391" y="77629"/>
                    <a:pt x="82391" y="77629"/>
                  </a:cubicBezTo>
                  <a:cubicBezTo>
                    <a:pt x="82391" y="77629"/>
                    <a:pt x="82391" y="78581"/>
                    <a:pt x="81439" y="78581"/>
                  </a:cubicBezTo>
                  <a:cubicBezTo>
                    <a:pt x="81439" y="78581"/>
                    <a:pt x="81439" y="78581"/>
                    <a:pt x="80486" y="78581"/>
                  </a:cubicBezTo>
                  <a:lnTo>
                    <a:pt x="50959" y="78581"/>
                  </a:lnTo>
                  <a:cubicBezTo>
                    <a:pt x="50959" y="78581"/>
                    <a:pt x="50959" y="78581"/>
                    <a:pt x="50006" y="78581"/>
                  </a:cubicBezTo>
                  <a:cubicBezTo>
                    <a:pt x="50006" y="78581"/>
                    <a:pt x="50006" y="78581"/>
                    <a:pt x="49054" y="77629"/>
                  </a:cubicBezTo>
                  <a:cubicBezTo>
                    <a:pt x="49054" y="77629"/>
                    <a:pt x="49054" y="76676"/>
                    <a:pt x="49054" y="76676"/>
                  </a:cubicBezTo>
                  <a:cubicBezTo>
                    <a:pt x="49054" y="75724"/>
                    <a:pt x="49054" y="75724"/>
                    <a:pt x="49054" y="74771"/>
                  </a:cubicBezTo>
                  <a:cubicBezTo>
                    <a:pt x="49054" y="73819"/>
                    <a:pt x="49054" y="72866"/>
                    <a:pt x="49054" y="72866"/>
                  </a:cubicBezTo>
                  <a:cubicBezTo>
                    <a:pt x="49054" y="71914"/>
                    <a:pt x="49054" y="71914"/>
                    <a:pt x="49054" y="71914"/>
                  </a:cubicBezTo>
                  <a:cubicBezTo>
                    <a:pt x="49054" y="71914"/>
                    <a:pt x="49054" y="70961"/>
                    <a:pt x="50006" y="70961"/>
                  </a:cubicBezTo>
                  <a:cubicBezTo>
                    <a:pt x="50006" y="70961"/>
                    <a:pt x="50006" y="70961"/>
                    <a:pt x="50959" y="70961"/>
                  </a:cubicBezTo>
                  <a:lnTo>
                    <a:pt x="61436" y="70961"/>
                  </a:lnTo>
                  <a:lnTo>
                    <a:pt x="61436" y="35719"/>
                  </a:lnTo>
                  <a:lnTo>
                    <a:pt x="52864" y="40481"/>
                  </a:lnTo>
                  <a:cubicBezTo>
                    <a:pt x="51911" y="40481"/>
                    <a:pt x="51911" y="41434"/>
                    <a:pt x="50959" y="41434"/>
                  </a:cubicBezTo>
                  <a:cubicBezTo>
                    <a:pt x="50959" y="41434"/>
                    <a:pt x="50006" y="41434"/>
                    <a:pt x="50006" y="41434"/>
                  </a:cubicBezTo>
                  <a:cubicBezTo>
                    <a:pt x="50006" y="41434"/>
                    <a:pt x="50006" y="40481"/>
                    <a:pt x="49054" y="40481"/>
                  </a:cubicBezTo>
                  <a:cubicBezTo>
                    <a:pt x="49054" y="39529"/>
                    <a:pt x="49054" y="39529"/>
                    <a:pt x="49054" y="37624"/>
                  </a:cubicBezTo>
                  <a:cubicBezTo>
                    <a:pt x="49054" y="36671"/>
                    <a:pt x="49054" y="35719"/>
                    <a:pt x="49054" y="35719"/>
                  </a:cubicBezTo>
                  <a:close/>
                  <a:moveTo>
                    <a:pt x="82391" y="137636"/>
                  </a:moveTo>
                  <a:cubicBezTo>
                    <a:pt x="81439" y="141446"/>
                    <a:pt x="80486" y="144304"/>
                    <a:pt x="78581" y="146209"/>
                  </a:cubicBezTo>
                  <a:cubicBezTo>
                    <a:pt x="76676" y="149066"/>
                    <a:pt x="74771" y="150971"/>
                    <a:pt x="72866" y="151924"/>
                  </a:cubicBezTo>
                  <a:cubicBezTo>
                    <a:pt x="70009" y="152876"/>
                    <a:pt x="67151" y="153829"/>
                    <a:pt x="63341" y="153829"/>
                  </a:cubicBezTo>
                  <a:cubicBezTo>
                    <a:pt x="59531" y="153829"/>
                    <a:pt x="56674" y="152876"/>
                    <a:pt x="53816" y="151924"/>
                  </a:cubicBezTo>
                  <a:cubicBezTo>
                    <a:pt x="50959" y="150971"/>
                    <a:pt x="49054" y="149066"/>
                    <a:pt x="48101" y="146209"/>
                  </a:cubicBezTo>
                  <a:cubicBezTo>
                    <a:pt x="47149" y="143351"/>
                    <a:pt x="45244" y="140494"/>
                    <a:pt x="45244" y="137636"/>
                  </a:cubicBezTo>
                  <a:cubicBezTo>
                    <a:pt x="44291" y="133826"/>
                    <a:pt x="44291" y="130016"/>
                    <a:pt x="44291" y="126206"/>
                  </a:cubicBezTo>
                  <a:cubicBezTo>
                    <a:pt x="44291" y="121444"/>
                    <a:pt x="44291" y="117634"/>
                    <a:pt x="45244" y="114776"/>
                  </a:cubicBezTo>
                  <a:cubicBezTo>
                    <a:pt x="46196" y="110966"/>
                    <a:pt x="47149" y="108109"/>
                    <a:pt x="49054" y="106204"/>
                  </a:cubicBezTo>
                  <a:cubicBezTo>
                    <a:pt x="50959" y="104299"/>
                    <a:pt x="52864" y="101441"/>
                    <a:pt x="54769" y="100489"/>
                  </a:cubicBezTo>
                  <a:cubicBezTo>
                    <a:pt x="57626" y="99536"/>
                    <a:pt x="60484" y="98584"/>
                    <a:pt x="64294" y="98584"/>
                  </a:cubicBezTo>
                  <a:cubicBezTo>
                    <a:pt x="68104" y="98584"/>
                    <a:pt x="70961" y="99536"/>
                    <a:pt x="73819" y="100489"/>
                  </a:cubicBezTo>
                  <a:cubicBezTo>
                    <a:pt x="76676" y="101441"/>
                    <a:pt x="78581" y="103346"/>
                    <a:pt x="79534" y="106204"/>
                  </a:cubicBezTo>
                  <a:cubicBezTo>
                    <a:pt x="80486" y="109061"/>
                    <a:pt x="82391" y="111919"/>
                    <a:pt x="82391" y="114776"/>
                  </a:cubicBezTo>
                  <a:cubicBezTo>
                    <a:pt x="83344" y="118586"/>
                    <a:pt x="83344" y="122396"/>
                    <a:pt x="83344" y="126206"/>
                  </a:cubicBezTo>
                  <a:cubicBezTo>
                    <a:pt x="83344" y="130969"/>
                    <a:pt x="83344" y="134779"/>
                    <a:pt x="82391" y="137636"/>
                  </a:cubicBezTo>
                  <a:close/>
                  <a:moveTo>
                    <a:pt x="125254" y="150971"/>
                  </a:moveTo>
                  <a:cubicBezTo>
                    <a:pt x="125254" y="151924"/>
                    <a:pt x="125254" y="151924"/>
                    <a:pt x="125254" y="151924"/>
                  </a:cubicBezTo>
                  <a:cubicBezTo>
                    <a:pt x="125254" y="151924"/>
                    <a:pt x="125254" y="152876"/>
                    <a:pt x="124301" y="152876"/>
                  </a:cubicBezTo>
                  <a:cubicBezTo>
                    <a:pt x="124301" y="152876"/>
                    <a:pt x="124301" y="152876"/>
                    <a:pt x="123349" y="152876"/>
                  </a:cubicBezTo>
                  <a:lnTo>
                    <a:pt x="93821" y="152876"/>
                  </a:lnTo>
                  <a:cubicBezTo>
                    <a:pt x="93821" y="152876"/>
                    <a:pt x="93821" y="152876"/>
                    <a:pt x="92869" y="152876"/>
                  </a:cubicBezTo>
                  <a:cubicBezTo>
                    <a:pt x="92869" y="152876"/>
                    <a:pt x="92869" y="152876"/>
                    <a:pt x="91916" y="151924"/>
                  </a:cubicBezTo>
                  <a:cubicBezTo>
                    <a:pt x="91916" y="151924"/>
                    <a:pt x="91916" y="150971"/>
                    <a:pt x="91916" y="150971"/>
                  </a:cubicBezTo>
                  <a:cubicBezTo>
                    <a:pt x="91916" y="150019"/>
                    <a:pt x="91916" y="150019"/>
                    <a:pt x="91916" y="149066"/>
                  </a:cubicBezTo>
                  <a:cubicBezTo>
                    <a:pt x="91916" y="148114"/>
                    <a:pt x="91916" y="147161"/>
                    <a:pt x="91916" y="147161"/>
                  </a:cubicBezTo>
                  <a:cubicBezTo>
                    <a:pt x="91916" y="146209"/>
                    <a:pt x="91916" y="146209"/>
                    <a:pt x="91916" y="146209"/>
                  </a:cubicBezTo>
                  <a:cubicBezTo>
                    <a:pt x="91916" y="146209"/>
                    <a:pt x="91916" y="145256"/>
                    <a:pt x="92869" y="145256"/>
                  </a:cubicBezTo>
                  <a:cubicBezTo>
                    <a:pt x="92869" y="145256"/>
                    <a:pt x="92869" y="145256"/>
                    <a:pt x="93821" y="145256"/>
                  </a:cubicBezTo>
                  <a:lnTo>
                    <a:pt x="104299" y="145256"/>
                  </a:lnTo>
                  <a:lnTo>
                    <a:pt x="104299" y="110014"/>
                  </a:lnTo>
                  <a:lnTo>
                    <a:pt x="95726" y="114776"/>
                  </a:lnTo>
                  <a:cubicBezTo>
                    <a:pt x="94774" y="114776"/>
                    <a:pt x="94774" y="115729"/>
                    <a:pt x="93821" y="115729"/>
                  </a:cubicBezTo>
                  <a:cubicBezTo>
                    <a:pt x="93821" y="115729"/>
                    <a:pt x="92869" y="115729"/>
                    <a:pt x="92869" y="115729"/>
                  </a:cubicBezTo>
                  <a:cubicBezTo>
                    <a:pt x="92869" y="115729"/>
                    <a:pt x="92869" y="114776"/>
                    <a:pt x="91916" y="114776"/>
                  </a:cubicBezTo>
                  <a:cubicBezTo>
                    <a:pt x="91916" y="113824"/>
                    <a:pt x="91916" y="113824"/>
                    <a:pt x="91916" y="111919"/>
                  </a:cubicBezTo>
                  <a:cubicBezTo>
                    <a:pt x="91916" y="110966"/>
                    <a:pt x="91916" y="110966"/>
                    <a:pt x="91916" y="110014"/>
                  </a:cubicBezTo>
                  <a:cubicBezTo>
                    <a:pt x="91916" y="110014"/>
                    <a:pt x="91916" y="109061"/>
                    <a:pt x="91916" y="109061"/>
                  </a:cubicBezTo>
                  <a:cubicBezTo>
                    <a:pt x="91916" y="109061"/>
                    <a:pt x="91916" y="108109"/>
                    <a:pt x="91916" y="108109"/>
                  </a:cubicBezTo>
                  <a:cubicBezTo>
                    <a:pt x="91916" y="108109"/>
                    <a:pt x="91916" y="108109"/>
                    <a:pt x="92869" y="107156"/>
                  </a:cubicBezTo>
                  <a:lnTo>
                    <a:pt x="104299" y="99536"/>
                  </a:lnTo>
                  <a:cubicBezTo>
                    <a:pt x="104299" y="99536"/>
                    <a:pt x="104299" y="99536"/>
                    <a:pt x="105251" y="99536"/>
                  </a:cubicBezTo>
                  <a:cubicBezTo>
                    <a:pt x="105251" y="99536"/>
                    <a:pt x="106204" y="99536"/>
                    <a:pt x="106204" y="99536"/>
                  </a:cubicBezTo>
                  <a:cubicBezTo>
                    <a:pt x="106204" y="99536"/>
                    <a:pt x="107156" y="99536"/>
                    <a:pt x="107156" y="99536"/>
                  </a:cubicBezTo>
                  <a:cubicBezTo>
                    <a:pt x="108109" y="99536"/>
                    <a:pt x="108109" y="99536"/>
                    <a:pt x="109061" y="99536"/>
                  </a:cubicBezTo>
                  <a:cubicBezTo>
                    <a:pt x="110014" y="99536"/>
                    <a:pt x="110966" y="99536"/>
                    <a:pt x="111919" y="99536"/>
                  </a:cubicBezTo>
                  <a:cubicBezTo>
                    <a:pt x="112871" y="99536"/>
                    <a:pt x="112871" y="99536"/>
                    <a:pt x="113824" y="99536"/>
                  </a:cubicBezTo>
                  <a:cubicBezTo>
                    <a:pt x="113824" y="99536"/>
                    <a:pt x="114776" y="99536"/>
                    <a:pt x="114776" y="99536"/>
                  </a:cubicBezTo>
                  <a:cubicBezTo>
                    <a:pt x="114776" y="99536"/>
                    <a:pt x="114776" y="99536"/>
                    <a:pt x="114776" y="100489"/>
                  </a:cubicBezTo>
                  <a:lnTo>
                    <a:pt x="114776" y="145256"/>
                  </a:lnTo>
                  <a:lnTo>
                    <a:pt x="123349" y="145256"/>
                  </a:lnTo>
                  <a:cubicBezTo>
                    <a:pt x="123349" y="145256"/>
                    <a:pt x="124301" y="145256"/>
                    <a:pt x="124301" y="145256"/>
                  </a:cubicBezTo>
                  <a:cubicBezTo>
                    <a:pt x="124301" y="145256"/>
                    <a:pt x="124301" y="145256"/>
                    <a:pt x="125254" y="146209"/>
                  </a:cubicBezTo>
                  <a:cubicBezTo>
                    <a:pt x="125254" y="146209"/>
                    <a:pt x="125254" y="147161"/>
                    <a:pt x="125254" y="147161"/>
                  </a:cubicBezTo>
                  <a:cubicBezTo>
                    <a:pt x="125254" y="148114"/>
                    <a:pt x="125254" y="148114"/>
                    <a:pt x="125254" y="149066"/>
                  </a:cubicBezTo>
                  <a:cubicBezTo>
                    <a:pt x="125254" y="150019"/>
                    <a:pt x="125254" y="150971"/>
                    <a:pt x="125254" y="150971"/>
                  </a:cubicBezTo>
                  <a:close/>
                  <a:moveTo>
                    <a:pt x="126206" y="63341"/>
                  </a:moveTo>
                  <a:cubicBezTo>
                    <a:pt x="125254" y="67151"/>
                    <a:pt x="124301" y="70009"/>
                    <a:pt x="122396" y="71914"/>
                  </a:cubicBezTo>
                  <a:cubicBezTo>
                    <a:pt x="120491" y="74771"/>
                    <a:pt x="118586" y="76676"/>
                    <a:pt x="116681" y="77629"/>
                  </a:cubicBezTo>
                  <a:cubicBezTo>
                    <a:pt x="113824" y="78581"/>
                    <a:pt x="110966" y="79534"/>
                    <a:pt x="107156" y="79534"/>
                  </a:cubicBezTo>
                  <a:cubicBezTo>
                    <a:pt x="103346" y="79534"/>
                    <a:pt x="100489" y="78581"/>
                    <a:pt x="97631" y="77629"/>
                  </a:cubicBezTo>
                  <a:cubicBezTo>
                    <a:pt x="94774" y="76676"/>
                    <a:pt x="92869" y="74771"/>
                    <a:pt x="91916" y="71914"/>
                  </a:cubicBezTo>
                  <a:cubicBezTo>
                    <a:pt x="90964" y="70009"/>
                    <a:pt x="89059" y="66199"/>
                    <a:pt x="89059" y="63341"/>
                  </a:cubicBezTo>
                  <a:cubicBezTo>
                    <a:pt x="89059" y="60484"/>
                    <a:pt x="88106" y="55721"/>
                    <a:pt x="88106" y="51911"/>
                  </a:cubicBezTo>
                  <a:cubicBezTo>
                    <a:pt x="88106" y="47149"/>
                    <a:pt x="88106" y="43339"/>
                    <a:pt x="89059" y="40481"/>
                  </a:cubicBezTo>
                  <a:cubicBezTo>
                    <a:pt x="90011" y="36671"/>
                    <a:pt x="90964" y="33814"/>
                    <a:pt x="92869" y="31909"/>
                  </a:cubicBezTo>
                  <a:cubicBezTo>
                    <a:pt x="94774" y="29051"/>
                    <a:pt x="96679" y="27146"/>
                    <a:pt x="98584" y="26194"/>
                  </a:cubicBezTo>
                  <a:cubicBezTo>
                    <a:pt x="101441" y="25241"/>
                    <a:pt x="104299" y="24289"/>
                    <a:pt x="108109" y="24289"/>
                  </a:cubicBezTo>
                  <a:cubicBezTo>
                    <a:pt x="111919" y="24289"/>
                    <a:pt x="114776" y="25241"/>
                    <a:pt x="117634" y="26194"/>
                  </a:cubicBezTo>
                  <a:cubicBezTo>
                    <a:pt x="120491" y="27146"/>
                    <a:pt x="122396" y="29051"/>
                    <a:pt x="123349" y="31909"/>
                  </a:cubicBezTo>
                  <a:cubicBezTo>
                    <a:pt x="124301" y="34766"/>
                    <a:pt x="126206" y="37624"/>
                    <a:pt x="126206" y="40481"/>
                  </a:cubicBezTo>
                  <a:cubicBezTo>
                    <a:pt x="127159" y="44291"/>
                    <a:pt x="127159" y="48101"/>
                    <a:pt x="127159" y="51911"/>
                  </a:cubicBezTo>
                  <a:cubicBezTo>
                    <a:pt x="127159" y="56674"/>
                    <a:pt x="126206" y="60484"/>
                    <a:pt x="126206" y="63341"/>
                  </a:cubicBezTo>
                  <a:close/>
                </a:path>
              </a:pathLst>
            </a:custGeom>
            <a:grpFill/>
            <a:ln w="9525" cap="flat">
              <a:noFill/>
              <a:prstDash val="solid"/>
              <a:miter/>
            </a:ln>
          </p:spPr>
          <p:txBody>
            <a:bodyPr rtlCol="0" anchor="ctr"/>
            <a:lstStyle/>
            <a:p>
              <a:endParaRPr lang="fr-FR"/>
            </a:p>
          </p:txBody>
        </p:sp>
      </p:grpSp>
      <p:sp>
        <p:nvSpPr>
          <p:cNvPr id="25" name="ZoneTexte 24">
            <a:extLst>
              <a:ext uri="{FF2B5EF4-FFF2-40B4-BE49-F238E27FC236}">
                <a16:creationId xmlns:a16="http://schemas.microsoft.com/office/drawing/2014/main" id="{759721BE-70F6-4845-B7BA-C3B8C7116EE6}"/>
              </a:ext>
            </a:extLst>
          </p:cNvPr>
          <p:cNvSpPr txBox="1"/>
          <p:nvPr/>
        </p:nvSpPr>
        <p:spPr>
          <a:xfrm>
            <a:off x="1876123" y="1065038"/>
            <a:ext cx="1231106" cy="369332"/>
          </a:xfrm>
          <a:prstGeom prst="rect">
            <a:avLst/>
          </a:prstGeom>
          <a:noFill/>
        </p:spPr>
        <p:txBody>
          <a:bodyPr wrap="none" rtlCol="0">
            <a:spAutoFit/>
          </a:bodyPr>
          <a:lstStyle/>
          <a:p>
            <a:pPr algn="ctr"/>
            <a:r>
              <a:rPr lang="fr-FR" dirty="0">
                <a:solidFill>
                  <a:schemeClr val="accent6">
                    <a:lumMod val="75000"/>
                  </a:schemeClr>
                </a:solidFill>
              </a:rPr>
              <a:t>Image blob</a:t>
            </a:r>
          </a:p>
        </p:txBody>
      </p:sp>
      <p:pic>
        <p:nvPicPr>
          <p:cNvPr id="26" name="Graphique 25">
            <a:extLst>
              <a:ext uri="{FF2B5EF4-FFF2-40B4-BE49-F238E27FC236}">
                <a16:creationId xmlns:a16="http://schemas.microsoft.com/office/drawing/2014/main" id="{2EF04F68-3141-47AD-808D-450FBE0B92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74793" y="2189447"/>
            <a:ext cx="609600" cy="609600"/>
          </a:xfrm>
          <a:prstGeom prst="rect">
            <a:avLst/>
          </a:prstGeom>
        </p:spPr>
      </p:pic>
      <p:sp>
        <p:nvSpPr>
          <p:cNvPr id="27" name="ZoneTexte 26">
            <a:extLst>
              <a:ext uri="{FF2B5EF4-FFF2-40B4-BE49-F238E27FC236}">
                <a16:creationId xmlns:a16="http://schemas.microsoft.com/office/drawing/2014/main" id="{6F9AAA06-8333-40A0-90B6-580A21CE0208}"/>
              </a:ext>
            </a:extLst>
          </p:cNvPr>
          <p:cNvSpPr txBox="1"/>
          <p:nvPr/>
        </p:nvSpPr>
        <p:spPr>
          <a:xfrm>
            <a:off x="3609639" y="1442248"/>
            <a:ext cx="1314014" cy="646331"/>
          </a:xfrm>
          <a:prstGeom prst="rect">
            <a:avLst/>
          </a:prstGeom>
          <a:noFill/>
        </p:spPr>
        <p:txBody>
          <a:bodyPr wrap="none" rtlCol="0">
            <a:spAutoFit/>
          </a:bodyPr>
          <a:lstStyle/>
          <a:p>
            <a:pPr algn="ctr"/>
            <a:r>
              <a:rPr lang="fr-FR" dirty="0">
                <a:solidFill>
                  <a:schemeClr val="accent6">
                    <a:lumMod val="75000"/>
                  </a:schemeClr>
                </a:solidFill>
              </a:rPr>
              <a:t>Fonction</a:t>
            </a:r>
          </a:p>
          <a:p>
            <a:pPr algn="ctr"/>
            <a:r>
              <a:rPr lang="fr-FR" dirty="0">
                <a:solidFill>
                  <a:schemeClr val="accent6">
                    <a:lumMod val="75000"/>
                  </a:schemeClr>
                </a:solidFill>
              </a:rPr>
              <a:t>Post </a:t>
            </a:r>
            <a:r>
              <a:rPr lang="fr-FR" dirty="0" err="1">
                <a:solidFill>
                  <a:schemeClr val="accent6">
                    <a:lumMod val="75000"/>
                  </a:schemeClr>
                </a:solidFill>
              </a:rPr>
              <a:t>Upload</a:t>
            </a:r>
            <a:endParaRPr lang="fr-FR" dirty="0">
              <a:solidFill>
                <a:schemeClr val="accent6">
                  <a:lumMod val="75000"/>
                </a:schemeClr>
              </a:solidFill>
            </a:endParaRPr>
          </a:p>
        </p:txBody>
      </p:sp>
      <p:grpSp>
        <p:nvGrpSpPr>
          <p:cNvPr id="30" name="Graphique 52">
            <a:extLst>
              <a:ext uri="{FF2B5EF4-FFF2-40B4-BE49-F238E27FC236}">
                <a16:creationId xmlns:a16="http://schemas.microsoft.com/office/drawing/2014/main" id="{6DC6385E-7795-4B54-9ABC-F77C72B77499}"/>
              </a:ext>
            </a:extLst>
          </p:cNvPr>
          <p:cNvGrpSpPr/>
          <p:nvPr/>
        </p:nvGrpSpPr>
        <p:grpSpPr>
          <a:xfrm>
            <a:off x="5505666" y="1438922"/>
            <a:ext cx="752305" cy="655856"/>
            <a:chOff x="5513349" y="3454429"/>
            <a:chExt cx="371475" cy="323850"/>
          </a:xfrm>
          <a:solidFill>
            <a:schemeClr val="accent6">
              <a:lumMod val="60000"/>
              <a:lumOff val="40000"/>
            </a:schemeClr>
          </a:solidFill>
        </p:grpSpPr>
        <p:sp>
          <p:nvSpPr>
            <p:cNvPr id="31" name="Forme libre : forme 30">
              <a:extLst>
                <a:ext uri="{FF2B5EF4-FFF2-40B4-BE49-F238E27FC236}">
                  <a16:creationId xmlns:a16="http://schemas.microsoft.com/office/drawing/2014/main" id="{4896FCCB-4E70-48AB-9C07-7D60D1F13A8E}"/>
                </a:ext>
              </a:extLst>
            </p:cNvPr>
            <p:cNvSpPr/>
            <p:nvPr/>
          </p:nvSpPr>
          <p:spPr>
            <a:xfrm>
              <a:off x="5716232" y="3589684"/>
              <a:ext cx="85725" cy="38100"/>
            </a:xfrm>
            <a:custGeom>
              <a:avLst/>
              <a:gdLst>
                <a:gd name="connsiteX0" fmla="*/ 85249 w 85725"/>
                <a:gd name="connsiteY0" fmla="*/ 7144 h 38100"/>
                <a:gd name="connsiteX1" fmla="*/ 7144 w 85725"/>
                <a:gd name="connsiteY1" fmla="*/ 7144 h 38100"/>
                <a:gd name="connsiteX2" fmla="*/ 46196 w 85725"/>
                <a:gd name="connsiteY2" fmla="*/ 37624 h 38100"/>
              </a:gdLst>
              <a:ahLst/>
              <a:cxnLst>
                <a:cxn ang="0">
                  <a:pos x="connsiteX0" y="connsiteY0"/>
                </a:cxn>
                <a:cxn ang="0">
                  <a:pos x="connsiteX1" y="connsiteY1"/>
                </a:cxn>
                <a:cxn ang="0">
                  <a:pos x="connsiteX2" y="connsiteY2"/>
                </a:cxn>
              </a:cxnLst>
              <a:rect l="l" t="t" r="r" b="b"/>
              <a:pathLst>
                <a:path w="85725" h="38100">
                  <a:moveTo>
                    <a:pt x="85249" y="7144"/>
                  </a:moveTo>
                  <a:lnTo>
                    <a:pt x="7144" y="7144"/>
                  </a:lnTo>
                  <a:lnTo>
                    <a:pt x="46196" y="37624"/>
                  </a:lnTo>
                  <a:close/>
                </a:path>
              </a:pathLst>
            </a:custGeom>
            <a:grpFill/>
            <a:ln w="9525" cap="flat">
              <a:noFill/>
              <a:prstDash val="solid"/>
              <a:miter/>
            </a:ln>
          </p:spPr>
          <p:txBody>
            <a:bodyPr rtlCol="0" anchor="ctr"/>
            <a:lstStyle/>
            <a:p>
              <a:endParaRPr lang="fr-FR"/>
            </a:p>
          </p:txBody>
        </p:sp>
        <p:sp>
          <p:nvSpPr>
            <p:cNvPr id="32" name="Forme libre : forme 31">
              <a:extLst>
                <a:ext uri="{FF2B5EF4-FFF2-40B4-BE49-F238E27FC236}">
                  <a16:creationId xmlns:a16="http://schemas.microsoft.com/office/drawing/2014/main" id="{0CC3620E-F72F-4BA4-AD9E-8EF6AFCF837F}"/>
                </a:ext>
              </a:extLst>
            </p:cNvPr>
            <p:cNvSpPr/>
            <p:nvPr/>
          </p:nvSpPr>
          <p:spPr>
            <a:xfrm>
              <a:off x="5597169" y="3600161"/>
              <a:ext cx="95250" cy="57150"/>
            </a:xfrm>
            <a:custGeom>
              <a:avLst/>
              <a:gdLst>
                <a:gd name="connsiteX0" fmla="*/ 46196 w 95250"/>
                <a:gd name="connsiteY0" fmla="*/ 37624 h 57150"/>
                <a:gd name="connsiteX1" fmla="*/ 43339 w 95250"/>
                <a:gd name="connsiteY1" fmla="*/ 36671 h 57150"/>
                <a:gd name="connsiteX2" fmla="*/ 7144 w 95250"/>
                <a:gd name="connsiteY2" fmla="*/ 8096 h 57150"/>
                <a:gd name="connsiteX3" fmla="*/ 7144 w 95250"/>
                <a:gd name="connsiteY3" fmla="*/ 54769 h 57150"/>
                <a:gd name="connsiteX4" fmla="*/ 90011 w 95250"/>
                <a:gd name="connsiteY4" fmla="*/ 54769 h 57150"/>
                <a:gd name="connsiteX5" fmla="*/ 90011 w 95250"/>
                <a:gd name="connsiteY5" fmla="*/ 7144 h 57150"/>
                <a:gd name="connsiteX6" fmla="*/ 50959 w 95250"/>
                <a:gd name="connsiteY6" fmla="*/ 36671 h 57150"/>
                <a:gd name="connsiteX7" fmla="*/ 46196 w 95250"/>
                <a:gd name="connsiteY7" fmla="*/ 3762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57150">
                  <a:moveTo>
                    <a:pt x="46196" y="37624"/>
                  </a:moveTo>
                  <a:cubicBezTo>
                    <a:pt x="45244" y="37624"/>
                    <a:pt x="44291" y="37624"/>
                    <a:pt x="43339" y="36671"/>
                  </a:cubicBezTo>
                  <a:lnTo>
                    <a:pt x="7144" y="8096"/>
                  </a:lnTo>
                  <a:lnTo>
                    <a:pt x="7144" y="54769"/>
                  </a:lnTo>
                  <a:lnTo>
                    <a:pt x="90011" y="54769"/>
                  </a:lnTo>
                  <a:lnTo>
                    <a:pt x="90011" y="7144"/>
                  </a:lnTo>
                  <a:lnTo>
                    <a:pt x="50959" y="36671"/>
                  </a:lnTo>
                  <a:cubicBezTo>
                    <a:pt x="49054" y="37624"/>
                    <a:pt x="47149" y="37624"/>
                    <a:pt x="46196" y="37624"/>
                  </a:cubicBezTo>
                  <a:close/>
                </a:path>
              </a:pathLst>
            </a:custGeom>
            <a:grpFill/>
            <a:ln w="9525" cap="flat">
              <a:noFill/>
              <a:prstDash val="solid"/>
              <a:miter/>
            </a:ln>
          </p:spPr>
          <p:txBody>
            <a:bodyPr rtlCol="0" anchor="ctr"/>
            <a:lstStyle/>
            <a:p>
              <a:endParaRPr lang="fr-FR"/>
            </a:p>
          </p:txBody>
        </p:sp>
        <p:sp>
          <p:nvSpPr>
            <p:cNvPr id="33" name="Forme libre : forme 32">
              <a:extLst>
                <a:ext uri="{FF2B5EF4-FFF2-40B4-BE49-F238E27FC236}">
                  <a16:creationId xmlns:a16="http://schemas.microsoft.com/office/drawing/2014/main" id="{CA03ACA0-295A-4023-9C1D-9A4E7A153885}"/>
                </a:ext>
              </a:extLst>
            </p:cNvPr>
            <p:cNvSpPr/>
            <p:nvPr/>
          </p:nvSpPr>
          <p:spPr>
            <a:xfrm>
              <a:off x="5715279" y="3600161"/>
              <a:ext cx="95250" cy="57150"/>
            </a:xfrm>
            <a:custGeom>
              <a:avLst/>
              <a:gdLst>
                <a:gd name="connsiteX0" fmla="*/ 47149 w 95250"/>
                <a:gd name="connsiteY0" fmla="*/ 37624 h 57150"/>
                <a:gd name="connsiteX1" fmla="*/ 44291 w 95250"/>
                <a:gd name="connsiteY1" fmla="*/ 36671 h 57150"/>
                <a:gd name="connsiteX2" fmla="*/ 7144 w 95250"/>
                <a:gd name="connsiteY2" fmla="*/ 8096 h 57150"/>
                <a:gd name="connsiteX3" fmla="*/ 7144 w 95250"/>
                <a:gd name="connsiteY3" fmla="*/ 54769 h 57150"/>
                <a:gd name="connsiteX4" fmla="*/ 90011 w 95250"/>
                <a:gd name="connsiteY4" fmla="*/ 54769 h 57150"/>
                <a:gd name="connsiteX5" fmla="*/ 90011 w 95250"/>
                <a:gd name="connsiteY5" fmla="*/ 7144 h 57150"/>
                <a:gd name="connsiteX6" fmla="*/ 50959 w 95250"/>
                <a:gd name="connsiteY6" fmla="*/ 36671 h 57150"/>
                <a:gd name="connsiteX7" fmla="*/ 47149 w 95250"/>
                <a:gd name="connsiteY7" fmla="*/ 3762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57150">
                  <a:moveTo>
                    <a:pt x="47149" y="37624"/>
                  </a:moveTo>
                  <a:cubicBezTo>
                    <a:pt x="46196" y="37624"/>
                    <a:pt x="44291" y="37624"/>
                    <a:pt x="44291" y="36671"/>
                  </a:cubicBezTo>
                  <a:lnTo>
                    <a:pt x="7144" y="8096"/>
                  </a:lnTo>
                  <a:lnTo>
                    <a:pt x="7144" y="54769"/>
                  </a:lnTo>
                  <a:lnTo>
                    <a:pt x="90011" y="54769"/>
                  </a:lnTo>
                  <a:lnTo>
                    <a:pt x="90011" y="7144"/>
                  </a:lnTo>
                  <a:lnTo>
                    <a:pt x="50959" y="36671"/>
                  </a:lnTo>
                  <a:cubicBezTo>
                    <a:pt x="49054" y="37624"/>
                    <a:pt x="48101" y="37624"/>
                    <a:pt x="47149" y="37624"/>
                  </a:cubicBezTo>
                  <a:close/>
                </a:path>
              </a:pathLst>
            </a:custGeom>
            <a:grpFill/>
            <a:ln w="9525" cap="flat">
              <a:noFill/>
              <a:prstDash val="solid"/>
              <a:miter/>
            </a:ln>
          </p:spPr>
          <p:txBody>
            <a:bodyPr rtlCol="0" anchor="ctr"/>
            <a:lstStyle/>
            <a:p>
              <a:endParaRPr lang="fr-FR"/>
            </a:p>
          </p:txBody>
        </p:sp>
        <p:sp>
          <p:nvSpPr>
            <p:cNvPr id="34" name="Forme libre : forme 33">
              <a:extLst>
                <a:ext uri="{FF2B5EF4-FFF2-40B4-BE49-F238E27FC236}">
                  <a16:creationId xmlns:a16="http://schemas.microsoft.com/office/drawing/2014/main" id="{9D0E6D21-023B-4EBA-A5E8-FF4C5BEE8F6A}"/>
                </a:ext>
              </a:extLst>
            </p:cNvPr>
            <p:cNvSpPr/>
            <p:nvPr/>
          </p:nvSpPr>
          <p:spPr>
            <a:xfrm>
              <a:off x="5513349" y="3454429"/>
              <a:ext cx="371475" cy="323850"/>
            </a:xfrm>
            <a:custGeom>
              <a:avLst/>
              <a:gdLst>
                <a:gd name="connsiteX0" fmla="*/ 278606 w 371475"/>
                <a:gd name="connsiteY0" fmla="*/ 7144 h 323850"/>
                <a:gd name="connsiteX1" fmla="*/ 97631 w 371475"/>
                <a:gd name="connsiteY1" fmla="*/ 7144 h 323850"/>
                <a:gd name="connsiteX2" fmla="*/ 7144 w 371475"/>
                <a:gd name="connsiteY2" fmla="*/ 163354 h 323850"/>
                <a:gd name="connsiteX3" fmla="*/ 97631 w 371475"/>
                <a:gd name="connsiteY3" fmla="*/ 319564 h 323850"/>
                <a:gd name="connsiteX4" fmla="*/ 277654 w 371475"/>
                <a:gd name="connsiteY4" fmla="*/ 319564 h 323850"/>
                <a:gd name="connsiteX5" fmla="*/ 368141 w 371475"/>
                <a:gd name="connsiteY5" fmla="*/ 163354 h 323850"/>
                <a:gd name="connsiteX6" fmla="*/ 278606 w 371475"/>
                <a:gd name="connsiteY6" fmla="*/ 7144 h 323850"/>
                <a:gd name="connsiteX7" fmla="*/ 310039 w 371475"/>
                <a:gd name="connsiteY7" fmla="*/ 230029 h 323850"/>
                <a:gd name="connsiteX8" fmla="*/ 63341 w 371475"/>
                <a:gd name="connsiteY8" fmla="*/ 230029 h 323850"/>
                <a:gd name="connsiteX9" fmla="*/ 50006 w 371475"/>
                <a:gd name="connsiteY9" fmla="*/ 215741 h 323850"/>
                <a:gd name="connsiteX10" fmla="*/ 50006 w 371475"/>
                <a:gd name="connsiteY10" fmla="*/ 121444 h 323850"/>
                <a:gd name="connsiteX11" fmla="*/ 63341 w 371475"/>
                <a:gd name="connsiteY11" fmla="*/ 107156 h 323850"/>
                <a:gd name="connsiteX12" fmla="*/ 310039 w 371475"/>
                <a:gd name="connsiteY12" fmla="*/ 107156 h 323850"/>
                <a:gd name="connsiteX13" fmla="*/ 350044 w 371475"/>
                <a:gd name="connsiteY13" fmla="*/ 168116 h 323850"/>
                <a:gd name="connsiteX14" fmla="*/ 350996 w 371475"/>
                <a:gd name="connsiteY14" fmla="*/ 170974 h 323850"/>
                <a:gd name="connsiteX15" fmla="*/ 350044 w 371475"/>
                <a:gd name="connsiteY15" fmla="*/ 173831 h 323850"/>
                <a:gd name="connsiteX16" fmla="*/ 310039 w 371475"/>
                <a:gd name="connsiteY16" fmla="*/ 230029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1475" h="323850">
                  <a:moveTo>
                    <a:pt x="278606" y="7144"/>
                  </a:moveTo>
                  <a:lnTo>
                    <a:pt x="97631" y="7144"/>
                  </a:lnTo>
                  <a:lnTo>
                    <a:pt x="7144" y="163354"/>
                  </a:lnTo>
                  <a:lnTo>
                    <a:pt x="97631" y="319564"/>
                  </a:lnTo>
                  <a:lnTo>
                    <a:pt x="277654" y="319564"/>
                  </a:lnTo>
                  <a:lnTo>
                    <a:pt x="368141" y="163354"/>
                  </a:lnTo>
                  <a:lnTo>
                    <a:pt x="278606" y="7144"/>
                  </a:lnTo>
                  <a:close/>
                  <a:moveTo>
                    <a:pt x="310039" y="230029"/>
                  </a:moveTo>
                  <a:lnTo>
                    <a:pt x="63341" y="230029"/>
                  </a:lnTo>
                  <a:cubicBezTo>
                    <a:pt x="55721" y="230029"/>
                    <a:pt x="50006" y="223361"/>
                    <a:pt x="50006" y="215741"/>
                  </a:cubicBezTo>
                  <a:lnTo>
                    <a:pt x="50006" y="121444"/>
                  </a:lnTo>
                  <a:cubicBezTo>
                    <a:pt x="50006" y="113824"/>
                    <a:pt x="55721" y="107156"/>
                    <a:pt x="63341" y="107156"/>
                  </a:cubicBezTo>
                  <a:lnTo>
                    <a:pt x="310039" y="107156"/>
                  </a:lnTo>
                  <a:cubicBezTo>
                    <a:pt x="312896" y="107156"/>
                    <a:pt x="317659" y="107156"/>
                    <a:pt x="350044" y="168116"/>
                  </a:cubicBezTo>
                  <a:lnTo>
                    <a:pt x="350996" y="170974"/>
                  </a:lnTo>
                  <a:lnTo>
                    <a:pt x="350044" y="173831"/>
                  </a:lnTo>
                  <a:cubicBezTo>
                    <a:pt x="317659" y="230029"/>
                    <a:pt x="312896" y="230029"/>
                    <a:pt x="310039" y="230029"/>
                  </a:cubicBezTo>
                  <a:close/>
                </a:path>
              </a:pathLst>
            </a:custGeom>
            <a:grpFill/>
            <a:ln w="9525" cap="flat">
              <a:noFill/>
              <a:prstDash val="solid"/>
              <a:miter/>
            </a:ln>
          </p:spPr>
          <p:txBody>
            <a:bodyPr rtlCol="0" anchor="ctr"/>
            <a:lstStyle/>
            <a:p>
              <a:endParaRPr lang="fr-FR"/>
            </a:p>
          </p:txBody>
        </p:sp>
        <p:sp>
          <p:nvSpPr>
            <p:cNvPr id="35" name="Forme libre : forme 34">
              <a:extLst>
                <a:ext uri="{FF2B5EF4-FFF2-40B4-BE49-F238E27FC236}">
                  <a16:creationId xmlns:a16="http://schemas.microsoft.com/office/drawing/2014/main" id="{F40744E2-8071-46AB-91B6-2411B5AACE34}"/>
                </a:ext>
              </a:extLst>
            </p:cNvPr>
            <p:cNvSpPr/>
            <p:nvPr/>
          </p:nvSpPr>
          <p:spPr>
            <a:xfrm>
              <a:off x="5596217" y="3589684"/>
              <a:ext cx="85725" cy="38100"/>
            </a:xfrm>
            <a:custGeom>
              <a:avLst/>
              <a:gdLst>
                <a:gd name="connsiteX0" fmla="*/ 86201 w 85725"/>
                <a:gd name="connsiteY0" fmla="*/ 7144 h 38100"/>
                <a:gd name="connsiteX1" fmla="*/ 7144 w 85725"/>
                <a:gd name="connsiteY1" fmla="*/ 7144 h 38100"/>
                <a:gd name="connsiteX2" fmla="*/ 46196 w 85725"/>
                <a:gd name="connsiteY2" fmla="*/ 37624 h 38100"/>
              </a:gdLst>
              <a:ahLst/>
              <a:cxnLst>
                <a:cxn ang="0">
                  <a:pos x="connsiteX0" y="connsiteY0"/>
                </a:cxn>
                <a:cxn ang="0">
                  <a:pos x="connsiteX1" y="connsiteY1"/>
                </a:cxn>
                <a:cxn ang="0">
                  <a:pos x="connsiteX2" y="connsiteY2"/>
                </a:cxn>
              </a:cxnLst>
              <a:rect l="l" t="t" r="r" b="b"/>
              <a:pathLst>
                <a:path w="85725" h="38100">
                  <a:moveTo>
                    <a:pt x="86201" y="7144"/>
                  </a:moveTo>
                  <a:lnTo>
                    <a:pt x="7144" y="7144"/>
                  </a:lnTo>
                  <a:lnTo>
                    <a:pt x="46196" y="37624"/>
                  </a:lnTo>
                  <a:close/>
                </a:path>
              </a:pathLst>
            </a:custGeom>
            <a:grpFill/>
            <a:ln w="9525" cap="flat">
              <a:noFill/>
              <a:prstDash val="solid"/>
              <a:miter/>
            </a:ln>
          </p:spPr>
          <p:txBody>
            <a:bodyPr rtlCol="0" anchor="ctr"/>
            <a:lstStyle/>
            <a:p>
              <a:endParaRPr lang="fr-FR"/>
            </a:p>
          </p:txBody>
        </p:sp>
        <p:sp>
          <p:nvSpPr>
            <p:cNvPr id="36" name="Forme libre : forme 35">
              <a:extLst>
                <a:ext uri="{FF2B5EF4-FFF2-40B4-BE49-F238E27FC236}">
                  <a16:creationId xmlns:a16="http://schemas.microsoft.com/office/drawing/2014/main" id="{4A7F1376-BB54-4C68-BBF7-9AB0D52388E7}"/>
                </a:ext>
              </a:extLst>
            </p:cNvPr>
            <p:cNvSpPr/>
            <p:nvPr/>
          </p:nvSpPr>
          <p:spPr>
            <a:xfrm>
              <a:off x="5565737" y="3564919"/>
              <a:ext cx="285750" cy="114300"/>
            </a:xfrm>
            <a:custGeom>
              <a:avLst/>
              <a:gdLst>
                <a:gd name="connsiteX0" fmla="*/ 10954 w 285750"/>
                <a:gd name="connsiteY0" fmla="*/ 7144 h 114300"/>
                <a:gd name="connsiteX1" fmla="*/ 7144 w 285750"/>
                <a:gd name="connsiteY1" fmla="*/ 10954 h 114300"/>
                <a:gd name="connsiteX2" fmla="*/ 7144 w 285750"/>
                <a:gd name="connsiteY2" fmla="*/ 105251 h 114300"/>
                <a:gd name="connsiteX3" fmla="*/ 10954 w 285750"/>
                <a:gd name="connsiteY3" fmla="*/ 110014 h 114300"/>
                <a:gd name="connsiteX4" fmla="*/ 255746 w 285750"/>
                <a:gd name="connsiteY4" fmla="*/ 110014 h 114300"/>
                <a:gd name="connsiteX5" fmla="*/ 287179 w 285750"/>
                <a:gd name="connsiteY5" fmla="*/ 60484 h 114300"/>
                <a:gd name="connsiteX6" fmla="*/ 255746 w 285750"/>
                <a:gd name="connsiteY6" fmla="*/ 7144 h 114300"/>
                <a:gd name="connsiteX7" fmla="*/ 10954 w 285750"/>
                <a:gd name="connsiteY7" fmla="*/ 7144 h 114300"/>
                <a:gd name="connsiteX8" fmla="*/ 130969 w 285750"/>
                <a:gd name="connsiteY8" fmla="*/ 94774 h 114300"/>
                <a:gd name="connsiteX9" fmla="*/ 124301 w 285750"/>
                <a:gd name="connsiteY9" fmla="*/ 100489 h 114300"/>
                <a:gd name="connsiteX10" fmla="*/ 30956 w 285750"/>
                <a:gd name="connsiteY10" fmla="*/ 100489 h 114300"/>
                <a:gd name="connsiteX11" fmla="*/ 27146 w 285750"/>
                <a:gd name="connsiteY11" fmla="*/ 94774 h 114300"/>
                <a:gd name="connsiteX12" fmla="*/ 27146 w 285750"/>
                <a:gd name="connsiteY12" fmla="*/ 25241 h 114300"/>
                <a:gd name="connsiteX13" fmla="*/ 30956 w 285750"/>
                <a:gd name="connsiteY13" fmla="*/ 21431 h 114300"/>
                <a:gd name="connsiteX14" fmla="*/ 124301 w 285750"/>
                <a:gd name="connsiteY14" fmla="*/ 21431 h 114300"/>
                <a:gd name="connsiteX15" fmla="*/ 130969 w 285750"/>
                <a:gd name="connsiteY15" fmla="*/ 25241 h 114300"/>
                <a:gd name="connsiteX16" fmla="*/ 130969 w 285750"/>
                <a:gd name="connsiteY16" fmla="*/ 94774 h 114300"/>
                <a:gd name="connsiteX17" fmla="*/ 248126 w 285750"/>
                <a:gd name="connsiteY17" fmla="*/ 94774 h 114300"/>
                <a:gd name="connsiteX18" fmla="*/ 243364 w 285750"/>
                <a:gd name="connsiteY18" fmla="*/ 100489 h 114300"/>
                <a:gd name="connsiteX19" fmla="*/ 150971 w 285750"/>
                <a:gd name="connsiteY19" fmla="*/ 100489 h 114300"/>
                <a:gd name="connsiteX20" fmla="*/ 146209 w 285750"/>
                <a:gd name="connsiteY20" fmla="*/ 94774 h 114300"/>
                <a:gd name="connsiteX21" fmla="*/ 146209 w 285750"/>
                <a:gd name="connsiteY21" fmla="*/ 25241 h 114300"/>
                <a:gd name="connsiteX22" fmla="*/ 150971 w 285750"/>
                <a:gd name="connsiteY22" fmla="*/ 21431 h 114300"/>
                <a:gd name="connsiteX23" fmla="*/ 243364 w 285750"/>
                <a:gd name="connsiteY23" fmla="*/ 21431 h 114300"/>
                <a:gd name="connsiteX24" fmla="*/ 248126 w 285750"/>
                <a:gd name="connsiteY24" fmla="*/ 25241 h 114300"/>
                <a:gd name="connsiteX25" fmla="*/ 248126 w 285750"/>
                <a:gd name="connsiteY25" fmla="*/ 9477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5750" h="114300">
                  <a:moveTo>
                    <a:pt x="10954" y="7144"/>
                  </a:moveTo>
                  <a:cubicBezTo>
                    <a:pt x="9049" y="7144"/>
                    <a:pt x="7144" y="9049"/>
                    <a:pt x="7144" y="10954"/>
                  </a:cubicBezTo>
                  <a:lnTo>
                    <a:pt x="7144" y="105251"/>
                  </a:lnTo>
                  <a:cubicBezTo>
                    <a:pt x="7144" y="107156"/>
                    <a:pt x="9049" y="110014"/>
                    <a:pt x="10954" y="110014"/>
                  </a:cubicBezTo>
                  <a:lnTo>
                    <a:pt x="255746" y="110014"/>
                  </a:lnTo>
                  <a:cubicBezTo>
                    <a:pt x="260509" y="105251"/>
                    <a:pt x="274796" y="82391"/>
                    <a:pt x="287179" y="60484"/>
                  </a:cubicBezTo>
                  <a:cubicBezTo>
                    <a:pt x="274796" y="36671"/>
                    <a:pt x="259556" y="11906"/>
                    <a:pt x="255746" y="7144"/>
                  </a:cubicBezTo>
                  <a:lnTo>
                    <a:pt x="10954" y="7144"/>
                  </a:lnTo>
                  <a:close/>
                  <a:moveTo>
                    <a:pt x="130969" y="94774"/>
                  </a:moveTo>
                  <a:cubicBezTo>
                    <a:pt x="130969" y="97631"/>
                    <a:pt x="128111" y="100489"/>
                    <a:pt x="124301" y="100489"/>
                  </a:cubicBezTo>
                  <a:lnTo>
                    <a:pt x="30956" y="100489"/>
                  </a:lnTo>
                  <a:cubicBezTo>
                    <a:pt x="28099" y="100489"/>
                    <a:pt x="27146" y="97631"/>
                    <a:pt x="27146" y="94774"/>
                  </a:cubicBezTo>
                  <a:lnTo>
                    <a:pt x="27146" y="25241"/>
                  </a:lnTo>
                  <a:cubicBezTo>
                    <a:pt x="27146" y="22384"/>
                    <a:pt x="28099" y="21431"/>
                    <a:pt x="30956" y="21431"/>
                  </a:cubicBezTo>
                  <a:lnTo>
                    <a:pt x="124301" y="21431"/>
                  </a:lnTo>
                  <a:cubicBezTo>
                    <a:pt x="127159" y="21431"/>
                    <a:pt x="130969" y="22384"/>
                    <a:pt x="130969" y="25241"/>
                  </a:cubicBezTo>
                  <a:lnTo>
                    <a:pt x="130969" y="94774"/>
                  </a:lnTo>
                  <a:close/>
                  <a:moveTo>
                    <a:pt x="248126" y="94774"/>
                  </a:moveTo>
                  <a:cubicBezTo>
                    <a:pt x="248126" y="97631"/>
                    <a:pt x="246221" y="100489"/>
                    <a:pt x="243364" y="100489"/>
                  </a:cubicBezTo>
                  <a:lnTo>
                    <a:pt x="150971" y="100489"/>
                  </a:lnTo>
                  <a:cubicBezTo>
                    <a:pt x="148114" y="100489"/>
                    <a:pt x="146209" y="97631"/>
                    <a:pt x="146209" y="94774"/>
                  </a:cubicBezTo>
                  <a:lnTo>
                    <a:pt x="146209" y="25241"/>
                  </a:lnTo>
                  <a:cubicBezTo>
                    <a:pt x="146209" y="22384"/>
                    <a:pt x="148114" y="21431"/>
                    <a:pt x="150971" y="21431"/>
                  </a:cubicBezTo>
                  <a:lnTo>
                    <a:pt x="243364" y="21431"/>
                  </a:lnTo>
                  <a:cubicBezTo>
                    <a:pt x="246221" y="21431"/>
                    <a:pt x="248126" y="22384"/>
                    <a:pt x="248126" y="25241"/>
                  </a:cubicBezTo>
                  <a:lnTo>
                    <a:pt x="248126" y="94774"/>
                  </a:lnTo>
                  <a:close/>
                </a:path>
              </a:pathLst>
            </a:custGeom>
            <a:grpFill/>
            <a:ln w="9525" cap="flat">
              <a:noFill/>
              <a:prstDash val="solid"/>
              <a:miter/>
            </a:ln>
          </p:spPr>
          <p:txBody>
            <a:bodyPr rtlCol="0" anchor="ctr"/>
            <a:lstStyle/>
            <a:p>
              <a:endParaRPr lang="fr-FR"/>
            </a:p>
          </p:txBody>
        </p:sp>
      </p:grpSp>
      <p:sp>
        <p:nvSpPr>
          <p:cNvPr id="37" name="ZoneTexte 36">
            <a:extLst>
              <a:ext uri="{FF2B5EF4-FFF2-40B4-BE49-F238E27FC236}">
                <a16:creationId xmlns:a16="http://schemas.microsoft.com/office/drawing/2014/main" id="{B5331B2E-95B8-4AAD-99B8-BB30F7A71721}"/>
              </a:ext>
            </a:extLst>
          </p:cNvPr>
          <p:cNvSpPr txBox="1"/>
          <p:nvPr/>
        </p:nvSpPr>
        <p:spPr>
          <a:xfrm>
            <a:off x="5183320" y="1055180"/>
            <a:ext cx="1578382" cy="369332"/>
          </a:xfrm>
          <a:prstGeom prst="rect">
            <a:avLst/>
          </a:prstGeom>
          <a:noFill/>
        </p:spPr>
        <p:txBody>
          <a:bodyPr wrap="none" rtlCol="0">
            <a:spAutoFit/>
          </a:bodyPr>
          <a:lstStyle/>
          <a:p>
            <a:pPr algn="ctr"/>
            <a:r>
              <a:rPr lang="fr-FR" dirty="0">
                <a:solidFill>
                  <a:schemeClr val="accent6">
                    <a:lumMod val="75000"/>
                  </a:schemeClr>
                </a:solidFill>
              </a:rPr>
              <a:t>Storage Queue</a:t>
            </a:r>
          </a:p>
        </p:txBody>
      </p:sp>
      <p:grpSp>
        <p:nvGrpSpPr>
          <p:cNvPr id="28" name="Graphique 54">
            <a:extLst>
              <a:ext uri="{FF2B5EF4-FFF2-40B4-BE49-F238E27FC236}">
                <a16:creationId xmlns:a16="http://schemas.microsoft.com/office/drawing/2014/main" id="{E0D949BD-FA45-4C17-8F20-C13D046A69C9}"/>
              </a:ext>
            </a:extLst>
          </p:cNvPr>
          <p:cNvGrpSpPr/>
          <p:nvPr/>
        </p:nvGrpSpPr>
        <p:grpSpPr>
          <a:xfrm>
            <a:off x="5569914" y="3596620"/>
            <a:ext cx="752305" cy="655856"/>
            <a:chOff x="6468240" y="3786435"/>
            <a:chExt cx="371475" cy="323850"/>
          </a:xfrm>
          <a:solidFill>
            <a:schemeClr val="accent6">
              <a:lumMod val="60000"/>
              <a:lumOff val="40000"/>
            </a:schemeClr>
          </a:solidFill>
        </p:grpSpPr>
        <p:sp>
          <p:nvSpPr>
            <p:cNvPr id="29" name="Forme libre : forme 28">
              <a:extLst>
                <a:ext uri="{FF2B5EF4-FFF2-40B4-BE49-F238E27FC236}">
                  <a16:creationId xmlns:a16="http://schemas.microsoft.com/office/drawing/2014/main" id="{35801111-B63F-4838-A2B5-077D8E8724C1}"/>
                </a:ext>
              </a:extLst>
            </p:cNvPr>
            <p:cNvSpPr/>
            <p:nvPr/>
          </p:nvSpPr>
          <p:spPr>
            <a:xfrm>
              <a:off x="6468240" y="3786435"/>
              <a:ext cx="371475" cy="323850"/>
            </a:xfrm>
            <a:custGeom>
              <a:avLst/>
              <a:gdLst>
                <a:gd name="connsiteX0" fmla="*/ 278606 w 371475"/>
                <a:gd name="connsiteY0" fmla="*/ 7144 h 323850"/>
                <a:gd name="connsiteX1" fmla="*/ 97631 w 371475"/>
                <a:gd name="connsiteY1" fmla="*/ 7144 h 323850"/>
                <a:gd name="connsiteX2" fmla="*/ 7144 w 371475"/>
                <a:gd name="connsiteY2" fmla="*/ 163354 h 323850"/>
                <a:gd name="connsiteX3" fmla="*/ 97631 w 371475"/>
                <a:gd name="connsiteY3" fmla="*/ 319564 h 323850"/>
                <a:gd name="connsiteX4" fmla="*/ 277654 w 371475"/>
                <a:gd name="connsiteY4" fmla="*/ 319564 h 323850"/>
                <a:gd name="connsiteX5" fmla="*/ 368141 w 371475"/>
                <a:gd name="connsiteY5" fmla="*/ 163354 h 323850"/>
                <a:gd name="connsiteX6" fmla="*/ 278606 w 371475"/>
                <a:gd name="connsiteY6" fmla="*/ 7144 h 323850"/>
                <a:gd name="connsiteX7" fmla="*/ 179546 w 371475"/>
                <a:gd name="connsiteY7" fmla="*/ 89059 h 323850"/>
                <a:gd name="connsiteX8" fmla="*/ 221456 w 371475"/>
                <a:gd name="connsiteY8" fmla="*/ 89059 h 323850"/>
                <a:gd name="connsiteX9" fmla="*/ 221456 w 371475"/>
                <a:gd name="connsiteY9" fmla="*/ 130969 h 323850"/>
                <a:gd name="connsiteX10" fmla="*/ 179546 w 371475"/>
                <a:gd name="connsiteY10" fmla="*/ 130969 h 323850"/>
                <a:gd name="connsiteX11" fmla="*/ 179546 w 371475"/>
                <a:gd name="connsiteY11" fmla="*/ 89059 h 323850"/>
                <a:gd name="connsiteX12" fmla="*/ 179546 w 371475"/>
                <a:gd name="connsiteY12" fmla="*/ 141446 h 323850"/>
                <a:gd name="connsiteX13" fmla="*/ 221456 w 371475"/>
                <a:gd name="connsiteY13" fmla="*/ 141446 h 323850"/>
                <a:gd name="connsiteX14" fmla="*/ 221456 w 371475"/>
                <a:gd name="connsiteY14" fmla="*/ 183356 h 323850"/>
                <a:gd name="connsiteX15" fmla="*/ 179546 w 371475"/>
                <a:gd name="connsiteY15" fmla="*/ 183356 h 323850"/>
                <a:gd name="connsiteX16" fmla="*/ 179546 w 371475"/>
                <a:gd name="connsiteY16" fmla="*/ 141446 h 323850"/>
                <a:gd name="connsiteX17" fmla="*/ 179546 w 371475"/>
                <a:gd name="connsiteY17" fmla="*/ 193834 h 323850"/>
                <a:gd name="connsiteX18" fmla="*/ 221456 w 371475"/>
                <a:gd name="connsiteY18" fmla="*/ 193834 h 323850"/>
                <a:gd name="connsiteX19" fmla="*/ 221456 w 371475"/>
                <a:gd name="connsiteY19" fmla="*/ 235744 h 323850"/>
                <a:gd name="connsiteX20" fmla="*/ 179546 w 371475"/>
                <a:gd name="connsiteY20" fmla="*/ 235744 h 323850"/>
                <a:gd name="connsiteX21" fmla="*/ 179546 w 371475"/>
                <a:gd name="connsiteY21" fmla="*/ 193834 h 323850"/>
                <a:gd name="connsiteX22" fmla="*/ 127159 w 371475"/>
                <a:gd name="connsiteY22" fmla="*/ 89059 h 323850"/>
                <a:gd name="connsiteX23" fmla="*/ 169069 w 371475"/>
                <a:gd name="connsiteY23" fmla="*/ 89059 h 323850"/>
                <a:gd name="connsiteX24" fmla="*/ 169069 w 371475"/>
                <a:gd name="connsiteY24" fmla="*/ 130969 h 323850"/>
                <a:gd name="connsiteX25" fmla="*/ 127159 w 371475"/>
                <a:gd name="connsiteY25" fmla="*/ 130969 h 323850"/>
                <a:gd name="connsiteX26" fmla="*/ 127159 w 371475"/>
                <a:gd name="connsiteY26" fmla="*/ 89059 h 323850"/>
                <a:gd name="connsiteX27" fmla="*/ 127159 w 371475"/>
                <a:gd name="connsiteY27" fmla="*/ 141446 h 323850"/>
                <a:gd name="connsiteX28" fmla="*/ 169069 w 371475"/>
                <a:gd name="connsiteY28" fmla="*/ 141446 h 323850"/>
                <a:gd name="connsiteX29" fmla="*/ 169069 w 371475"/>
                <a:gd name="connsiteY29" fmla="*/ 183356 h 323850"/>
                <a:gd name="connsiteX30" fmla="*/ 127159 w 371475"/>
                <a:gd name="connsiteY30" fmla="*/ 183356 h 323850"/>
                <a:gd name="connsiteX31" fmla="*/ 127159 w 371475"/>
                <a:gd name="connsiteY31" fmla="*/ 141446 h 323850"/>
                <a:gd name="connsiteX32" fmla="*/ 127159 w 371475"/>
                <a:gd name="connsiteY32" fmla="*/ 193834 h 323850"/>
                <a:gd name="connsiteX33" fmla="*/ 169069 w 371475"/>
                <a:gd name="connsiteY33" fmla="*/ 193834 h 323850"/>
                <a:gd name="connsiteX34" fmla="*/ 169069 w 371475"/>
                <a:gd name="connsiteY34" fmla="*/ 235744 h 323850"/>
                <a:gd name="connsiteX35" fmla="*/ 127159 w 371475"/>
                <a:gd name="connsiteY35" fmla="*/ 235744 h 323850"/>
                <a:gd name="connsiteX36" fmla="*/ 127159 w 371475"/>
                <a:gd name="connsiteY36" fmla="*/ 193834 h 323850"/>
                <a:gd name="connsiteX37" fmla="*/ 272891 w 371475"/>
                <a:gd name="connsiteY37" fmla="*/ 258604 h 323850"/>
                <a:gd name="connsiteX38" fmla="*/ 102394 w 371475"/>
                <a:gd name="connsiteY38" fmla="*/ 258604 h 323850"/>
                <a:gd name="connsiteX39" fmla="*/ 102394 w 371475"/>
                <a:gd name="connsiteY39" fmla="*/ 88106 h 323850"/>
                <a:gd name="connsiteX40" fmla="*/ 113824 w 371475"/>
                <a:gd name="connsiteY40" fmla="*/ 88106 h 323850"/>
                <a:gd name="connsiteX41" fmla="*/ 113824 w 371475"/>
                <a:gd name="connsiteY41" fmla="*/ 247174 h 323850"/>
                <a:gd name="connsiteX42" fmla="*/ 113824 w 371475"/>
                <a:gd name="connsiteY42" fmla="*/ 247174 h 323850"/>
                <a:gd name="connsiteX43" fmla="*/ 113824 w 371475"/>
                <a:gd name="connsiteY43" fmla="*/ 247174 h 323850"/>
                <a:gd name="connsiteX44" fmla="*/ 272891 w 371475"/>
                <a:gd name="connsiteY44" fmla="*/ 247174 h 323850"/>
                <a:gd name="connsiteX45" fmla="*/ 272891 w 371475"/>
                <a:gd name="connsiteY45" fmla="*/ 258604 h 323850"/>
                <a:gd name="connsiteX46" fmla="*/ 273844 w 371475"/>
                <a:gd name="connsiteY46" fmla="*/ 235744 h 323850"/>
                <a:gd name="connsiteX47" fmla="*/ 231934 w 371475"/>
                <a:gd name="connsiteY47" fmla="*/ 235744 h 323850"/>
                <a:gd name="connsiteX48" fmla="*/ 231934 w 371475"/>
                <a:gd name="connsiteY48" fmla="*/ 193834 h 323850"/>
                <a:gd name="connsiteX49" fmla="*/ 273844 w 371475"/>
                <a:gd name="connsiteY49" fmla="*/ 193834 h 323850"/>
                <a:gd name="connsiteX50" fmla="*/ 273844 w 371475"/>
                <a:gd name="connsiteY50" fmla="*/ 235744 h 323850"/>
                <a:gd name="connsiteX51" fmla="*/ 273844 w 371475"/>
                <a:gd name="connsiteY51" fmla="*/ 183356 h 323850"/>
                <a:gd name="connsiteX52" fmla="*/ 231934 w 371475"/>
                <a:gd name="connsiteY52" fmla="*/ 183356 h 323850"/>
                <a:gd name="connsiteX53" fmla="*/ 231934 w 371475"/>
                <a:gd name="connsiteY53" fmla="*/ 141446 h 323850"/>
                <a:gd name="connsiteX54" fmla="*/ 273844 w 371475"/>
                <a:gd name="connsiteY54" fmla="*/ 141446 h 323850"/>
                <a:gd name="connsiteX55" fmla="*/ 273844 w 371475"/>
                <a:gd name="connsiteY55" fmla="*/ 183356 h 323850"/>
                <a:gd name="connsiteX56" fmla="*/ 273844 w 371475"/>
                <a:gd name="connsiteY56" fmla="*/ 130969 h 323850"/>
                <a:gd name="connsiteX57" fmla="*/ 231934 w 371475"/>
                <a:gd name="connsiteY57" fmla="*/ 130969 h 323850"/>
                <a:gd name="connsiteX58" fmla="*/ 231934 w 371475"/>
                <a:gd name="connsiteY58" fmla="*/ 89059 h 323850"/>
                <a:gd name="connsiteX59" fmla="*/ 273844 w 371475"/>
                <a:gd name="connsiteY59" fmla="*/ 89059 h 323850"/>
                <a:gd name="connsiteX60" fmla="*/ 273844 w 371475"/>
                <a:gd name="connsiteY60" fmla="*/ 130969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71475" h="323850">
                  <a:moveTo>
                    <a:pt x="278606" y="7144"/>
                  </a:moveTo>
                  <a:lnTo>
                    <a:pt x="97631" y="7144"/>
                  </a:lnTo>
                  <a:lnTo>
                    <a:pt x="7144" y="163354"/>
                  </a:lnTo>
                  <a:lnTo>
                    <a:pt x="97631" y="319564"/>
                  </a:lnTo>
                  <a:lnTo>
                    <a:pt x="277654" y="319564"/>
                  </a:lnTo>
                  <a:lnTo>
                    <a:pt x="368141" y="163354"/>
                  </a:lnTo>
                  <a:lnTo>
                    <a:pt x="278606" y="7144"/>
                  </a:lnTo>
                  <a:close/>
                  <a:moveTo>
                    <a:pt x="179546" y="89059"/>
                  </a:moveTo>
                  <a:lnTo>
                    <a:pt x="221456" y="89059"/>
                  </a:lnTo>
                  <a:lnTo>
                    <a:pt x="221456" y="130969"/>
                  </a:lnTo>
                  <a:lnTo>
                    <a:pt x="179546" y="130969"/>
                  </a:lnTo>
                  <a:lnTo>
                    <a:pt x="179546" y="89059"/>
                  </a:lnTo>
                  <a:close/>
                  <a:moveTo>
                    <a:pt x="179546" y="141446"/>
                  </a:moveTo>
                  <a:lnTo>
                    <a:pt x="221456" y="141446"/>
                  </a:lnTo>
                  <a:lnTo>
                    <a:pt x="221456" y="183356"/>
                  </a:lnTo>
                  <a:lnTo>
                    <a:pt x="179546" y="183356"/>
                  </a:lnTo>
                  <a:lnTo>
                    <a:pt x="179546" y="141446"/>
                  </a:lnTo>
                  <a:close/>
                  <a:moveTo>
                    <a:pt x="179546" y="193834"/>
                  </a:moveTo>
                  <a:lnTo>
                    <a:pt x="221456" y="193834"/>
                  </a:lnTo>
                  <a:lnTo>
                    <a:pt x="221456" y="235744"/>
                  </a:lnTo>
                  <a:lnTo>
                    <a:pt x="179546" y="235744"/>
                  </a:lnTo>
                  <a:lnTo>
                    <a:pt x="179546" y="193834"/>
                  </a:lnTo>
                  <a:close/>
                  <a:moveTo>
                    <a:pt x="127159" y="89059"/>
                  </a:moveTo>
                  <a:lnTo>
                    <a:pt x="169069" y="89059"/>
                  </a:lnTo>
                  <a:lnTo>
                    <a:pt x="169069" y="130969"/>
                  </a:lnTo>
                  <a:lnTo>
                    <a:pt x="127159" y="130969"/>
                  </a:lnTo>
                  <a:lnTo>
                    <a:pt x="127159" y="89059"/>
                  </a:lnTo>
                  <a:close/>
                  <a:moveTo>
                    <a:pt x="127159" y="141446"/>
                  </a:moveTo>
                  <a:lnTo>
                    <a:pt x="169069" y="141446"/>
                  </a:lnTo>
                  <a:lnTo>
                    <a:pt x="169069" y="183356"/>
                  </a:lnTo>
                  <a:lnTo>
                    <a:pt x="127159" y="183356"/>
                  </a:lnTo>
                  <a:lnTo>
                    <a:pt x="127159" y="141446"/>
                  </a:lnTo>
                  <a:close/>
                  <a:moveTo>
                    <a:pt x="127159" y="193834"/>
                  </a:moveTo>
                  <a:lnTo>
                    <a:pt x="169069" y="193834"/>
                  </a:lnTo>
                  <a:lnTo>
                    <a:pt x="169069" y="235744"/>
                  </a:lnTo>
                  <a:lnTo>
                    <a:pt x="127159" y="235744"/>
                  </a:lnTo>
                  <a:lnTo>
                    <a:pt x="127159" y="193834"/>
                  </a:lnTo>
                  <a:close/>
                  <a:moveTo>
                    <a:pt x="272891" y="258604"/>
                  </a:moveTo>
                  <a:lnTo>
                    <a:pt x="102394" y="258604"/>
                  </a:lnTo>
                  <a:lnTo>
                    <a:pt x="102394" y="88106"/>
                  </a:lnTo>
                  <a:lnTo>
                    <a:pt x="113824" y="88106"/>
                  </a:lnTo>
                  <a:lnTo>
                    <a:pt x="113824" y="247174"/>
                  </a:lnTo>
                  <a:lnTo>
                    <a:pt x="113824" y="247174"/>
                  </a:lnTo>
                  <a:lnTo>
                    <a:pt x="113824" y="247174"/>
                  </a:lnTo>
                  <a:lnTo>
                    <a:pt x="272891" y="247174"/>
                  </a:lnTo>
                  <a:lnTo>
                    <a:pt x="272891" y="258604"/>
                  </a:lnTo>
                  <a:close/>
                  <a:moveTo>
                    <a:pt x="273844" y="235744"/>
                  </a:moveTo>
                  <a:lnTo>
                    <a:pt x="231934" y="235744"/>
                  </a:lnTo>
                  <a:lnTo>
                    <a:pt x="231934" y="193834"/>
                  </a:lnTo>
                  <a:lnTo>
                    <a:pt x="273844" y="193834"/>
                  </a:lnTo>
                  <a:lnTo>
                    <a:pt x="273844" y="235744"/>
                  </a:lnTo>
                  <a:close/>
                  <a:moveTo>
                    <a:pt x="273844" y="183356"/>
                  </a:moveTo>
                  <a:lnTo>
                    <a:pt x="231934" y="183356"/>
                  </a:lnTo>
                  <a:lnTo>
                    <a:pt x="231934" y="141446"/>
                  </a:lnTo>
                  <a:lnTo>
                    <a:pt x="273844" y="141446"/>
                  </a:lnTo>
                  <a:lnTo>
                    <a:pt x="273844" y="183356"/>
                  </a:lnTo>
                  <a:close/>
                  <a:moveTo>
                    <a:pt x="273844" y="130969"/>
                  </a:moveTo>
                  <a:lnTo>
                    <a:pt x="231934" y="130969"/>
                  </a:lnTo>
                  <a:lnTo>
                    <a:pt x="231934" y="89059"/>
                  </a:lnTo>
                  <a:lnTo>
                    <a:pt x="273844" y="89059"/>
                  </a:lnTo>
                  <a:lnTo>
                    <a:pt x="273844" y="130969"/>
                  </a:lnTo>
                  <a:close/>
                </a:path>
              </a:pathLst>
            </a:custGeom>
            <a:grpFill/>
            <a:ln w="9525" cap="flat">
              <a:noFill/>
              <a:prstDash val="solid"/>
              <a:miter/>
            </a:ln>
          </p:spPr>
          <p:txBody>
            <a:bodyPr rtlCol="0" anchor="ctr"/>
            <a:lstStyle/>
            <a:p>
              <a:endParaRPr lang="fr-FR" dirty="0"/>
            </a:p>
          </p:txBody>
        </p:sp>
      </p:grpSp>
      <p:sp>
        <p:nvSpPr>
          <p:cNvPr id="38" name="ZoneTexte 37">
            <a:extLst>
              <a:ext uri="{FF2B5EF4-FFF2-40B4-BE49-F238E27FC236}">
                <a16:creationId xmlns:a16="http://schemas.microsoft.com/office/drawing/2014/main" id="{ACF2BFC2-BF12-4CA6-B412-02A31E43ACB5}"/>
              </a:ext>
            </a:extLst>
          </p:cNvPr>
          <p:cNvSpPr txBox="1"/>
          <p:nvPr/>
        </p:nvSpPr>
        <p:spPr>
          <a:xfrm>
            <a:off x="5250292" y="4209736"/>
            <a:ext cx="1449116" cy="646331"/>
          </a:xfrm>
          <a:prstGeom prst="rect">
            <a:avLst/>
          </a:prstGeom>
          <a:noFill/>
        </p:spPr>
        <p:txBody>
          <a:bodyPr wrap="none" rtlCol="0">
            <a:spAutoFit/>
          </a:bodyPr>
          <a:lstStyle/>
          <a:p>
            <a:pPr algn="ctr"/>
            <a:r>
              <a:rPr lang="fr-FR" dirty="0">
                <a:solidFill>
                  <a:schemeClr val="accent6">
                    <a:lumMod val="75000"/>
                  </a:schemeClr>
                </a:solidFill>
              </a:rPr>
              <a:t>Table résultat</a:t>
            </a:r>
          </a:p>
          <a:p>
            <a:pPr algn="ctr"/>
            <a:r>
              <a:rPr lang="fr-FR" dirty="0">
                <a:solidFill>
                  <a:schemeClr val="accent6">
                    <a:lumMod val="75000"/>
                  </a:schemeClr>
                </a:solidFill>
              </a:rPr>
              <a:t>Cognitive</a:t>
            </a:r>
          </a:p>
        </p:txBody>
      </p:sp>
      <p:cxnSp>
        <p:nvCxnSpPr>
          <p:cNvPr id="39" name="Connecteur droit avec flèche 38">
            <a:extLst>
              <a:ext uri="{FF2B5EF4-FFF2-40B4-BE49-F238E27FC236}">
                <a16:creationId xmlns:a16="http://schemas.microsoft.com/office/drawing/2014/main" id="{E3CB0882-CD91-4612-BC20-2F1D49ADEADF}"/>
              </a:ext>
            </a:extLst>
          </p:cNvPr>
          <p:cNvCxnSpPr>
            <a:cxnSpLocks/>
            <a:stCxn id="10" idx="0"/>
            <a:endCxn id="21" idx="2"/>
          </p:cNvCxnSpPr>
          <p:nvPr/>
        </p:nvCxnSpPr>
        <p:spPr>
          <a:xfrm flipV="1">
            <a:off x="1181273" y="1768516"/>
            <a:ext cx="930913" cy="516503"/>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a:extLst>
              <a:ext uri="{FF2B5EF4-FFF2-40B4-BE49-F238E27FC236}">
                <a16:creationId xmlns:a16="http://schemas.microsoft.com/office/drawing/2014/main" id="{728BC420-217E-4AED-84DC-ACE3E8B64117}"/>
              </a:ext>
            </a:extLst>
          </p:cNvPr>
          <p:cNvCxnSpPr>
            <a:cxnSpLocks/>
            <a:stCxn id="21" idx="5"/>
            <a:endCxn id="26" idx="1"/>
          </p:cNvCxnSpPr>
          <p:nvPr/>
        </p:nvCxnSpPr>
        <p:spPr>
          <a:xfrm>
            <a:off x="2871162" y="1768516"/>
            <a:ext cx="1003631" cy="725731"/>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DC48FFFE-13D1-4449-A4AE-6968369C7290}"/>
              </a:ext>
            </a:extLst>
          </p:cNvPr>
          <p:cNvCxnSpPr>
            <a:cxnSpLocks/>
            <a:endCxn id="34" idx="2"/>
          </p:cNvCxnSpPr>
          <p:nvPr/>
        </p:nvCxnSpPr>
        <p:spPr>
          <a:xfrm flipV="1">
            <a:off x="4435924" y="1769744"/>
            <a:ext cx="1084210" cy="593958"/>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12E4576B-D276-4C04-A47F-1E6CF08D2318}"/>
              </a:ext>
            </a:extLst>
          </p:cNvPr>
          <p:cNvCxnSpPr>
            <a:cxnSpLocks/>
          </p:cNvCxnSpPr>
          <p:nvPr/>
        </p:nvCxnSpPr>
        <p:spPr>
          <a:xfrm>
            <a:off x="4375167" y="2648264"/>
            <a:ext cx="1265126" cy="1095347"/>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3" name="Graphique 42">
            <a:extLst>
              <a:ext uri="{FF2B5EF4-FFF2-40B4-BE49-F238E27FC236}">
                <a16:creationId xmlns:a16="http://schemas.microsoft.com/office/drawing/2014/main" id="{B0DDD392-4E40-4D42-8E5E-B3BB0BB165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78337" y="2193471"/>
            <a:ext cx="609600" cy="609600"/>
          </a:xfrm>
          <a:prstGeom prst="rect">
            <a:avLst/>
          </a:prstGeom>
        </p:spPr>
      </p:pic>
      <p:sp>
        <p:nvSpPr>
          <p:cNvPr id="44" name="ZoneTexte 43">
            <a:extLst>
              <a:ext uri="{FF2B5EF4-FFF2-40B4-BE49-F238E27FC236}">
                <a16:creationId xmlns:a16="http://schemas.microsoft.com/office/drawing/2014/main" id="{F6E5BF80-0073-4F28-A19F-FCFF1AE67EFD}"/>
              </a:ext>
            </a:extLst>
          </p:cNvPr>
          <p:cNvSpPr txBox="1"/>
          <p:nvPr/>
        </p:nvSpPr>
        <p:spPr>
          <a:xfrm>
            <a:off x="7153889" y="1473215"/>
            <a:ext cx="1513748" cy="646331"/>
          </a:xfrm>
          <a:prstGeom prst="rect">
            <a:avLst/>
          </a:prstGeom>
          <a:noFill/>
        </p:spPr>
        <p:txBody>
          <a:bodyPr wrap="none" rtlCol="0">
            <a:spAutoFit/>
          </a:bodyPr>
          <a:lstStyle/>
          <a:p>
            <a:pPr algn="ctr"/>
            <a:r>
              <a:rPr lang="fr-FR" dirty="0">
                <a:solidFill>
                  <a:schemeClr val="accent6">
                    <a:lumMod val="75000"/>
                  </a:schemeClr>
                </a:solidFill>
              </a:rPr>
              <a:t>Fonction</a:t>
            </a:r>
          </a:p>
          <a:p>
            <a:pPr algn="ctr"/>
            <a:r>
              <a:rPr lang="fr-FR" dirty="0">
                <a:solidFill>
                  <a:schemeClr val="accent6">
                    <a:lumMod val="75000"/>
                  </a:schemeClr>
                </a:solidFill>
              </a:rPr>
              <a:t>Post Cognitive</a:t>
            </a:r>
          </a:p>
        </p:txBody>
      </p:sp>
      <p:cxnSp>
        <p:nvCxnSpPr>
          <p:cNvPr id="45" name="Connecteur droit avec flèche 44">
            <a:extLst>
              <a:ext uri="{FF2B5EF4-FFF2-40B4-BE49-F238E27FC236}">
                <a16:creationId xmlns:a16="http://schemas.microsoft.com/office/drawing/2014/main" id="{6C994294-164F-4258-BDA2-A85B624D3739}"/>
              </a:ext>
            </a:extLst>
          </p:cNvPr>
          <p:cNvCxnSpPr>
            <a:cxnSpLocks/>
            <a:endCxn id="43" idx="1"/>
          </p:cNvCxnSpPr>
          <p:nvPr/>
        </p:nvCxnSpPr>
        <p:spPr>
          <a:xfrm flipV="1">
            <a:off x="6244742" y="2498271"/>
            <a:ext cx="1233595" cy="1245342"/>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109B70E0-CA73-4B48-95B3-BAD36CE9428E}"/>
              </a:ext>
            </a:extLst>
          </p:cNvPr>
          <p:cNvCxnSpPr>
            <a:cxnSpLocks/>
            <a:stCxn id="34" idx="5"/>
            <a:endCxn id="43" idx="1"/>
          </p:cNvCxnSpPr>
          <p:nvPr/>
        </p:nvCxnSpPr>
        <p:spPr>
          <a:xfrm>
            <a:off x="6251219" y="1769744"/>
            <a:ext cx="1227118" cy="728527"/>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aphique 54">
            <a:extLst>
              <a:ext uri="{FF2B5EF4-FFF2-40B4-BE49-F238E27FC236}">
                <a16:creationId xmlns:a16="http://schemas.microsoft.com/office/drawing/2014/main" id="{6FE21C95-619D-4EEC-BF4B-2349644195E7}"/>
              </a:ext>
            </a:extLst>
          </p:cNvPr>
          <p:cNvGrpSpPr/>
          <p:nvPr/>
        </p:nvGrpSpPr>
        <p:grpSpPr>
          <a:xfrm>
            <a:off x="9777175" y="2166968"/>
            <a:ext cx="752305" cy="655856"/>
            <a:chOff x="6468240" y="3786435"/>
            <a:chExt cx="371475" cy="323850"/>
          </a:xfrm>
          <a:solidFill>
            <a:schemeClr val="accent6">
              <a:lumMod val="60000"/>
              <a:lumOff val="40000"/>
            </a:schemeClr>
          </a:solidFill>
        </p:grpSpPr>
        <p:sp>
          <p:nvSpPr>
            <p:cNvPr id="48" name="Forme libre : forme 47">
              <a:extLst>
                <a:ext uri="{FF2B5EF4-FFF2-40B4-BE49-F238E27FC236}">
                  <a16:creationId xmlns:a16="http://schemas.microsoft.com/office/drawing/2014/main" id="{1CDB89FB-8025-47DE-940E-9EE2AD9F5D71}"/>
                </a:ext>
              </a:extLst>
            </p:cNvPr>
            <p:cNvSpPr/>
            <p:nvPr/>
          </p:nvSpPr>
          <p:spPr>
            <a:xfrm>
              <a:off x="6468240" y="3786435"/>
              <a:ext cx="371475" cy="323850"/>
            </a:xfrm>
            <a:custGeom>
              <a:avLst/>
              <a:gdLst>
                <a:gd name="connsiteX0" fmla="*/ 278606 w 371475"/>
                <a:gd name="connsiteY0" fmla="*/ 7144 h 323850"/>
                <a:gd name="connsiteX1" fmla="*/ 97631 w 371475"/>
                <a:gd name="connsiteY1" fmla="*/ 7144 h 323850"/>
                <a:gd name="connsiteX2" fmla="*/ 7144 w 371475"/>
                <a:gd name="connsiteY2" fmla="*/ 163354 h 323850"/>
                <a:gd name="connsiteX3" fmla="*/ 97631 w 371475"/>
                <a:gd name="connsiteY3" fmla="*/ 319564 h 323850"/>
                <a:gd name="connsiteX4" fmla="*/ 277654 w 371475"/>
                <a:gd name="connsiteY4" fmla="*/ 319564 h 323850"/>
                <a:gd name="connsiteX5" fmla="*/ 368141 w 371475"/>
                <a:gd name="connsiteY5" fmla="*/ 163354 h 323850"/>
                <a:gd name="connsiteX6" fmla="*/ 278606 w 371475"/>
                <a:gd name="connsiteY6" fmla="*/ 7144 h 323850"/>
                <a:gd name="connsiteX7" fmla="*/ 179546 w 371475"/>
                <a:gd name="connsiteY7" fmla="*/ 89059 h 323850"/>
                <a:gd name="connsiteX8" fmla="*/ 221456 w 371475"/>
                <a:gd name="connsiteY8" fmla="*/ 89059 h 323850"/>
                <a:gd name="connsiteX9" fmla="*/ 221456 w 371475"/>
                <a:gd name="connsiteY9" fmla="*/ 130969 h 323850"/>
                <a:gd name="connsiteX10" fmla="*/ 179546 w 371475"/>
                <a:gd name="connsiteY10" fmla="*/ 130969 h 323850"/>
                <a:gd name="connsiteX11" fmla="*/ 179546 w 371475"/>
                <a:gd name="connsiteY11" fmla="*/ 89059 h 323850"/>
                <a:gd name="connsiteX12" fmla="*/ 179546 w 371475"/>
                <a:gd name="connsiteY12" fmla="*/ 141446 h 323850"/>
                <a:gd name="connsiteX13" fmla="*/ 221456 w 371475"/>
                <a:gd name="connsiteY13" fmla="*/ 141446 h 323850"/>
                <a:gd name="connsiteX14" fmla="*/ 221456 w 371475"/>
                <a:gd name="connsiteY14" fmla="*/ 183356 h 323850"/>
                <a:gd name="connsiteX15" fmla="*/ 179546 w 371475"/>
                <a:gd name="connsiteY15" fmla="*/ 183356 h 323850"/>
                <a:gd name="connsiteX16" fmla="*/ 179546 w 371475"/>
                <a:gd name="connsiteY16" fmla="*/ 141446 h 323850"/>
                <a:gd name="connsiteX17" fmla="*/ 179546 w 371475"/>
                <a:gd name="connsiteY17" fmla="*/ 193834 h 323850"/>
                <a:gd name="connsiteX18" fmla="*/ 221456 w 371475"/>
                <a:gd name="connsiteY18" fmla="*/ 193834 h 323850"/>
                <a:gd name="connsiteX19" fmla="*/ 221456 w 371475"/>
                <a:gd name="connsiteY19" fmla="*/ 235744 h 323850"/>
                <a:gd name="connsiteX20" fmla="*/ 179546 w 371475"/>
                <a:gd name="connsiteY20" fmla="*/ 235744 h 323850"/>
                <a:gd name="connsiteX21" fmla="*/ 179546 w 371475"/>
                <a:gd name="connsiteY21" fmla="*/ 193834 h 323850"/>
                <a:gd name="connsiteX22" fmla="*/ 127159 w 371475"/>
                <a:gd name="connsiteY22" fmla="*/ 89059 h 323850"/>
                <a:gd name="connsiteX23" fmla="*/ 169069 w 371475"/>
                <a:gd name="connsiteY23" fmla="*/ 89059 h 323850"/>
                <a:gd name="connsiteX24" fmla="*/ 169069 w 371475"/>
                <a:gd name="connsiteY24" fmla="*/ 130969 h 323850"/>
                <a:gd name="connsiteX25" fmla="*/ 127159 w 371475"/>
                <a:gd name="connsiteY25" fmla="*/ 130969 h 323850"/>
                <a:gd name="connsiteX26" fmla="*/ 127159 w 371475"/>
                <a:gd name="connsiteY26" fmla="*/ 89059 h 323850"/>
                <a:gd name="connsiteX27" fmla="*/ 127159 w 371475"/>
                <a:gd name="connsiteY27" fmla="*/ 141446 h 323850"/>
                <a:gd name="connsiteX28" fmla="*/ 169069 w 371475"/>
                <a:gd name="connsiteY28" fmla="*/ 141446 h 323850"/>
                <a:gd name="connsiteX29" fmla="*/ 169069 w 371475"/>
                <a:gd name="connsiteY29" fmla="*/ 183356 h 323850"/>
                <a:gd name="connsiteX30" fmla="*/ 127159 w 371475"/>
                <a:gd name="connsiteY30" fmla="*/ 183356 h 323850"/>
                <a:gd name="connsiteX31" fmla="*/ 127159 w 371475"/>
                <a:gd name="connsiteY31" fmla="*/ 141446 h 323850"/>
                <a:gd name="connsiteX32" fmla="*/ 127159 w 371475"/>
                <a:gd name="connsiteY32" fmla="*/ 193834 h 323850"/>
                <a:gd name="connsiteX33" fmla="*/ 169069 w 371475"/>
                <a:gd name="connsiteY33" fmla="*/ 193834 h 323850"/>
                <a:gd name="connsiteX34" fmla="*/ 169069 w 371475"/>
                <a:gd name="connsiteY34" fmla="*/ 235744 h 323850"/>
                <a:gd name="connsiteX35" fmla="*/ 127159 w 371475"/>
                <a:gd name="connsiteY35" fmla="*/ 235744 h 323850"/>
                <a:gd name="connsiteX36" fmla="*/ 127159 w 371475"/>
                <a:gd name="connsiteY36" fmla="*/ 193834 h 323850"/>
                <a:gd name="connsiteX37" fmla="*/ 272891 w 371475"/>
                <a:gd name="connsiteY37" fmla="*/ 258604 h 323850"/>
                <a:gd name="connsiteX38" fmla="*/ 102394 w 371475"/>
                <a:gd name="connsiteY38" fmla="*/ 258604 h 323850"/>
                <a:gd name="connsiteX39" fmla="*/ 102394 w 371475"/>
                <a:gd name="connsiteY39" fmla="*/ 88106 h 323850"/>
                <a:gd name="connsiteX40" fmla="*/ 113824 w 371475"/>
                <a:gd name="connsiteY40" fmla="*/ 88106 h 323850"/>
                <a:gd name="connsiteX41" fmla="*/ 113824 w 371475"/>
                <a:gd name="connsiteY41" fmla="*/ 247174 h 323850"/>
                <a:gd name="connsiteX42" fmla="*/ 113824 w 371475"/>
                <a:gd name="connsiteY42" fmla="*/ 247174 h 323850"/>
                <a:gd name="connsiteX43" fmla="*/ 113824 w 371475"/>
                <a:gd name="connsiteY43" fmla="*/ 247174 h 323850"/>
                <a:gd name="connsiteX44" fmla="*/ 272891 w 371475"/>
                <a:gd name="connsiteY44" fmla="*/ 247174 h 323850"/>
                <a:gd name="connsiteX45" fmla="*/ 272891 w 371475"/>
                <a:gd name="connsiteY45" fmla="*/ 258604 h 323850"/>
                <a:gd name="connsiteX46" fmla="*/ 273844 w 371475"/>
                <a:gd name="connsiteY46" fmla="*/ 235744 h 323850"/>
                <a:gd name="connsiteX47" fmla="*/ 231934 w 371475"/>
                <a:gd name="connsiteY47" fmla="*/ 235744 h 323850"/>
                <a:gd name="connsiteX48" fmla="*/ 231934 w 371475"/>
                <a:gd name="connsiteY48" fmla="*/ 193834 h 323850"/>
                <a:gd name="connsiteX49" fmla="*/ 273844 w 371475"/>
                <a:gd name="connsiteY49" fmla="*/ 193834 h 323850"/>
                <a:gd name="connsiteX50" fmla="*/ 273844 w 371475"/>
                <a:gd name="connsiteY50" fmla="*/ 235744 h 323850"/>
                <a:gd name="connsiteX51" fmla="*/ 273844 w 371475"/>
                <a:gd name="connsiteY51" fmla="*/ 183356 h 323850"/>
                <a:gd name="connsiteX52" fmla="*/ 231934 w 371475"/>
                <a:gd name="connsiteY52" fmla="*/ 183356 h 323850"/>
                <a:gd name="connsiteX53" fmla="*/ 231934 w 371475"/>
                <a:gd name="connsiteY53" fmla="*/ 141446 h 323850"/>
                <a:gd name="connsiteX54" fmla="*/ 273844 w 371475"/>
                <a:gd name="connsiteY54" fmla="*/ 141446 h 323850"/>
                <a:gd name="connsiteX55" fmla="*/ 273844 w 371475"/>
                <a:gd name="connsiteY55" fmla="*/ 183356 h 323850"/>
                <a:gd name="connsiteX56" fmla="*/ 273844 w 371475"/>
                <a:gd name="connsiteY56" fmla="*/ 130969 h 323850"/>
                <a:gd name="connsiteX57" fmla="*/ 231934 w 371475"/>
                <a:gd name="connsiteY57" fmla="*/ 130969 h 323850"/>
                <a:gd name="connsiteX58" fmla="*/ 231934 w 371475"/>
                <a:gd name="connsiteY58" fmla="*/ 89059 h 323850"/>
                <a:gd name="connsiteX59" fmla="*/ 273844 w 371475"/>
                <a:gd name="connsiteY59" fmla="*/ 89059 h 323850"/>
                <a:gd name="connsiteX60" fmla="*/ 273844 w 371475"/>
                <a:gd name="connsiteY60" fmla="*/ 130969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71475" h="323850">
                  <a:moveTo>
                    <a:pt x="278606" y="7144"/>
                  </a:moveTo>
                  <a:lnTo>
                    <a:pt x="97631" y="7144"/>
                  </a:lnTo>
                  <a:lnTo>
                    <a:pt x="7144" y="163354"/>
                  </a:lnTo>
                  <a:lnTo>
                    <a:pt x="97631" y="319564"/>
                  </a:lnTo>
                  <a:lnTo>
                    <a:pt x="277654" y="319564"/>
                  </a:lnTo>
                  <a:lnTo>
                    <a:pt x="368141" y="163354"/>
                  </a:lnTo>
                  <a:lnTo>
                    <a:pt x="278606" y="7144"/>
                  </a:lnTo>
                  <a:close/>
                  <a:moveTo>
                    <a:pt x="179546" y="89059"/>
                  </a:moveTo>
                  <a:lnTo>
                    <a:pt x="221456" y="89059"/>
                  </a:lnTo>
                  <a:lnTo>
                    <a:pt x="221456" y="130969"/>
                  </a:lnTo>
                  <a:lnTo>
                    <a:pt x="179546" y="130969"/>
                  </a:lnTo>
                  <a:lnTo>
                    <a:pt x="179546" y="89059"/>
                  </a:lnTo>
                  <a:close/>
                  <a:moveTo>
                    <a:pt x="179546" y="141446"/>
                  </a:moveTo>
                  <a:lnTo>
                    <a:pt x="221456" y="141446"/>
                  </a:lnTo>
                  <a:lnTo>
                    <a:pt x="221456" y="183356"/>
                  </a:lnTo>
                  <a:lnTo>
                    <a:pt x="179546" y="183356"/>
                  </a:lnTo>
                  <a:lnTo>
                    <a:pt x="179546" y="141446"/>
                  </a:lnTo>
                  <a:close/>
                  <a:moveTo>
                    <a:pt x="179546" y="193834"/>
                  </a:moveTo>
                  <a:lnTo>
                    <a:pt x="221456" y="193834"/>
                  </a:lnTo>
                  <a:lnTo>
                    <a:pt x="221456" y="235744"/>
                  </a:lnTo>
                  <a:lnTo>
                    <a:pt x="179546" y="235744"/>
                  </a:lnTo>
                  <a:lnTo>
                    <a:pt x="179546" y="193834"/>
                  </a:lnTo>
                  <a:close/>
                  <a:moveTo>
                    <a:pt x="127159" y="89059"/>
                  </a:moveTo>
                  <a:lnTo>
                    <a:pt x="169069" y="89059"/>
                  </a:lnTo>
                  <a:lnTo>
                    <a:pt x="169069" y="130969"/>
                  </a:lnTo>
                  <a:lnTo>
                    <a:pt x="127159" y="130969"/>
                  </a:lnTo>
                  <a:lnTo>
                    <a:pt x="127159" y="89059"/>
                  </a:lnTo>
                  <a:close/>
                  <a:moveTo>
                    <a:pt x="127159" y="141446"/>
                  </a:moveTo>
                  <a:lnTo>
                    <a:pt x="169069" y="141446"/>
                  </a:lnTo>
                  <a:lnTo>
                    <a:pt x="169069" y="183356"/>
                  </a:lnTo>
                  <a:lnTo>
                    <a:pt x="127159" y="183356"/>
                  </a:lnTo>
                  <a:lnTo>
                    <a:pt x="127159" y="141446"/>
                  </a:lnTo>
                  <a:close/>
                  <a:moveTo>
                    <a:pt x="127159" y="193834"/>
                  </a:moveTo>
                  <a:lnTo>
                    <a:pt x="169069" y="193834"/>
                  </a:lnTo>
                  <a:lnTo>
                    <a:pt x="169069" y="235744"/>
                  </a:lnTo>
                  <a:lnTo>
                    <a:pt x="127159" y="235744"/>
                  </a:lnTo>
                  <a:lnTo>
                    <a:pt x="127159" y="193834"/>
                  </a:lnTo>
                  <a:close/>
                  <a:moveTo>
                    <a:pt x="272891" y="258604"/>
                  </a:moveTo>
                  <a:lnTo>
                    <a:pt x="102394" y="258604"/>
                  </a:lnTo>
                  <a:lnTo>
                    <a:pt x="102394" y="88106"/>
                  </a:lnTo>
                  <a:lnTo>
                    <a:pt x="113824" y="88106"/>
                  </a:lnTo>
                  <a:lnTo>
                    <a:pt x="113824" y="247174"/>
                  </a:lnTo>
                  <a:lnTo>
                    <a:pt x="113824" y="247174"/>
                  </a:lnTo>
                  <a:lnTo>
                    <a:pt x="113824" y="247174"/>
                  </a:lnTo>
                  <a:lnTo>
                    <a:pt x="272891" y="247174"/>
                  </a:lnTo>
                  <a:lnTo>
                    <a:pt x="272891" y="258604"/>
                  </a:lnTo>
                  <a:close/>
                  <a:moveTo>
                    <a:pt x="273844" y="235744"/>
                  </a:moveTo>
                  <a:lnTo>
                    <a:pt x="231934" y="235744"/>
                  </a:lnTo>
                  <a:lnTo>
                    <a:pt x="231934" y="193834"/>
                  </a:lnTo>
                  <a:lnTo>
                    <a:pt x="273844" y="193834"/>
                  </a:lnTo>
                  <a:lnTo>
                    <a:pt x="273844" y="235744"/>
                  </a:lnTo>
                  <a:close/>
                  <a:moveTo>
                    <a:pt x="273844" y="183356"/>
                  </a:moveTo>
                  <a:lnTo>
                    <a:pt x="231934" y="183356"/>
                  </a:lnTo>
                  <a:lnTo>
                    <a:pt x="231934" y="141446"/>
                  </a:lnTo>
                  <a:lnTo>
                    <a:pt x="273844" y="141446"/>
                  </a:lnTo>
                  <a:lnTo>
                    <a:pt x="273844" y="183356"/>
                  </a:lnTo>
                  <a:close/>
                  <a:moveTo>
                    <a:pt x="273844" y="130969"/>
                  </a:moveTo>
                  <a:lnTo>
                    <a:pt x="231934" y="130969"/>
                  </a:lnTo>
                  <a:lnTo>
                    <a:pt x="231934" y="89059"/>
                  </a:lnTo>
                  <a:lnTo>
                    <a:pt x="273844" y="89059"/>
                  </a:lnTo>
                  <a:lnTo>
                    <a:pt x="273844" y="130969"/>
                  </a:lnTo>
                  <a:close/>
                </a:path>
              </a:pathLst>
            </a:custGeom>
            <a:grpFill/>
            <a:ln w="9525" cap="flat">
              <a:noFill/>
              <a:prstDash val="solid"/>
              <a:miter/>
            </a:ln>
          </p:spPr>
          <p:txBody>
            <a:bodyPr rtlCol="0" anchor="ctr"/>
            <a:lstStyle/>
            <a:p>
              <a:endParaRPr lang="fr-FR" dirty="0"/>
            </a:p>
          </p:txBody>
        </p:sp>
      </p:grpSp>
      <p:sp>
        <p:nvSpPr>
          <p:cNvPr id="49" name="ZoneTexte 48">
            <a:extLst>
              <a:ext uri="{FF2B5EF4-FFF2-40B4-BE49-F238E27FC236}">
                <a16:creationId xmlns:a16="http://schemas.microsoft.com/office/drawing/2014/main" id="{04452514-6580-4B24-B27C-5F761D3444DC}"/>
              </a:ext>
            </a:extLst>
          </p:cNvPr>
          <p:cNvSpPr txBox="1"/>
          <p:nvPr/>
        </p:nvSpPr>
        <p:spPr>
          <a:xfrm>
            <a:off x="9484206" y="2837234"/>
            <a:ext cx="1268809" cy="646331"/>
          </a:xfrm>
          <a:prstGeom prst="rect">
            <a:avLst/>
          </a:prstGeom>
          <a:noFill/>
        </p:spPr>
        <p:txBody>
          <a:bodyPr wrap="none" rtlCol="0">
            <a:spAutoFit/>
          </a:bodyPr>
          <a:lstStyle/>
          <a:p>
            <a:pPr algn="ctr"/>
            <a:r>
              <a:rPr lang="fr-FR" dirty="0">
                <a:solidFill>
                  <a:schemeClr val="accent6">
                    <a:lumMod val="75000"/>
                  </a:schemeClr>
                </a:solidFill>
              </a:rPr>
              <a:t>Table des </a:t>
            </a:r>
          </a:p>
          <a:p>
            <a:pPr algn="ctr"/>
            <a:r>
              <a:rPr lang="fr-FR" dirty="0">
                <a:solidFill>
                  <a:schemeClr val="accent6">
                    <a:lumMod val="75000"/>
                  </a:schemeClr>
                </a:solidFill>
              </a:rPr>
              <a:t>Statistiques</a:t>
            </a:r>
          </a:p>
        </p:txBody>
      </p:sp>
      <p:cxnSp>
        <p:nvCxnSpPr>
          <p:cNvPr id="50" name="Connecteur droit avec flèche 49">
            <a:extLst>
              <a:ext uri="{FF2B5EF4-FFF2-40B4-BE49-F238E27FC236}">
                <a16:creationId xmlns:a16="http://schemas.microsoft.com/office/drawing/2014/main" id="{DCC61D1C-8458-4126-94B5-AF9D42932498}"/>
              </a:ext>
            </a:extLst>
          </p:cNvPr>
          <p:cNvCxnSpPr>
            <a:stCxn id="43" idx="3"/>
            <a:endCxn id="48" idx="2"/>
          </p:cNvCxnSpPr>
          <p:nvPr/>
        </p:nvCxnSpPr>
        <p:spPr>
          <a:xfrm flipV="1">
            <a:off x="8087937" y="2497790"/>
            <a:ext cx="1703706" cy="481"/>
          </a:xfrm>
          <a:prstGeom prst="straightConnector1">
            <a:avLst/>
          </a:prstGeom>
          <a:ln w="28575">
            <a:solidFill>
              <a:srgbClr val="87B519"/>
            </a:solidFill>
            <a:tailEnd type="triangle"/>
          </a:ln>
        </p:spPr>
        <p:style>
          <a:lnRef idx="1">
            <a:schemeClr val="accent1"/>
          </a:lnRef>
          <a:fillRef idx="0">
            <a:schemeClr val="accent1"/>
          </a:fillRef>
          <a:effectRef idx="0">
            <a:schemeClr val="accent1"/>
          </a:effectRef>
          <a:fontRef idx="minor">
            <a:schemeClr val="tx1"/>
          </a:fontRef>
        </p:style>
      </p:cxnSp>
      <p:sp>
        <p:nvSpPr>
          <p:cNvPr id="84" name="Title 13">
            <a:extLst>
              <a:ext uri="{FF2B5EF4-FFF2-40B4-BE49-F238E27FC236}">
                <a16:creationId xmlns:a16="http://schemas.microsoft.com/office/drawing/2014/main" id="{79F77CEE-899C-413F-83C2-2B954B3019A8}"/>
              </a:ext>
            </a:extLst>
          </p:cNvPr>
          <p:cNvSpPr txBox="1">
            <a:spLocks/>
          </p:cNvSpPr>
          <p:nvPr/>
        </p:nvSpPr>
        <p:spPr>
          <a:xfrm>
            <a:off x="412751" y="290513"/>
            <a:ext cx="11779250" cy="898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87B519"/>
                </a:solidFill>
                <a:latin typeface="Segoe UI Light" panose="020B0502040204020203" pitchFamily="34" charset="0"/>
                <a:cs typeface="Segoe UI Light" panose="020B0502040204020203" pitchFamily="34" charset="0"/>
              </a:rPr>
              <a:t>Architecture de notre solution</a:t>
            </a:r>
          </a:p>
        </p:txBody>
      </p:sp>
      <p:cxnSp>
        <p:nvCxnSpPr>
          <p:cNvPr id="58" name="Connecteur droit avec flèche 57">
            <a:extLst>
              <a:ext uri="{FF2B5EF4-FFF2-40B4-BE49-F238E27FC236}">
                <a16:creationId xmlns:a16="http://schemas.microsoft.com/office/drawing/2014/main" id="{4FA7202D-59B5-44FD-8ED6-7A4CAA78DF35}"/>
              </a:ext>
            </a:extLst>
          </p:cNvPr>
          <p:cNvCxnSpPr>
            <a:cxnSpLocks/>
            <a:stCxn id="65" idx="5"/>
          </p:cNvCxnSpPr>
          <p:nvPr/>
        </p:nvCxnSpPr>
        <p:spPr>
          <a:xfrm flipH="1" flipV="1">
            <a:off x="4484393" y="2494247"/>
            <a:ext cx="994608" cy="937"/>
          </a:xfrm>
          <a:prstGeom prst="straightConnector1">
            <a:avLst/>
          </a:prstGeom>
          <a:ln w="28575" cap="flat" cmpd="sng" algn="ctr">
            <a:solidFill>
              <a:srgbClr val="87B519"/>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59" name="Groupe 58">
            <a:extLst>
              <a:ext uri="{FF2B5EF4-FFF2-40B4-BE49-F238E27FC236}">
                <a16:creationId xmlns:a16="http://schemas.microsoft.com/office/drawing/2014/main" id="{F00E2AAC-C007-439A-9F51-20A8987815BE}"/>
              </a:ext>
            </a:extLst>
          </p:cNvPr>
          <p:cNvGrpSpPr/>
          <p:nvPr/>
        </p:nvGrpSpPr>
        <p:grpSpPr>
          <a:xfrm>
            <a:off x="5010684" y="2278389"/>
            <a:ext cx="1787349" cy="1003139"/>
            <a:chOff x="5010684" y="2278389"/>
            <a:chExt cx="1787349" cy="1003139"/>
          </a:xfrm>
        </p:grpSpPr>
        <p:sp>
          <p:nvSpPr>
            <p:cNvPr id="62" name="ZoneTexte 61">
              <a:extLst>
                <a:ext uri="{FF2B5EF4-FFF2-40B4-BE49-F238E27FC236}">
                  <a16:creationId xmlns:a16="http://schemas.microsoft.com/office/drawing/2014/main" id="{E9C1A55C-D052-4DFB-B8B1-BD50E1746753}"/>
                </a:ext>
              </a:extLst>
            </p:cNvPr>
            <p:cNvSpPr txBox="1"/>
            <p:nvPr/>
          </p:nvSpPr>
          <p:spPr>
            <a:xfrm>
              <a:off x="5010684" y="2665975"/>
              <a:ext cx="1787349" cy="615553"/>
            </a:xfrm>
            <a:prstGeom prst="rect">
              <a:avLst/>
            </a:prstGeom>
            <a:noFill/>
          </p:spPr>
          <p:txBody>
            <a:bodyPr wrap="none" rtlCol="0">
              <a:spAutoFit/>
            </a:bodyPr>
            <a:lstStyle/>
            <a:p>
              <a:pPr algn="ctr"/>
              <a:r>
                <a:rPr lang="fr-FR" dirty="0"/>
                <a:t>Cognitive</a:t>
              </a:r>
              <a:r>
                <a:rPr lang="fr-FR" sz="1600" dirty="0"/>
                <a:t> Services</a:t>
              </a:r>
            </a:p>
            <a:p>
              <a:pPr algn="ctr"/>
              <a:r>
                <a:rPr lang="fr-FR" sz="1600" dirty="0"/>
                <a:t>Computer Vision</a:t>
              </a:r>
            </a:p>
          </p:txBody>
        </p:sp>
        <p:sp>
          <p:nvSpPr>
            <p:cNvPr id="65" name="Eye" title="Icon of an eye">
              <a:extLst>
                <a:ext uri="{FF2B5EF4-FFF2-40B4-BE49-F238E27FC236}">
                  <a16:creationId xmlns:a16="http://schemas.microsoft.com/office/drawing/2014/main" id="{DF56ADC3-5790-4C3D-B045-CA911AF62CB2}"/>
                </a:ext>
              </a:extLst>
            </p:cNvPr>
            <p:cNvSpPr>
              <a:spLocks noChangeAspect="1" noEditPoints="1"/>
            </p:cNvSpPr>
            <p:nvPr/>
          </p:nvSpPr>
          <p:spPr bwMode="auto">
            <a:xfrm>
              <a:off x="5479001" y="2278389"/>
              <a:ext cx="785319" cy="433589"/>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rgbClr val="87B5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gradFill>
                  <a:gsLst>
                    <a:gs pos="0">
                      <a:srgbClr val="505050"/>
                    </a:gs>
                    <a:gs pos="100000">
                      <a:srgbClr val="505050"/>
                    </a:gs>
                  </a:gsLst>
                </a:gradFill>
              </a:endParaRPr>
            </a:p>
          </p:txBody>
        </p:sp>
      </p:grpSp>
    </p:spTree>
    <p:extLst>
      <p:ext uri="{BB962C8B-B14F-4D97-AF65-F5344CB8AC3E}">
        <p14:creationId xmlns:p14="http://schemas.microsoft.com/office/powerpoint/2010/main" val="2994742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par>
                                <p:cTn id="8" presetID="22" presetClass="entr" presetSubtype="8"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wipe(left)">
                                      <p:cBhvr>
                                        <p:cTn id="1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F777C06-DCEC-4B9F-986C-AA2196DC537A}"/>
              </a:ext>
            </a:extLst>
          </p:cNvPr>
          <p:cNvSpPr>
            <a:spLocks noGrp="1"/>
          </p:cNvSpPr>
          <p:nvPr>
            <p:ph type="title"/>
          </p:nvPr>
        </p:nvSpPr>
        <p:spPr/>
        <p:txBody>
          <a:bodyPr/>
          <a:lstStyle/>
          <a:p>
            <a:r>
              <a:rPr lang="fr-FR" dirty="0" err="1"/>
              <a:t>SignalR</a:t>
            </a:r>
            <a:endParaRPr lang="fr-FR" dirty="0"/>
          </a:p>
        </p:txBody>
      </p:sp>
    </p:spTree>
    <p:extLst>
      <p:ext uri="{BB962C8B-B14F-4D97-AF65-F5344CB8AC3E}">
        <p14:creationId xmlns:p14="http://schemas.microsoft.com/office/powerpoint/2010/main" val="319896151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4727" y="457200"/>
            <a:ext cx="12007273" cy="862013"/>
          </a:xfrm>
        </p:spPr>
        <p:txBody>
          <a:bodyPr>
            <a:noAutofit/>
          </a:bodyPr>
          <a:lstStyle/>
          <a:p>
            <a:r>
              <a:rPr lang="en-US" dirty="0" err="1">
                <a:solidFill>
                  <a:srgbClr val="87B519"/>
                </a:solidFill>
              </a:rPr>
              <a:t>Qu’est</a:t>
            </a:r>
            <a:r>
              <a:rPr lang="en-US" dirty="0">
                <a:solidFill>
                  <a:srgbClr val="87B519"/>
                </a:solidFill>
              </a:rPr>
              <a:t> </a:t>
            </a:r>
            <a:r>
              <a:rPr lang="en-US" dirty="0" err="1">
                <a:solidFill>
                  <a:srgbClr val="87B519"/>
                </a:solidFill>
              </a:rPr>
              <a:t>ce</a:t>
            </a:r>
            <a:r>
              <a:rPr lang="en-US" dirty="0">
                <a:solidFill>
                  <a:srgbClr val="87B519"/>
                </a:solidFill>
              </a:rPr>
              <a:t> que </a:t>
            </a:r>
            <a:r>
              <a:rPr lang="en-US" dirty="0" err="1">
                <a:solidFill>
                  <a:srgbClr val="87B519"/>
                </a:solidFill>
              </a:rPr>
              <a:t>SignalR</a:t>
            </a:r>
            <a:r>
              <a:rPr lang="en-US" dirty="0">
                <a:solidFill>
                  <a:srgbClr val="87B519"/>
                </a:solidFill>
              </a:rPr>
              <a:t> ?</a:t>
            </a:r>
            <a:br>
              <a:rPr lang="en-US" dirty="0">
                <a:solidFill>
                  <a:srgbClr val="87B519"/>
                </a:solidFill>
              </a:rPr>
            </a:br>
            <a:r>
              <a:rPr lang="en-US" sz="1800" dirty="0">
                <a:latin typeface="Segoe UI Semilight" panose="020B0402040204020203" pitchFamily="34" charset="0"/>
                <a:cs typeface="Segoe UI Semilight" panose="020B0402040204020203" pitchFamily="34" charset="0"/>
              </a:rPr>
              <a:t>Un Framework pour developer des applications web temps-reel </a:t>
            </a:r>
            <a:r>
              <a:rPr lang="en-US" sz="1800" dirty="0" err="1">
                <a:latin typeface="Segoe UI Semilight" panose="020B0402040204020203" pitchFamily="34" charset="0"/>
                <a:cs typeface="Segoe UI Semilight" panose="020B0402040204020203" pitchFamily="34" charset="0"/>
              </a:rPr>
              <a:t>basé</a:t>
            </a:r>
            <a:r>
              <a:rPr lang="en-US" sz="1800" dirty="0">
                <a:latin typeface="Segoe UI Semilight" panose="020B0402040204020203" pitchFamily="34" charset="0"/>
                <a:cs typeface="Segoe UI Semilight" panose="020B0402040204020203" pitchFamily="34" charset="0"/>
              </a:rPr>
              <a:t> sur </a:t>
            </a:r>
            <a:r>
              <a:rPr lang="en-US" sz="1800" dirty="0" err="1">
                <a:latin typeface="Segoe UI Semilight" panose="020B0402040204020203" pitchFamily="34" charset="0"/>
                <a:cs typeface="Segoe UI Semilight" panose="020B0402040204020203" pitchFamily="34" charset="0"/>
              </a:rPr>
              <a:t>plusieurs</a:t>
            </a:r>
            <a:r>
              <a:rPr lang="en-US" sz="1800" dirty="0">
                <a:latin typeface="Segoe UI Semilight" panose="020B0402040204020203" pitchFamily="34" charset="0"/>
                <a:cs typeface="Segoe UI Semilight" panose="020B0402040204020203" pitchFamily="34" charset="0"/>
              </a:rPr>
              <a:t> </a:t>
            </a:r>
            <a:r>
              <a:rPr lang="en-US" sz="1800" dirty="0" err="1">
                <a:latin typeface="Segoe UI Semilight" panose="020B0402040204020203" pitchFamily="34" charset="0"/>
                <a:cs typeface="Segoe UI Semilight" panose="020B0402040204020203" pitchFamily="34" charset="0"/>
              </a:rPr>
              <a:t>protocoles</a:t>
            </a:r>
            <a:r>
              <a:rPr lang="en-US" sz="1800" dirty="0">
                <a:latin typeface="Segoe UI Semilight" panose="020B0402040204020203" pitchFamily="34" charset="0"/>
                <a:cs typeface="Segoe UI Semilight" panose="020B0402040204020203" pitchFamily="34" charset="0"/>
              </a:rPr>
              <a:t> de communication</a:t>
            </a:r>
            <a:endParaRPr lang="en-US" sz="2000" dirty="0">
              <a:latin typeface="Segoe UI Semilight" panose="020B0402040204020203" pitchFamily="34" charset="0"/>
              <a:cs typeface="Segoe UI Semilight" panose="020B0402040204020203" pitchFamily="34" charset="0"/>
            </a:endParaRPr>
          </a:p>
        </p:txBody>
      </p:sp>
      <p:grpSp>
        <p:nvGrpSpPr>
          <p:cNvPr id="4" name="Group 3">
            <a:extLst>
              <a:ext uri="{FF2B5EF4-FFF2-40B4-BE49-F238E27FC236}">
                <a16:creationId xmlns:a16="http://schemas.microsoft.com/office/drawing/2014/main" id="{4C64B294-F147-4AB1-9257-5789B650FC89}"/>
              </a:ext>
            </a:extLst>
          </p:cNvPr>
          <p:cNvGrpSpPr/>
          <p:nvPr/>
        </p:nvGrpSpPr>
        <p:grpSpPr>
          <a:xfrm>
            <a:off x="1885773" y="1608075"/>
            <a:ext cx="3591140" cy="2130981"/>
            <a:chOff x="1885773" y="1823975"/>
            <a:chExt cx="3591140" cy="2130981"/>
          </a:xfrm>
        </p:grpSpPr>
        <p:pic>
          <p:nvPicPr>
            <p:cNvPr id="7" name="Picture 6">
              <a:extLst>
                <a:ext uri="{FF2B5EF4-FFF2-40B4-BE49-F238E27FC236}">
                  <a16:creationId xmlns:a16="http://schemas.microsoft.com/office/drawing/2014/main" id="{2D6133BF-05C0-438D-BFDC-BAA52C057244}"/>
                </a:ext>
              </a:extLst>
            </p:cNvPr>
            <p:cNvPicPr>
              <a:picLocks noChangeAspect="1"/>
            </p:cNvPicPr>
            <p:nvPr/>
          </p:nvPicPr>
          <p:blipFill>
            <a:blip r:embed="rId3"/>
            <a:stretch>
              <a:fillRect/>
            </a:stretch>
          </p:blipFill>
          <p:spPr>
            <a:xfrm>
              <a:off x="1885773" y="1823975"/>
              <a:ext cx="3591140" cy="1688320"/>
            </a:xfrm>
            <a:prstGeom prst="rect">
              <a:avLst/>
            </a:prstGeom>
          </p:spPr>
        </p:pic>
        <p:sp>
          <p:nvSpPr>
            <p:cNvPr id="3" name="TextBox 2">
              <a:extLst>
                <a:ext uri="{FF2B5EF4-FFF2-40B4-BE49-F238E27FC236}">
                  <a16:creationId xmlns:a16="http://schemas.microsoft.com/office/drawing/2014/main" id="{25AE1C4F-A2D5-4058-9EFC-AC3D3C2862AD}"/>
                </a:ext>
              </a:extLst>
            </p:cNvPr>
            <p:cNvSpPr txBox="1"/>
            <p:nvPr/>
          </p:nvSpPr>
          <p:spPr>
            <a:xfrm>
              <a:off x="1885773" y="3585624"/>
              <a:ext cx="3591140" cy="369332"/>
            </a:xfrm>
            <a:prstGeom prst="rect">
              <a:avLst/>
            </a:prstGeom>
            <a:noFill/>
          </p:spPr>
          <p:txBody>
            <a:bodyPr wrap="square" rtlCol="0">
              <a:spAutoFit/>
            </a:bodyPr>
            <a:lstStyle/>
            <a:p>
              <a:pPr algn="ctr"/>
              <a:r>
                <a:rPr lang="en-US" dirty="0"/>
                <a:t>Co-</a:t>
              </a:r>
              <a:r>
                <a:rPr lang="en-US" dirty="0" err="1"/>
                <a:t>édition</a:t>
              </a:r>
              <a:endParaRPr lang="en-US" dirty="0"/>
            </a:p>
          </p:txBody>
        </p:sp>
      </p:grpSp>
      <p:grpSp>
        <p:nvGrpSpPr>
          <p:cNvPr id="5" name="Group 4">
            <a:extLst>
              <a:ext uri="{FF2B5EF4-FFF2-40B4-BE49-F238E27FC236}">
                <a16:creationId xmlns:a16="http://schemas.microsoft.com/office/drawing/2014/main" id="{1E8F0052-82A2-434B-97F2-21263CB3EF55}"/>
              </a:ext>
            </a:extLst>
          </p:cNvPr>
          <p:cNvGrpSpPr/>
          <p:nvPr/>
        </p:nvGrpSpPr>
        <p:grpSpPr>
          <a:xfrm>
            <a:off x="6662530" y="1608075"/>
            <a:ext cx="3591140" cy="2198196"/>
            <a:chOff x="6662530" y="1823975"/>
            <a:chExt cx="3591140" cy="2198196"/>
          </a:xfrm>
        </p:grpSpPr>
        <p:pic>
          <p:nvPicPr>
            <p:cNvPr id="8" name="Picture 7">
              <a:extLst>
                <a:ext uri="{FF2B5EF4-FFF2-40B4-BE49-F238E27FC236}">
                  <a16:creationId xmlns:a16="http://schemas.microsoft.com/office/drawing/2014/main" id="{5746A850-E1A2-415C-8960-31FB7193FD52}"/>
                </a:ext>
              </a:extLst>
            </p:cNvPr>
            <p:cNvPicPr>
              <a:picLocks noChangeAspect="1"/>
            </p:cNvPicPr>
            <p:nvPr/>
          </p:nvPicPr>
          <p:blipFill>
            <a:blip r:embed="rId4"/>
            <a:stretch>
              <a:fillRect/>
            </a:stretch>
          </p:blipFill>
          <p:spPr>
            <a:xfrm>
              <a:off x="6662530" y="1823975"/>
              <a:ext cx="3591140" cy="2013530"/>
            </a:xfrm>
            <a:prstGeom prst="rect">
              <a:avLst/>
            </a:prstGeom>
          </p:spPr>
        </p:pic>
        <p:sp>
          <p:nvSpPr>
            <p:cNvPr id="15" name="TextBox 14">
              <a:extLst>
                <a:ext uri="{FF2B5EF4-FFF2-40B4-BE49-F238E27FC236}">
                  <a16:creationId xmlns:a16="http://schemas.microsoft.com/office/drawing/2014/main" id="{3D776B6B-9DFA-4DD9-827A-4FE736E04F21}"/>
                </a:ext>
              </a:extLst>
            </p:cNvPr>
            <p:cNvSpPr txBox="1"/>
            <p:nvPr/>
          </p:nvSpPr>
          <p:spPr>
            <a:xfrm>
              <a:off x="6662530" y="3652839"/>
              <a:ext cx="3591140" cy="369332"/>
            </a:xfrm>
            <a:prstGeom prst="rect">
              <a:avLst/>
            </a:prstGeom>
            <a:noFill/>
          </p:spPr>
          <p:txBody>
            <a:bodyPr wrap="square" rtlCol="0">
              <a:spAutoFit/>
            </a:bodyPr>
            <a:lstStyle/>
            <a:p>
              <a:pPr algn="ctr"/>
              <a:r>
                <a:rPr lang="en-US" dirty="0"/>
                <a:t>Tracking de localization temps-</a:t>
              </a:r>
              <a:r>
                <a:rPr lang="en-US" dirty="0" err="1"/>
                <a:t>réel</a:t>
              </a:r>
              <a:endParaRPr lang="en-US" dirty="0"/>
            </a:p>
          </p:txBody>
        </p:sp>
      </p:grpSp>
      <p:grpSp>
        <p:nvGrpSpPr>
          <p:cNvPr id="11" name="Group 10">
            <a:extLst>
              <a:ext uri="{FF2B5EF4-FFF2-40B4-BE49-F238E27FC236}">
                <a16:creationId xmlns:a16="http://schemas.microsoft.com/office/drawing/2014/main" id="{30A5A6F0-9A42-4B33-BFE8-C739FEED2D08}"/>
              </a:ext>
            </a:extLst>
          </p:cNvPr>
          <p:cNvGrpSpPr/>
          <p:nvPr/>
        </p:nvGrpSpPr>
        <p:grpSpPr>
          <a:xfrm>
            <a:off x="6662530" y="3946815"/>
            <a:ext cx="3593268" cy="2108908"/>
            <a:chOff x="6662530" y="4162715"/>
            <a:chExt cx="3593268" cy="2108908"/>
          </a:xfrm>
        </p:grpSpPr>
        <p:pic>
          <p:nvPicPr>
            <p:cNvPr id="9" name="Picture 8">
              <a:extLst>
                <a:ext uri="{FF2B5EF4-FFF2-40B4-BE49-F238E27FC236}">
                  <a16:creationId xmlns:a16="http://schemas.microsoft.com/office/drawing/2014/main" id="{599C57B4-ECED-4AAD-B644-C2FE3A3FDD3A}"/>
                </a:ext>
              </a:extLst>
            </p:cNvPr>
            <p:cNvPicPr>
              <a:picLocks noChangeAspect="1"/>
            </p:cNvPicPr>
            <p:nvPr/>
          </p:nvPicPr>
          <p:blipFill>
            <a:blip r:embed="rId5"/>
            <a:stretch>
              <a:fillRect/>
            </a:stretch>
          </p:blipFill>
          <p:spPr>
            <a:xfrm>
              <a:off x="6664658" y="4162715"/>
              <a:ext cx="3591140" cy="1688320"/>
            </a:xfrm>
            <a:prstGeom prst="rect">
              <a:avLst/>
            </a:prstGeom>
          </p:spPr>
        </p:pic>
        <p:sp>
          <p:nvSpPr>
            <p:cNvPr id="16" name="TextBox 15">
              <a:extLst>
                <a:ext uri="{FF2B5EF4-FFF2-40B4-BE49-F238E27FC236}">
                  <a16:creationId xmlns:a16="http://schemas.microsoft.com/office/drawing/2014/main" id="{3C2CAEE3-4212-4C5C-B175-6873E78030C3}"/>
                </a:ext>
              </a:extLst>
            </p:cNvPr>
            <p:cNvSpPr txBox="1"/>
            <p:nvPr/>
          </p:nvSpPr>
          <p:spPr>
            <a:xfrm>
              <a:off x="6662530" y="5902291"/>
              <a:ext cx="3591140" cy="369332"/>
            </a:xfrm>
            <a:prstGeom prst="rect">
              <a:avLst/>
            </a:prstGeom>
            <a:noFill/>
          </p:spPr>
          <p:txBody>
            <a:bodyPr wrap="square" rtlCol="0">
              <a:spAutoFit/>
            </a:bodyPr>
            <a:lstStyle/>
            <a:p>
              <a:pPr algn="ctr"/>
              <a:r>
                <a:rPr lang="en-US" dirty="0"/>
                <a:t>Dashboard live</a:t>
              </a:r>
            </a:p>
          </p:txBody>
        </p:sp>
      </p:grpSp>
      <p:grpSp>
        <p:nvGrpSpPr>
          <p:cNvPr id="6" name="Group 5">
            <a:extLst>
              <a:ext uri="{FF2B5EF4-FFF2-40B4-BE49-F238E27FC236}">
                <a16:creationId xmlns:a16="http://schemas.microsoft.com/office/drawing/2014/main" id="{83ECB9DB-BF50-4F05-BCEB-CC797384F192}"/>
              </a:ext>
            </a:extLst>
          </p:cNvPr>
          <p:cNvGrpSpPr/>
          <p:nvPr/>
        </p:nvGrpSpPr>
        <p:grpSpPr>
          <a:xfrm>
            <a:off x="1885773" y="3775507"/>
            <a:ext cx="3591140" cy="2280216"/>
            <a:chOff x="1885773" y="3991407"/>
            <a:chExt cx="3591140" cy="2280216"/>
          </a:xfrm>
        </p:grpSpPr>
        <p:pic>
          <p:nvPicPr>
            <p:cNvPr id="10" name="Picture 9">
              <a:extLst>
                <a:ext uri="{FF2B5EF4-FFF2-40B4-BE49-F238E27FC236}">
                  <a16:creationId xmlns:a16="http://schemas.microsoft.com/office/drawing/2014/main" id="{1BFB4F40-C39C-477E-B299-26465D18D9B6}"/>
                </a:ext>
              </a:extLst>
            </p:cNvPr>
            <p:cNvPicPr>
              <a:picLocks noChangeAspect="1"/>
            </p:cNvPicPr>
            <p:nvPr/>
          </p:nvPicPr>
          <p:blipFill>
            <a:blip r:embed="rId6"/>
            <a:stretch>
              <a:fillRect/>
            </a:stretch>
          </p:blipFill>
          <p:spPr>
            <a:xfrm>
              <a:off x="1885773" y="3991407"/>
              <a:ext cx="3591140" cy="1996929"/>
            </a:xfrm>
            <a:prstGeom prst="rect">
              <a:avLst/>
            </a:prstGeom>
          </p:spPr>
        </p:pic>
        <p:sp>
          <p:nvSpPr>
            <p:cNvPr id="17" name="TextBox 16">
              <a:extLst>
                <a:ext uri="{FF2B5EF4-FFF2-40B4-BE49-F238E27FC236}">
                  <a16:creationId xmlns:a16="http://schemas.microsoft.com/office/drawing/2014/main" id="{A033C79D-02FC-4EF8-9866-9E731721BB0B}"/>
                </a:ext>
              </a:extLst>
            </p:cNvPr>
            <p:cNvSpPr txBox="1"/>
            <p:nvPr/>
          </p:nvSpPr>
          <p:spPr>
            <a:xfrm>
              <a:off x="1885773" y="5902291"/>
              <a:ext cx="3591140" cy="369332"/>
            </a:xfrm>
            <a:prstGeom prst="rect">
              <a:avLst/>
            </a:prstGeom>
            <a:noFill/>
          </p:spPr>
          <p:txBody>
            <a:bodyPr wrap="square" rtlCol="0">
              <a:spAutoFit/>
            </a:bodyPr>
            <a:lstStyle/>
            <a:p>
              <a:pPr algn="ctr"/>
              <a:r>
                <a:rPr lang="en-US" dirty="0"/>
                <a:t>Notifications et messages</a:t>
              </a:r>
            </a:p>
          </p:txBody>
        </p:sp>
      </p:grpSp>
    </p:spTree>
    <p:extLst>
      <p:ext uri="{BB962C8B-B14F-4D97-AF65-F5344CB8AC3E}">
        <p14:creationId xmlns:p14="http://schemas.microsoft.com/office/powerpoint/2010/main" val="267097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87D09C2F-DCB9-4B90-B8FD-4DE262AD6FC9}"/>
              </a:ext>
            </a:extLst>
          </p:cNvPr>
          <p:cNvSpPr/>
          <p:nvPr/>
        </p:nvSpPr>
        <p:spPr bwMode="auto">
          <a:xfrm>
            <a:off x="1085850" y="1432761"/>
            <a:ext cx="9466630" cy="2859840"/>
          </a:xfrm>
          <a:prstGeom prst="roundRect">
            <a:avLst>
              <a:gd name="adj" fmla="val 3169"/>
            </a:avLst>
          </a:prstGeom>
          <a:solidFill>
            <a:schemeClr val="accent5">
              <a:lumMod val="20000"/>
              <a:lumOff val="80000"/>
            </a:schemeClr>
          </a:solidFill>
          <a:ln>
            <a:solidFill>
              <a:schemeClr val="accent5">
                <a:lumMod val="20000"/>
                <a:lumOff val="80000"/>
              </a:schemeClr>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D4407C47-7960-4044-9DD4-E2E434CCEF5F}"/>
              </a:ext>
            </a:extLst>
          </p:cNvPr>
          <p:cNvSpPr/>
          <p:nvPr/>
        </p:nvSpPr>
        <p:spPr bwMode="auto">
          <a:xfrm>
            <a:off x="1044798" y="1432761"/>
            <a:ext cx="4454302" cy="2859840"/>
          </a:xfrm>
          <a:prstGeom prst="roundRect">
            <a:avLst>
              <a:gd name="adj" fmla="val 3169"/>
            </a:avLst>
          </a:prstGeom>
          <a:solidFill>
            <a:schemeClr val="accent5">
              <a:lumMod val="20000"/>
              <a:lumOff val="80000"/>
            </a:schemeClr>
          </a:solidFill>
          <a:ln>
            <a:solidFill>
              <a:schemeClr val="accent5">
                <a:lumMod val="20000"/>
                <a:lumOff val="80000"/>
              </a:schemeClr>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149BA6B3-78FE-4553-ADD9-2E73C351B098}"/>
              </a:ext>
            </a:extLst>
          </p:cNvPr>
          <p:cNvSpPr/>
          <p:nvPr/>
        </p:nvSpPr>
        <p:spPr bwMode="auto">
          <a:xfrm>
            <a:off x="1407176" y="2424912"/>
            <a:ext cx="2699403" cy="151896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sp>
        <p:nvSpPr>
          <p:cNvPr id="6" name="Rectangle 5">
            <a:extLst>
              <a:ext uri="{FF2B5EF4-FFF2-40B4-BE49-F238E27FC236}">
                <a16:creationId xmlns:a16="http://schemas.microsoft.com/office/drawing/2014/main" id="{4F8C6482-C548-4DD5-A953-C3977496E61E}"/>
              </a:ext>
            </a:extLst>
          </p:cNvPr>
          <p:cNvSpPr/>
          <p:nvPr/>
        </p:nvSpPr>
        <p:spPr bwMode="auto">
          <a:xfrm>
            <a:off x="3708952" y="2950297"/>
            <a:ext cx="1491941" cy="783789"/>
          </a:xfrm>
          <a:prstGeom prst="rect">
            <a:avLst/>
          </a:prstGeom>
          <a:solidFill>
            <a:schemeClr val="accent5"/>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Business Logic (Hub)</a:t>
            </a:r>
          </a:p>
        </p:txBody>
      </p:sp>
      <p:sp>
        <p:nvSpPr>
          <p:cNvPr id="9" name="Rectangle 8">
            <a:extLst>
              <a:ext uri="{FF2B5EF4-FFF2-40B4-BE49-F238E27FC236}">
                <a16:creationId xmlns:a16="http://schemas.microsoft.com/office/drawing/2014/main" id="{C7588D18-8D55-41CD-B334-8D2243D028E9}"/>
              </a:ext>
            </a:extLst>
          </p:cNvPr>
          <p:cNvSpPr/>
          <p:nvPr/>
        </p:nvSpPr>
        <p:spPr bwMode="auto">
          <a:xfrm>
            <a:off x="4769219" y="5618889"/>
            <a:ext cx="2247162" cy="10455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Navigateur</a:t>
            </a:r>
            <a:endParaRPr kumimoji="0" lang="en-US"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55F112B4-33D1-4189-8893-307188213443}"/>
              </a:ext>
            </a:extLst>
          </p:cNvPr>
          <p:cNvSpPr/>
          <p:nvPr/>
        </p:nvSpPr>
        <p:spPr bwMode="auto">
          <a:xfrm>
            <a:off x="1646351" y="3342192"/>
            <a:ext cx="1254454" cy="855780"/>
          </a:xfrm>
          <a:prstGeom prst="rect">
            <a:avLst/>
          </a:prstGeom>
          <a:solidFill>
            <a:schemeClr val="accent5"/>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Pages                                                                      </a:t>
            </a:r>
          </a:p>
        </p:txBody>
      </p:sp>
      <p:sp>
        <p:nvSpPr>
          <p:cNvPr id="15" name="Rectangle 14">
            <a:extLst>
              <a:ext uri="{FF2B5EF4-FFF2-40B4-BE49-F238E27FC236}">
                <a16:creationId xmlns:a16="http://schemas.microsoft.com/office/drawing/2014/main" id="{41D37568-C05A-42A2-9871-C07094C36DCD}"/>
              </a:ext>
            </a:extLst>
          </p:cNvPr>
          <p:cNvSpPr/>
          <p:nvPr/>
        </p:nvSpPr>
        <p:spPr bwMode="auto">
          <a:xfrm>
            <a:off x="7320592" y="2401603"/>
            <a:ext cx="2671031" cy="151302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SignalR</a:t>
            </a:r>
          </a:p>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Service</a:t>
            </a:r>
          </a:p>
        </p:txBody>
      </p:sp>
      <p:sp>
        <p:nvSpPr>
          <p:cNvPr id="16" name="Rectangle 15">
            <a:extLst>
              <a:ext uri="{FF2B5EF4-FFF2-40B4-BE49-F238E27FC236}">
                <a16:creationId xmlns:a16="http://schemas.microsoft.com/office/drawing/2014/main" id="{D97ED995-1431-4E44-B08A-68FBCB33AF6D}"/>
              </a:ext>
            </a:extLst>
          </p:cNvPr>
          <p:cNvSpPr/>
          <p:nvPr/>
        </p:nvSpPr>
        <p:spPr bwMode="auto">
          <a:xfrm>
            <a:off x="8561861" y="3342192"/>
            <a:ext cx="1254454" cy="855780"/>
          </a:xfrm>
          <a:prstGeom prst="rect">
            <a:avLst/>
          </a:prstGeom>
          <a:solidFill>
            <a:schemeClr val="accent5"/>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Client Endpoint</a:t>
            </a:r>
          </a:p>
        </p:txBody>
      </p:sp>
      <p:sp>
        <p:nvSpPr>
          <p:cNvPr id="17" name="Rectangle 16">
            <a:extLst>
              <a:ext uri="{FF2B5EF4-FFF2-40B4-BE49-F238E27FC236}">
                <a16:creationId xmlns:a16="http://schemas.microsoft.com/office/drawing/2014/main" id="{7DC66490-C31A-4C38-98F6-DB0344F68544}"/>
              </a:ext>
            </a:extLst>
          </p:cNvPr>
          <p:cNvSpPr/>
          <p:nvPr/>
        </p:nvSpPr>
        <p:spPr bwMode="auto">
          <a:xfrm>
            <a:off x="6512444" y="2950297"/>
            <a:ext cx="1491941" cy="783789"/>
          </a:xfrm>
          <a:prstGeom prst="rect">
            <a:avLst/>
          </a:prstGeom>
          <a:solidFill>
            <a:schemeClr val="accent5"/>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 Endpoint</a:t>
            </a:r>
          </a:p>
        </p:txBody>
      </p:sp>
      <p:cxnSp>
        <p:nvCxnSpPr>
          <p:cNvPr id="19" name="Connector: Curved 18">
            <a:extLst>
              <a:ext uri="{FF2B5EF4-FFF2-40B4-BE49-F238E27FC236}">
                <a16:creationId xmlns:a16="http://schemas.microsoft.com/office/drawing/2014/main" id="{6A20CFF1-979D-4F31-B7A1-69BA768B41AE}"/>
              </a:ext>
            </a:extLst>
          </p:cNvPr>
          <p:cNvCxnSpPr>
            <a:cxnSpLocks/>
            <a:stCxn id="9" idx="1"/>
            <a:endCxn id="14" idx="2"/>
          </p:cNvCxnSpPr>
          <p:nvPr/>
        </p:nvCxnSpPr>
        <p:spPr>
          <a:xfrm rot="10800000">
            <a:off x="2273579" y="4197972"/>
            <a:ext cx="2495641" cy="1943716"/>
          </a:xfrm>
          <a:prstGeom prst="bentConnector2">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D1E7DAF4-ADB2-4D56-A218-AEFF50CB0BB1}"/>
              </a:ext>
            </a:extLst>
          </p:cNvPr>
          <p:cNvCxnSpPr>
            <a:cxnSpLocks/>
            <a:stCxn id="9" idx="3"/>
            <a:endCxn id="16" idx="2"/>
          </p:cNvCxnSpPr>
          <p:nvPr/>
        </p:nvCxnSpPr>
        <p:spPr>
          <a:xfrm flipV="1">
            <a:off x="7016381" y="4197972"/>
            <a:ext cx="2172707" cy="1943716"/>
          </a:xfrm>
          <a:prstGeom prst="bentConnector2">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8AF040-6BB0-4739-A3EF-13296C34FC6F}"/>
              </a:ext>
            </a:extLst>
          </p:cNvPr>
          <p:cNvCxnSpPr>
            <a:cxnSpLocks/>
          </p:cNvCxnSpPr>
          <p:nvPr/>
        </p:nvCxnSpPr>
        <p:spPr>
          <a:xfrm>
            <a:off x="5219700" y="3342192"/>
            <a:ext cx="130079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EACB415-D7BE-471B-B93F-AF6E67394914}"/>
              </a:ext>
            </a:extLst>
          </p:cNvPr>
          <p:cNvSpPr txBox="1"/>
          <p:nvPr/>
        </p:nvSpPr>
        <p:spPr>
          <a:xfrm>
            <a:off x="860648" y="5341890"/>
            <a:ext cx="130713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Web traffic</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rPr>
              <a:t>HTTP, HTTPS</a:t>
            </a: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light" panose="020B0402040204020203" pitchFamily="34" charset="0"/>
              <a:cs typeface="Segoe UI Semilight" panose="020B0402040204020203" pitchFamily="34" charset="0"/>
            </a:endParaRPr>
          </a:p>
        </p:txBody>
      </p:sp>
      <p:cxnSp>
        <p:nvCxnSpPr>
          <p:cNvPr id="18" name="Connector: Curved 22">
            <a:extLst>
              <a:ext uri="{FF2B5EF4-FFF2-40B4-BE49-F238E27FC236}">
                <a16:creationId xmlns:a16="http://schemas.microsoft.com/office/drawing/2014/main" id="{E292DC40-216D-4F81-87A1-89CA741729B6}"/>
              </a:ext>
            </a:extLst>
          </p:cNvPr>
          <p:cNvCxnSpPr>
            <a:cxnSpLocks/>
            <a:stCxn id="9" idx="0"/>
            <a:endCxn id="6" idx="3"/>
          </p:cNvCxnSpPr>
          <p:nvPr/>
        </p:nvCxnSpPr>
        <p:spPr>
          <a:xfrm rot="16200000" flipV="1">
            <a:off x="4408499" y="4134587"/>
            <a:ext cx="2276697" cy="691907"/>
          </a:xfrm>
          <a:prstGeom prst="bentConnector2">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811558E-CEC8-4DFF-8A02-670B7A2F94ED}"/>
              </a:ext>
            </a:extLst>
          </p:cNvPr>
          <p:cNvSpPr txBox="1"/>
          <p:nvPr/>
        </p:nvSpPr>
        <p:spPr>
          <a:xfrm>
            <a:off x="6182345" y="4350559"/>
            <a:ext cx="2248298"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SignalR</a:t>
            </a: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traffic</a:t>
            </a:r>
          </a:p>
          <a:p>
            <a:pPr algn="ctr" defTabSz="914367">
              <a:defRPr/>
            </a:pPr>
            <a:r>
              <a:rPr lang="en-US" sz="1600" dirty="0">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rPr>
              <a:t>WebSocket, long polling</a:t>
            </a:r>
          </a:p>
        </p:txBody>
      </p:sp>
      <p:sp>
        <p:nvSpPr>
          <p:cNvPr id="21" name="Azure SignalR">
            <a:extLst>
              <a:ext uri="{FF2B5EF4-FFF2-40B4-BE49-F238E27FC236}">
                <a16:creationId xmlns:a16="http://schemas.microsoft.com/office/drawing/2014/main" id="{94C77026-9DAE-41B0-8FC4-E6F162D76F53}"/>
              </a:ext>
            </a:extLst>
          </p:cNvPr>
          <p:cNvSpPr txBox="1">
            <a:spLocks/>
          </p:cNvSpPr>
          <p:nvPr/>
        </p:nvSpPr>
        <p:spPr>
          <a:xfrm>
            <a:off x="178708" y="316656"/>
            <a:ext cx="12007273" cy="8620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87B519"/>
                </a:solidFill>
              </a:rPr>
              <a:t>Azure </a:t>
            </a:r>
            <a:r>
              <a:rPr lang="en-US" dirty="0" err="1">
                <a:solidFill>
                  <a:srgbClr val="87B519"/>
                </a:solidFill>
              </a:rPr>
              <a:t>SignalR</a:t>
            </a:r>
            <a:endParaRPr lang="en-US" sz="2000" dirty="0">
              <a:latin typeface="Segoe UI Semibold" panose="020B0702040204020203" pitchFamily="34" charset="0"/>
              <a:cs typeface="Segoe UI Semibold" panose="020B0702040204020203" pitchFamily="34" charset="0"/>
            </a:endParaRPr>
          </a:p>
        </p:txBody>
      </p:sp>
      <p:sp>
        <p:nvSpPr>
          <p:cNvPr id="25" name="SignalR">
            <a:extLst>
              <a:ext uri="{FF2B5EF4-FFF2-40B4-BE49-F238E27FC236}">
                <a16:creationId xmlns:a16="http://schemas.microsoft.com/office/drawing/2014/main" id="{51D927F2-6E3A-46CD-BA55-F3D9BF011775}"/>
              </a:ext>
            </a:extLst>
          </p:cNvPr>
          <p:cNvSpPr txBox="1">
            <a:spLocks/>
          </p:cNvSpPr>
          <p:nvPr/>
        </p:nvSpPr>
        <p:spPr>
          <a:xfrm>
            <a:off x="178708" y="316656"/>
            <a:ext cx="12007273" cy="8620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solidFill>
                  <a:srgbClr val="87B519"/>
                </a:solidFill>
              </a:rPr>
              <a:t>SignalR</a:t>
            </a:r>
            <a:endParaRPr lang="en-US" sz="2000" dirty="0">
              <a:latin typeface="Segoe UI Semibold" panose="020B0702040204020203" pitchFamily="34" charset="0"/>
              <a:cs typeface="Segoe UI Semibold" panose="020B0702040204020203" pitchFamily="34" charset="0"/>
            </a:endParaRPr>
          </a:p>
        </p:txBody>
      </p:sp>
      <p:sp>
        <p:nvSpPr>
          <p:cNvPr id="22" name="Rectangle 21">
            <a:extLst>
              <a:ext uri="{FF2B5EF4-FFF2-40B4-BE49-F238E27FC236}">
                <a16:creationId xmlns:a16="http://schemas.microsoft.com/office/drawing/2014/main" id="{78144073-2FC6-4A0F-B56D-4597F22970C4}"/>
              </a:ext>
            </a:extLst>
          </p:cNvPr>
          <p:cNvSpPr/>
          <p:nvPr/>
        </p:nvSpPr>
        <p:spPr bwMode="auto">
          <a:xfrm>
            <a:off x="5244550" y="1571078"/>
            <a:ext cx="1296499" cy="74098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dirty="0">
                <a:gradFill>
                  <a:gsLst>
                    <a:gs pos="0">
                      <a:srgbClr val="FFFFFF"/>
                    </a:gs>
                    <a:gs pos="100000">
                      <a:srgbClr val="FFFFFF"/>
                    </a:gs>
                  </a:gsLst>
                  <a:lin ang="5400000" scaled="0"/>
                </a:gradFill>
                <a:latin typeface="Segoe UI"/>
                <a:ea typeface="Segoe UI" pitchFamily="34" charset="0"/>
                <a:cs typeface="Segoe UI" pitchFamily="34" charset="0"/>
              </a:rPr>
              <a:t>Azure</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dirty="0">
                <a:gradFill>
                  <a:gsLst>
                    <a:gs pos="0">
                      <a:srgbClr val="FFFFFF"/>
                    </a:gs>
                    <a:gs pos="100000">
                      <a:srgbClr val="FFFFFF"/>
                    </a:gs>
                  </a:gsLst>
                  <a:lin ang="5400000" scaled="0"/>
                </a:gradFill>
                <a:latin typeface="Segoe UI"/>
                <a:ea typeface="Segoe UI" pitchFamily="34" charset="0"/>
                <a:cs typeface="Segoe UI" pitchFamily="34" charset="0"/>
              </a:rPr>
              <a:t>Function</a:t>
            </a: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15631875-7E45-4FD4-925D-43833C65E2D1}"/>
              </a:ext>
            </a:extLst>
          </p:cNvPr>
          <p:cNvSpPr txBox="1"/>
          <p:nvPr/>
        </p:nvSpPr>
        <p:spPr>
          <a:xfrm>
            <a:off x="1044798" y="1472481"/>
            <a:ext cx="1256691" cy="584775"/>
          </a:xfrm>
          <a:prstGeom prst="rect">
            <a:avLst/>
          </a:prstGeom>
          <a:noFill/>
        </p:spPr>
        <p:txBody>
          <a:bodyPr wrap="none" rtlCol="0">
            <a:spAutoFit/>
          </a:bodyPr>
          <a:lstStyle/>
          <a:p>
            <a:r>
              <a:rPr lang="en-US" sz="3200" dirty="0">
                <a:solidFill>
                  <a:schemeClr val="accent1">
                    <a:lumMod val="40000"/>
                    <a:lumOff val="60000"/>
                  </a:schemeClr>
                </a:solidFill>
                <a:latin typeface="Segoe UI Semibold" panose="020B0702040204020203" pitchFamily="34" charset="0"/>
                <a:ea typeface="Segoe UI Black" panose="020B0A02040204020203" pitchFamily="34" charset="0"/>
                <a:cs typeface="Segoe UI Semibold" panose="020B0702040204020203" pitchFamily="34" charset="0"/>
              </a:rPr>
              <a:t>Azure</a:t>
            </a:r>
          </a:p>
        </p:txBody>
      </p:sp>
      <p:cxnSp>
        <p:nvCxnSpPr>
          <p:cNvPr id="37" name="Straight Arrow Connector 36">
            <a:extLst>
              <a:ext uri="{FF2B5EF4-FFF2-40B4-BE49-F238E27FC236}">
                <a16:creationId xmlns:a16="http://schemas.microsoft.com/office/drawing/2014/main" id="{F69F3EA1-CBB9-4D98-860E-43652744442F}"/>
              </a:ext>
            </a:extLst>
          </p:cNvPr>
          <p:cNvCxnSpPr>
            <a:cxnSpLocks/>
            <a:stCxn id="22" idx="2"/>
          </p:cNvCxnSpPr>
          <p:nvPr/>
        </p:nvCxnSpPr>
        <p:spPr>
          <a:xfrm rot="16200000" flipH="1">
            <a:off x="5788333" y="2416525"/>
            <a:ext cx="836625" cy="627690"/>
          </a:xfrm>
          <a:prstGeom prst="bentConnector3">
            <a:avLst>
              <a:gd name="adj1" fmla="val 100094"/>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47646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2" presetClass="entr" presetSubtype="4" accel="33333" decel="33333"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 calcmode="lin" valueType="num">
                                      <p:cBhvr additive="base">
                                        <p:cTn id="9" dur="300" fill="hold"/>
                                        <p:tgtEl>
                                          <p:spTgt spid="9"/>
                                        </p:tgtEl>
                                        <p:attrNameLst>
                                          <p:attrName>ppt_x</p:attrName>
                                        </p:attrNameLst>
                                      </p:cBhvr>
                                      <p:tavLst>
                                        <p:tav tm="0">
                                          <p:val>
                                            <p:strVal val="#ppt_x"/>
                                          </p:val>
                                        </p:tav>
                                        <p:tav tm="100000">
                                          <p:val>
                                            <p:strVal val="#ppt_x"/>
                                          </p:val>
                                        </p:tav>
                                      </p:tavLst>
                                    </p:anim>
                                    <p:anim calcmode="lin" valueType="num">
                                      <p:cBhvr additive="base">
                                        <p:cTn id="10" dur="3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3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3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3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300"/>
                                        <p:tgtEl>
                                          <p:spTgt spid="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3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3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3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3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3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accel="33333" decel="33333"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300" fill="hold"/>
                                        <p:tgtEl>
                                          <p:spTgt spid="22"/>
                                        </p:tgtEl>
                                        <p:attrNameLst>
                                          <p:attrName>ppt_x</p:attrName>
                                        </p:attrNameLst>
                                      </p:cBhvr>
                                      <p:tavLst>
                                        <p:tav tm="0">
                                          <p:val>
                                            <p:strVal val="#ppt_x"/>
                                          </p:val>
                                        </p:tav>
                                        <p:tav tm="100000">
                                          <p:val>
                                            <p:strVal val="#ppt_x"/>
                                          </p:val>
                                        </p:tav>
                                      </p:tavLst>
                                    </p:anim>
                                    <p:anim calcmode="lin" valueType="num">
                                      <p:cBhvr additive="base">
                                        <p:cTn id="49" dur="3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childTnLst>
                                </p:cTn>
                              </p:par>
                              <p:par>
                                <p:cTn id="54" presetID="1" presetClass="exit" presetSubtype="0" fill="hold" grpId="1" nodeType="withEffect">
                                  <p:stCondLst>
                                    <p:cond delay="0"/>
                                  </p:stCondLst>
                                  <p:childTnLst>
                                    <p:set>
                                      <p:cBhvr>
                                        <p:cTn id="55" dur="1" fill="hold">
                                          <p:stCondLst>
                                            <p:cond delay="0"/>
                                          </p:stCondLst>
                                        </p:cTn>
                                        <p:tgtEl>
                                          <p:spTgt spid="25"/>
                                        </p:tgtEl>
                                        <p:attrNameLst>
                                          <p:attrName>style.visibility</p:attrName>
                                        </p:attrNameLst>
                                      </p:cBhvr>
                                      <p:to>
                                        <p:strVal val="hidden"/>
                                      </p:to>
                                    </p:set>
                                  </p:childTnLst>
                                </p:cTn>
                              </p:par>
                              <p:par>
                                <p:cTn id="56" presetID="1"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300"/>
                                        <p:tgtEl>
                                          <p:spTgt spid="18"/>
                                        </p:tgtEl>
                                      </p:cBhvr>
                                    </p:animEffect>
                                    <p:set>
                                      <p:cBhvr>
                                        <p:cTn id="64" dur="1" fill="hold">
                                          <p:stCondLst>
                                            <p:cond delay="299"/>
                                          </p:stCondLst>
                                        </p:cTn>
                                        <p:tgtEl>
                                          <p:spTgt spid="18"/>
                                        </p:tgtEl>
                                        <p:attrNameLst>
                                          <p:attrName>style.visibility</p:attrName>
                                        </p:attrNameLst>
                                      </p:cBhvr>
                                      <p:to>
                                        <p:strVal val="hidden"/>
                                      </p:to>
                                    </p:set>
                                  </p:childTnLst>
                                </p:cTn>
                              </p:par>
                            </p:childTnLst>
                          </p:cTn>
                        </p:par>
                        <p:par>
                          <p:cTn id="65" fill="hold">
                            <p:stCondLst>
                              <p:cond delay="300"/>
                            </p:stCondLst>
                            <p:childTnLst>
                              <p:par>
                                <p:cTn id="66" presetID="42" presetClass="path" presetSubtype="0" accel="50000" decel="50000" fill="hold" grpId="1" nodeType="afterEffect">
                                  <p:stCondLst>
                                    <p:cond delay="0"/>
                                  </p:stCondLst>
                                  <p:childTnLst>
                                    <p:animMotion origin="layout" path="M 1.25E-6 1.48148E-6 L 0.25338 0.14444 " pathEditMode="relative" rAng="0" ptsTypes="AA">
                                      <p:cBhvr>
                                        <p:cTn id="67" dur="2000" fill="hold"/>
                                        <p:tgtEl>
                                          <p:spTgt spid="20"/>
                                        </p:tgtEl>
                                        <p:attrNameLst>
                                          <p:attrName>ppt_x</p:attrName>
                                          <p:attrName>ppt_y</p:attrName>
                                        </p:attrNameLst>
                                      </p:cBhvr>
                                      <p:rCtr x="12669" y="7222"/>
                                    </p:animMotion>
                                  </p:childTnLst>
                                </p:cTn>
                              </p:par>
                            </p:childTnLst>
                          </p:cTn>
                        </p:par>
                        <p:par>
                          <p:cTn id="68" fill="hold">
                            <p:stCondLst>
                              <p:cond delay="2300"/>
                            </p:stCondLst>
                            <p:childTnLst>
                              <p:par>
                                <p:cTn id="69" presetID="10" presetClass="entr" presetSubtype="0"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300"/>
                                        <p:tgtEl>
                                          <p:spTgt spid="2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300"/>
                                        <p:tgtEl>
                                          <p:spTgt spid="1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300"/>
                                        <p:tgtEl>
                                          <p:spTgt spid="17"/>
                                        </p:tgtEl>
                                      </p:cBhvr>
                                    </p:animEffect>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300"/>
                                        <p:tgtEl>
                                          <p:spTgt spid="2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3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7" grpId="0" animBg="1"/>
      <p:bldP spid="5" grpId="0" animBg="1"/>
      <p:bldP spid="6" grpId="0" animBg="1"/>
      <p:bldP spid="9" grpId="0" animBg="1"/>
      <p:bldP spid="14" grpId="0" animBg="1"/>
      <p:bldP spid="15" grpId="0" animBg="1"/>
      <p:bldP spid="16" grpId="0" animBg="1"/>
      <p:bldP spid="17" grpId="0" animBg="1"/>
      <p:bldP spid="38" grpId="0"/>
      <p:bldP spid="20" grpId="0"/>
      <p:bldP spid="20" grpId="1"/>
      <p:bldP spid="21" grpId="0"/>
      <p:bldP spid="25" grpId="0"/>
      <p:bldP spid="25" grpId="1"/>
      <p:bldP spid="22" grpId="0" animBg="1"/>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24C155-3A65-4552-B1E5-B214BE350EFE}"/>
              </a:ext>
            </a:extLst>
          </p:cNvPr>
          <p:cNvSpPr>
            <a:spLocks noGrp="1"/>
          </p:cNvSpPr>
          <p:nvPr>
            <p:ph type="title"/>
          </p:nvPr>
        </p:nvSpPr>
        <p:spPr>
          <a:xfrm>
            <a:off x="455995" y="623224"/>
            <a:ext cx="11306469" cy="397545"/>
          </a:xfrm>
        </p:spPr>
        <p:txBody>
          <a:bodyPr/>
          <a:lstStyle/>
          <a:p>
            <a:r>
              <a:rPr lang="fr-FR"/>
              <a:t>Démo Portail + Visual Studio + Site final</a:t>
            </a:r>
          </a:p>
        </p:txBody>
      </p:sp>
    </p:spTree>
    <p:extLst>
      <p:ext uri="{BB962C8B-B14F-4D97-AF65-F5344CB8AC3E}">
        <p14:creationId xmlns:p14="http://schemas.microsoft.com/office/powerpoint/2010/main" val="213298538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D7213F6-0053-48CC-B231-7293F1C05C47}"/>
              </a:ext>
            </a:extLst>
          </p:cNvPr>
          <p:cNvSpPr txBox="1"/>
          <p:nvPr/>
        </p:nvSpPr>
        <p:spPr>
          <a:xfrm>
            <a:off x="449389" y="2890582"/>
            <a:ext cx="1048236" cy="369332"/>
          </a:xfrm>
          <a:prstGeom prst="rect">
            <a:avLst/>
          </a:prstGeom>
          <a:noFill/>
        </p:spPr>
        <p:txBody>
          <a:bodyPr wrap="none" rtlCol="0">
            <a:spAutoFit/>
          </a:bodyPr>
          <a:lstStyle/>
          <a:p>
            <a:r>
              <a:rPr lang="fr-FR" dirty="0">
                <a:solidFill>
                  <a:schemeClr val="accent6">
                    <a:lumMod val="75000"/>
                  </a:schemeClr>
                </a:solidFill>
              </a:rPr>
              <a:t>Web App</a:t>
            </a:r>
          </a:p>
        </p:txBody>
      </p:sp>
      <p:grpSp>
        <p:nvGrpSpPr>
          <p:cNvPr id="6" name="Graphique 6">
            <a:extLst>
              <a:ext uri="{FF2B5EF4-FFF2-40B4-BE49-F238E27FC236}">
                <a16:creationId xmlns:a16="http://schemas.microsoft.com/office/drawing/2014/main" id="{C9D4B455-22CE-411A-A96F-E9D7509BEF3D}"/>
              </a:ext>
            </a:extLst>
          </p:cNvPr>
          <p:cNvGrpSpPr/>
          <p:nvPr/>
        </p:nvGrpSpPr>
        <p:grpSpPr>
          <a:xfrm>
            <a:off x="562912" y="2113524"/>
            <a:ext cx="734769" cy="731544"/>
            <a:chOff x="4590230" y="1740538"/>
            <a:chExt cx="1227739" cy="1227738"/>
          </a:xfrm>
          <a:solidFill>
            <a:schemeClr val="accent6">
              <a:lumMod val="60000"/>
              <a:lumOff val="40000"/>
            </a:schemeClr>
          </a:solidFill>
        </p:grpSpPr>
        <p:sp>
          <p:nvSpPr>
            <p:cNvPr id="7" name="Forme libre : forme 6">
              <a:extLst>
                <a:ext uri="{FF2B5EF4-FFF2-40B4-BE49-F238E27FC236}">
                  <a16:creationId xmlns:a16="http://schemas.microsoft.com/office/drawing/2014/main" id="{ED994C38-048B-4EBE-8090-5DAB143BCEE0}"/>
                </a:ext>
              </a:extLst>
            </p:cNvPr>
            <p:cNvSpPr/>
            <p:nvPr/>
          </p:nvSpPr>
          <p:spPr>
            <a:xfrm>
              <a:off x="4590230" y="1740538"/>
              <a:ext cx="1227739" cy="1227738"/>
            </a:xfrm>
            <a:custGeom>
              <a:avLst/>
              <a:gdLst>
                <a:gd name="connsiteX0" fmla="*/ 938392 w 1227738"/>
                <a:gd name="connsiteY0" fmla="*/ 1037687 h 1227738"/>
                <a:gd name="connsiteX1" fmla="*/ 615336 w 1227738"/>
                <a:gd name="connsiteY1" fmla="*/ 1147439 h 1227738"/>
                <a:gd name="connsiteX2" fmla="*/ 192448 w 1227738"/>
                <a:gd name="connsiteY2" fmla="*/ 937236 h 1227738"/>
                <a:gd name="connsiteX3" fmla="*/ 292279 w 1227738"/>
                <a:gd name="connsiteY3" fmla="*/ 194392 h 1227738"/>
                <a:gd name="connsiteX4" fmla="*/ 615336 w 1227738"/>
                <a:gd name="connsiteY4" fmla="*/ 84640 h 1227738"/>
                <a:gd name="connsiteX5" fmla="*/ 1038223 w 1227738"/>
                <a:gd name="connsiteY5" fmla="*/ 294843 h 1227738"/>
                <a:gd name="connsiteX6" fmla="*/ 938392 w 1227738"/>
                <a:gd name="connsiteY6" fmla="*/ 1037687 h 1227738"/>
                <a:gd name="connsiteX7" fmla="*/ 1100230 w 1227738"/>
                <a:gd name="connsiteY7" fmla="*/ 243377 h 1227738"/>
                <a:gd name="connsiteX8" fmla="*/ 615955 w 1227738"/>
                <a:gd name="connsiteY8" fmla="*/ 4651 h 1227738"/>
                <a:gd name="connsiteX9" fmla="*/ 244534 w 1227738"/>
                <a:gd name="connsiteY9" fmla="*/ 130525 h 1227738"/>
                <a:gd name="connsiteX10" fmla="*/ 131681 w 1227738"/>
                <a:gd name="connsiteY10" fmla="*/ 986221 h 1227738"/>
                <a:gd name="connsiteX11" fmla="*/ 615955 w 1227738"/>
                <a:gd name="connsiteY11" fmla="*/ 1224948 h 1227738"/>
                <a:gd name="connsiteX12" fmla="*/ 987377 w 1227738"/>
                <a:gd name="connsiteY12" fmla="*/ 1099074 h 1227738"/>
                <a:gd name="connsiteX13" fmla="*/ 1100230 w 1227738"/>
                <a:gd name="connsiteY13" fmla="*/ 243377 h 12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738" h="1227738">
                  <a:moveTo>
                    <a:pt x="938392" y="1037687"/>
                  </a:moveTo>
                  <a:cubicBezTo>
                    <a:pt x="841661" y="1112096"/>
                    <a:pt x="728188" y="1147439"/>
                    <a:pt x="615336" y="1147439"/>
                  </a:cubicBezTo>
                  <a:cubicBezTo>
                    <a:pt x="454117" y="1147439"/>
                    <a:pt x="299100" y="1076131"/>
                    <a:pt x="192448" y="937236"/>
                  </a:cubicBezTo>
                  <a:cubicBezTo>
                    <a:pt x="15108" y="704709"/>
                    <a:pt x="59753" y="372352"/>
                    <a:pt x="292279" y="194392"/>
                  </a:cubicBezTo>
                  <a:cubicBezTo>
                    <a:pt x="389010" y="119984"/>
                    <a:pt x="502483" y="84640"/>
                    <a:pt x="615336" y="84640"/>
                  </a:cubicBezTo>
                  <a:cubicBezTo>
                    <a:pt x="776554" y="84640"/>
                    <a:pt x="931571" y="155948"/>
                    <a:pt x="1038223" y="294843"/>
                  </a:cubicBezTo>
                  <a:cubicBezTo>
                    <a:pt x="1216183" y="527369"/>
                    <a:pt x="1170918" y="860347"/>
                    <a:pt x="938392" y="1037687"/>
                  </a:cubicBezTo>
                  <a:close/>
                  <a:moveTo>
                    <a:pt x="1100230" y="243377"/>
                  </a:moveTo>
                  <a:cubicBezTo>
                    <a:pt x="980556" y="85260"/>
                    <a:pt x="796396" y="4651"/>
                    <a:pt x="615955" y="4651"/>
                  </a:cubicBezTo>
                  <a:cubicBezTo>
                    <a:pt x="486981" y="4651"/>
                    <a:pt x="354286" y="46815"/>
                    <a:pt x="244534" y="130525"/>
                  </a:cubicBezTo>
                  <a:cubicBezTo>
                    <a:pt x="-23337" y="337008"/>
                    <a:pt x="-75423" y="718351"/>
                    <a:pt x="131681" y="986221"/>
                  </a:cubicBezTo>
                  <a:cubicBezTo>
                    <a:pt x="251354" y="1144339"/>
                    <a:pt x="431795" y="1224948"/>
                    <a:pt x="615955" y="1224948"/>
                  </a:cubicBezTo>
                  <a:cubicBezTo>
                    <a:pt x="744930" y="1224948"/>
                    <a:pt x="877625" y="1182783"/>
                    <a:pt x="987377" y="1099074"/>
                  </a:cubicBezTo>
                  <a:cubicBezTo>
                    <a:pt x="1255248" y="895691"/>
                    <a:pt x="1306714" y="511248"/>
                    <a:pt x="1100230" y="243377"/>
                  </a:cubicBezTo>
                  <a:close/>
                </a:path>
              </a:pathLst>
            </a:custGeom>
            <a:grpFill/>
            <a:ln w="9525" cap="flat">
              <a:noFill/>
              <a:prstDash val="solid"/>
              <a:miter/>
            </a:ln>
          </p:spPr>
          <p:txBody>
            <a:bodyPr rtlCol="0" anchor="ctr"/>
            <a:lstStyle/>
            <a:p>
              <a:endParaRPr lang="fr-FR"/>
            </a:p>
          </p:txBody>
        </p:sp>
        <p:sp>
          <p:nvSpPr>
            <p:cNvPr id="8" name="Forme libre : forme 7">
              <a:extLst>
                <a:ext uri="{FF2B5EF4-FFF2-40B4-BE49-F238E27FC236}">
                  <a16:creationId xmlns:a16="http://schemas.microsoft.com/office/drawing/2014/main" id="{F748B874-2F44-4D7B-811A-E207C8E19458}"/>
                </a:ext>
              </a:extLst>
            </p:cNvPr>
            <p:cNvSpPr/>
            <p:nvPr/>
          </p:nvSpPr>
          <p:spPr>
            <a:xfrm>
              <a:off x="4762761" y="2365155"/>
              <a:ext cx="167419" cy="409246"/>
            </a:xfrm>
            <a:custGeom>
              <a:avLst/>
              <a:gdLst>
                <a:gd name="connsiteX0" fmla="*/ 166489 w 167418"/>
                <a:gd name="connsiteY0" fmla="*/ 104482 h 409246"/>
                <a:gd name="connsiteX1" fmla="*/ 79059 w 167418"/>
                <a:gd name="connsiteY1" fmla="*/ 4651 h 409246"/>
                <a:gd name="connsiteX2" fmla="*/ 4651 w 167418"/>
                <a:gd name="connsiteY2" fmla="*/ 301664 h 409246"/>
                <a:gd name="connsiteX3" fmla="*/ 14572 w 167418"/>
                <a:gd name="connsiteY3" fmla="*/ 320886 h 409246"/>
                <a:gd name="connsiteX4" fmla="*/ 102002 w 167418"/>
                <a:gd name="connsiteY4" fmla="*/ 408316 h 409246"/>
                <a:gd name="connsiteX5" fmla="*/ 166489 w 167418"/>
                <a:gd name="connsiteY5" fmla="*/ 104482 h 40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18" h="409246">
                  <a:moveTo>
                    <a:pt x="166489" y="104482"/>
                  </a:moveTo>
                  <a:cubicBezTo>
                    <a:pt x="131145" y="69138"/>
                    <a:pt x="102002" y="36894"/>
                    <a:pt x="79059" y="4651"/>
                  </a:cubicBezTo>
                  <a:cubicBezTo>
                    <a:pt x="27593" y="108202"/>
                    <a:pt x="11471" y="214854"/>
                    <a:pt x="4651" y="301664"/>
                  </a:cubicBezTo>
                  <a:cubicBezTo>
                    <a:pt x="10851" y="307865"/>
                    <a:pt x="10851" y="314686"/>
                    <a:pt x="14572" y="320886"/>
                  </a:cubicBezTo>
                  <a:cubicBezTo>
                    <a:pt x="40615" y="353130"/>
                    <a:pt x="72858" y="385373"/>
                    <a:pt x="102002" y="408316"/>
                  </a:cubicBezTo>
                  <a:cubicBezTo>
                    <a:pt x="102002" y="337008"/>
                    <a:pt x="108202" y="220435"/>
                    <a:pt x="166489" y="104482"/>
                  </a:cubicBezTo>
                  <a:close/>
                </a:path>
              </a:pathLst>
            </a:custGeom>
            <a:grpFill/>
            <a:ln w="9525" cap="flat">
              <a:noFill/>
              <a:prstDash val="solid"/>
              <a:miter/>
            </a:ln>
          </p:spPr>
          <p:txBody>
            <a:bodyPr rtlCol="0" anchor="ctr"/>
            <a:lstStyle/>
            <a:p>
              <a:endParaRPr lang="fr-FR"/>
            </a:p>
          </p:txBody>
        </p:sp>
        <p:sp>
          <p:nvSpPr>
            <p:cNvPr id="9" name="Forme libre : forme 8">
              <a:extLst>
                <a:ext uri="{FF2B5EF4-FFF2-40B4-BE49-F238E27FC236}">
                  <a16:creationId xmlns:a16="http://schemas.microsoft.com/office/drawing/2014/main" id="{CE3A30E0-6FD2-4AF2-A50F-718A7BDC8B51}"/>
                </a:ext>
              </a:extLst>
            </p:cNvPr>
            <p:cNvSpPr/>
            <p:nvPr/>
          </p:nvSpPr>
          <p:spPr>
            <a:xfrm>
              <a:off x="4892380" y="2054914"/>
              <a:ext cx="328637" cy="328637"/>
            </a:xfrm>
            <a:custGeom>
              <a:avLst/>
              <a:gdLst>
                <a:gd name="connsiteX0" fmla="*/ 224775 w 328637"/>
                <a:gd name="connsiteY0" fmla="*/ 4651 h 328637"/>
                <a:gd name="connsiteX1" fmla="*/ 75959 w 328637"/>
                <a:gd name="connsiteY1" fmla="*/ 133625 h 328637"/>
                <a:gd name="connsiteX2" fmla="*/ 4651 w 328637"/>
                <a:gd name="connsiteY2" fmla="*/ 221055 h 328637"/>
                <a:gd name="connsiteX3" fmla="*/ 88360 w 328637"/>
                <a:gd name="connsiteY3" fmla="*/ 327707 h 328637"/>
                <a:gd name="connsiteX4" fmla="*/ 185091 w 328637"/>
                <a:gd name="connsiteY4" fmla="*/ 217955 h 328637"/>
                <a:gd name="connsiteX5" fmla="*/ 323987 w 328637"/>
                <a:gd name="connsiteY5" fmla="*/ 105102 h 328637"/>
                <a:gd name="connsiteX6" fmla="*/ 224775 w 328637"/>
                <a:gd name="connsiteY6" fmla="*/ 4651 h 3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637" h="328637">
                  <a:moveTo>
                    <a:pt x="224775" y="4651"/>
                  </a:moveTo>
                  <a:cubicBezTo>
                    <a:pt x="176410" y="36894"/>
                    <a:pt x="128044" y="79059"/>
                    <a:pt x="75959" y="133625"/>
                  </a:cubicBezTo>
                  <a:cubicBezTo>
                    <a:pt x="49916" y="162768"/>
                    <a:pt x="24493" y="191912"/>
                    <a:pt x="4651" y="221055"/>
                  </a:cubicBezTo>
                  <a:cubicBezTo>
                    <a:pt x="26973" y="256399"/>
                    <a:pt x="53016" y="292363"/>
                    <a:pt x="88360" y="327707"/>
                  </a:cubicBezTo>
                  <a:cubicBezTo>
                    <a:pt x="114403" y="292363"/>
                    <a:pt x="146647" y="253299"/>
                    <a:pt x="185091" y="217955"/>
                  </a:cubicBezTo>
                  <a:cubicBezTo>
                    <a:pt x="233456" y="172690"/>
                    <a:pt x="278722" y="134245"/>
                    <a:pt x="323987" y="105102"/>
                  </a:cubicBezTo>
                  <a:cubicBezTo>
                    <a:pt x="292363" y="72858"/>
                    <a:pt x="257019" y="36894"/>
                    <a:pt x="224775" y="4651"/>
                  </a:cubicBezTo>
                  <a:close/>
                </a:path>
              </a:pathLst>
            </a:custGeom>
            <a:grpFill/>
            <a:ln w="9525" cap="flat">
              <a:noFill/>
              <a:prstDash val="solid"/>
              <a:miter/>
            </a:ln>
          </p:spPr>
          <p:txBody>
            <a:bodyPr rtlCol="0" anchor="ctr"/>
            <a:lstStyle/>
            <a:p>
              <a:endParaRPr lang="fr-FR"/>
            </a:p>
          </p:txBody>
        </p:sp>
        <p:sp>
          <p:nvSpPr>
            <p:cNvPr id="10" name="Forme libre : forme 9">
              <a:extLst>
                <a:ext uri="{FF2B5EF4-FFF2-40B4-BE49-F238E27FC236}">
                  <a16:creationId xmlns:a16="http://schemas.microsoft.com/office/drawing/2014/main" id="{A3D3668F-F424-4400-B235-29329874554B}"/>
                </a:ext>
              </a:extLst>
            </p:cNvPr>
            <p:cNvSpPr/>
            <p:nvPr/>
          </p:nvSpPr>
          <p:spPr>
            <a:xfrm>
              <a:off x="5185379" y="1940208"/>
              <a:ext cx="440250" cy="179820"/>
            </a:xfrm>
            <a:custGeom>
              <a:avLst/>
              <a:gdLst>
                <a:gd name="connsiteX0" fmla="*/ 438080 w 440249"/>
                <a:gd name="connsiteY0" fmla="*/ 88147 h 179820"/>
                <a:gd name="connsiteX1" fmla="*/ 363671 w 440249"/>
                <a:gd name="connsiteY1" fmla="*/ 10638 h 179820"/>
                <a:gd name="connsiteX2" fmla="*/ 4651 w 440249"/>
                <a:gd name="connsiteY2" fmla="*/ 77606 h 179820"/>
                <a:gd name="connsiteX3" fmla="*/ 104482 w 440249"/>
                <a:gd name="connsiteY3" fmla="*/ 177437 h 179820"/>
                <a:gd name="connsiteX4" fmla="*/ 438080 w 440249"/>
                <a:gd name="connsiteY4" fmla="*/ 88147 h 179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49" h="179820">
                  <a:moveTo>
                    <a:pt x="438080" y="88147"/>
                  </a:moveTo>
                  <a:cubicBezTo>
                    <a:pt x="415757" y="59004"/>
                    <a:pt x="392814" y="33581"/>
                    <a:pt x="363671" y="10638"/>
                  </a:cubicBezTo>
                  <a:cubicBezTo>
                    <a:pt x="283062" y="-2383"/>
                    <a:pt x="149747" y="97"/>
                    <a:pt x="4651" y="77606"/>
                  </a:cubicBezTo>
                  <a:cubicBezTo>
                    <a:pt x="36894" y="112950"/>
                    <a:pt x="72238" y="148914"/>
                    <a:pt x="104482" y="177437"/>
                  </a:cubicBezTo>
                  <a:cubicBezTo>
                    <a:pt x="297944" y="71405"/>
                    <a:pt x="438080" y="88147"/>
                    <a:pt x="438080" y="88147"/>
                  </a:cubicBezTo>
                  <a:close/>
                </a:path>
              </a:pathLst>
            </a:custGeom>
            <a:grpFill/>
            <a:ln w="9525"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C78638D0-482B-4604-9E67-9D9AF57BD67E}"/>
                </a:ext>
              </a:extLst>
            </p:cNvPr>
            <p:cNvSpPr/>
            <p:nvPr/>
          </p:nvSpPr>
          <p:spPr>
            <a:xfrm>
              <a:off x="4753621" y="1976284"/>
              <a:ext cx="142616" cy="390644"/>
            </a:xfrm>
            <a:custGeom>
              <a:avLst/>
              <a:gdLst>
                <a:gd name="connsiteX0" fmla="*/ 90449 w 142616"/>
                <a:gd name="connsiteY0" fmla="*/ 389094 h 390644"/>
                <a:gd name="connsiteX1" fmla="*/ 141915 w 142616"/>
                <a:gd name="connsiteY1" fmla="*/ 298564 h 390644"/>
                <a:gd name="connsiteX2" fmla="*/ 70607 w 142616"/>
                <a:gd name="connsiteY2" fmla="*/ 4651 h 390644"/>
                <a:gd name="connsiteX3" fmla="*/ 12321 w 142616"/>
                <a:gd name="connsiteY3" fmla="*/ 72238 h 390644"/>
                <a:gd name="connsiteX4" fmla="*/ 90449 w 142616"/>
                <a:gd name="connsiteY4" fmla="*/ 389094 h 390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6" h="390644">
                  <a:moveTo>
                    <a:pt x="90449" y="389094"/>
                  </a:moveTo>
                  <a:cubicBezTo>
                    <a:pt x="106571" y="359951"/>
                    <a:pt x="122693" y="330807"/>
                    <a:pt x="141915" y="298564"/>
                  </a:cubicBezTo>
                  <a:cubicBezTo>
                    <a:pt x="58206" y="165869"/>
                    <a:pt x="61306" y="56116"/>
                    <a:pt x="70607" y="4651"/>
                  </a:cubicBezTo>
                  <a:cubicBezTo>
                    <a:pt x="51385" y="26973"/>
                    <a:pt x="28442" y="49916"/>
                    <a:pt x="12321" y="72238"/>
                  </a:cubicBezTo>
                  <a:cubicBezTo>
                    <a:pt x="-3181" y="147267"/>
                    <a:pt x="-3181" y="257019"/>
                    <a:pt x="90449" y="389094"/>
                  </a:cubicBezTo>
                  <a:close/>
                </a:path>
              </a:pathLst>
            </a:custGeom>
            <a:grpFill/>
            <a:ln w="9525" cap="flat">
              <a:noFill/>
              <a:prstDash val="solid"/>
              <a:miter/>
            </a:ln>
          </p:spPr>
          <p:txBody>
            <a:bodyPr rtlCol="0" anchor="ctr"/>
            <a:lstStyle/>
            <a:p>
              <a:endParaRPr lang="fr-FR"/>
            </a:p>
          </p:txBody>
        </p:sp>
        <p:sp>
          <p:nvSpPr>
            <p:cNvPr id="12" name="Forme libre : forme 11">
              <a:extLst>
                <a:ext uri="{FF2B5EF4-FFF2-40B4-BE49-F238E27FC236}">
                  <a16:creationId xmlns:a16="http://schemas.microsoft.com/office/drawing/2014/main" id="{1D2F6BFF-822E-4DD4-86F6-22ABA6723BFE}"/>
                </a:ext>
              </a:extLst>
            </p:cNvPr>
            <p:cNvSpPr/>
            <p:nvPr/>
          </p:nvSpPr>
          <p:spPr>
            <a:xfrm>
              <a:off x="4926684" y="2381365"/>
              <a:ext cx="725482" cy="359641"/>
            </a:xfrm>
            <a:custGeom>
              <a:avLst/>
              <a:gdLst>
                <a:gd name="connsiteX0" fmla="*/ 155948 w 725481"/>
                <a:gd name="connsiteY0" fmla="*/ 95181 h 359640"/>
                <a:gd name="connsiteX1" fmla="*/ 56116 w 725481"/>
                <a:gd name="connsiteY1" fmla="*/ 4651 h 359640"/>
                <a:gd name="connsiteX2" fmla="*/ 4651 w 725481"/>
                <a:gd name="connsiteY2" fmla="*/ 88360 h 359640"/>
                <a:gd name="connsiteX3" fmla="*/ 98281 w 725481"/>
                <a:gd name="connsiteY3" fmla="*/ 168969 h 359640"/>
                <a:gd name="connsiteX4" fmla="*/ 653864 w 725481"/>
                <a:gd name="connsiteY4" fmla="*/ 356230 h 359640"/>
                <a:gd name="connsiteX5" fmla="*/ 721451 w 725481"/>
                <a:gd name="connsiteY5" fmla="*/ 272521 h 359640"/>
                <a:gd name="connsiteX6" fmla="*/ 155948 w 725481"/>
                <a:gd name="connsiteY6" fmla="*/ 95181 h 35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5481" h="359640">
                  <a:moveTo>
                    <a:pt x="155948" y="95181"/>
                  </a:moveTo>
                  <a:cubicBezTo>
                    <a:pt x="116883" y="62937"/>
                    <a:pt x="84640" y="33794"/>
                    <a:pt x="56116" y="4651"/>
                  </a:cubicBezTo>
                  <a:cubicBezTo>
                    <a:pt x="36894" y="33794"/>
                    <a:pt x="20772" y="59837"/>
                    <a:pt x="4651" y="88360"/>
                  </a:cubicBezTo>
                  <a:cubicBezTo>
                    <a:pt x="30694" y="114403"/>
                    <a:pt x="62937" y="143546"/>
                    <a:pt x="98281" y="168969"/>
                  </a:cubicBezTo>
                  <a:cubicBezTo>
                    <a:pt x="314686" y="340108"/>
                    <a:pt x="531090" y="356230"/>
                    <a:pt x="653864" y="356230"/>
                  </a:cubicBezTo>
                  <a:cubicBezTo>
                    <a:pt x="660065" y="356230"/>
                    <a:pt x="699129" y="304764"/>
                    <a:pt x="721451" y="272521"/>
                  </a:cubicBezTo>
                  <a:cubicBezTo>
                    <a:pt x="665645" y="285542"/>
                    <a:pt x="433119" y="314686"/>
                    <a:pt x="155948" y="95181"/>
                  </a:cubicBezTo>
                  <a:close/>
                </a:path>
              </a:pathLst>
            </a:custGeom>
            <a:grpFill/>
            <a:ln w="9525" cap="flat">
              <a:noFill/>
              <a:prstDash val="solid"/>
              <a:miter/>
            </a:ln>
          </p:spPr>
          <p:txBody>
            <a:bodyPr rtlCol="0" anchor="ctr"/>
            <a:lstStyle/>
            <a:p>
              <a:endParaRPr lang="fr-FR"/>
            </a:p>
          </p:txBody>
        </p:sp>
        <p:sp>
          <p:nvSpPr>
            <p:cNvPr id="13" name="Forme libre : forme 12">
              <a:extLst>
                <a:ext uri="{FF2B5EF4-FFF2-40B4-BE49-F238E27FC236}">
                  <a16:creationId xmlns:a16="http://schemas.microsoft.com/office/drawing/2014/main" id="{3C5E91C8-E102-4079-98C9-5BF00C9CDCC5}"/>
                </a:ext>
              </a:extLst>
            </p:cNvPr>
            <p:cNvSpPr/>
            <p:nvPr/>
          </p:nvSpPr>
          <p:spPr>
            <a:xfrm>
              <a:off x="4838685" y="2270876"/>
              <a:ext cx="142616" cy="198422"/>
            </a:xfrm>
            <a:custGeom>
              <a:avLst/>
              <a:gdLst>
                <a:gd name="connsiteX0" fmla="*/ 4651 w 142616"/>
                <a:gd name="connsiteY0" fmla="*/ 95181 h 198422"/>
                <a:gd name="connsiteX1" fmla="*/ 92080 w 142616"/>
                <a:gd name="connsiteY1" fmla="*/ 195012 h 198422"/>
                <a:gd name="connsiteX2" fmla="*/ 143546 w 142616"/>
                <a:gd name="connsiteY2" fmla="*/ 111303 h 198422"/>
                <a:gd name="connsiteX3" fmla="*/ 59837 w 142616"/>
                <a:gd name="connsiteY3" fmla="*/ 4651 h 198422"/>
                <a:gd name="connsiteX4" fmla="*/ 4651 w 142616"/>
                <a:gd name="connsiteY4" fmla="*/ 95181 h 198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6" h="198422">
                  <a:moveTo>
                    <a:pt x="4651" y="95181"/>
                  </a:moveTo>
                  <a:cubicBezTo>
                    <a:pt x="26973" y="127424"/>
                    <a:pt x="56116" y="162768"/>
                    <a:pt x="92080" y="195012"/>
                  </a:cubicBezTo>
                  <a:cubicBezTo>
                    <a:pt x="105102" y="165869"/>
                    <a:pt x="121224" y="139826"/>
                    <a:pt x="143546" y="111303"/>
                  </a:cubicBezTo>
                  <a:cubicBezTo>
                    <a:pt x="108202" y="75959"/>
                    <a:pt x="82159" y="39995"/>
                    <a:pt x="59837" y="4651"/>
                  </a:cubicBezTo>
                  <a:cubicBezTo>
                    <a:pt x="37514" y="36894"/>
                    <a:pt x="20772" y="66037"/>
                    <a:pt x="4651" y="95181"/>
                  </a:cubicBezTo>
                  <a:close/>
                </a:path>
              </a:pathLst>
            </a:custGeom>
            <a:grpFill/>
            <a:ln w="9525"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B72DB139-384D-4DA4-8803-A629603F518B}"/>
                </a:ext>
              </a:extLst>
            </p:cNvPr>
            <p:cNvSpPr/>
            <p:nvPr/>
          </p:nvSpPr>
          <p:spPr>
            <a:xfrm>
              <a:off x="5211536" y="2110526"/>
              <a:ext cx="514658" cy="434049"/>
            </a:xfrm>
            <a:custGeom>
              <a:avLst/>
              <a:gdLst>
                <a:gd name="connsiteX0" fmla="*/ 4651 w 514658"/>
                <a:gd name="connsiteY0" fmla="*/ 49916 h 434048"/>
                <a:gd name="connsiteX1" fmla="*/ 498846 w 514658"/>
                <a:gd name="connsiteY1" fmla="*/ 431259 h 434048"/>
                <a:gd name="connsiteX2" fmla="*/ 511868 w 514658"/>
                <a:gd name="connsiteY2" fmla="*/ 385994 h 434048"/>
                <a:gd name="connsiteX3" fmla="*/ 75959 w 514658"/>
                <a:gd name="connsiteY3" fmla="*/ 4651 h 434048"/>
                <a:gd name="connsiteX4" fmla="*/ 4651 w 514658"/>
                <a:gd name="connsiteY4" fmla="*/ 49916 h 43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658" h="434048">
                  <a:moveTo>
                    <a:pt x="4651" y="49916"/>
                  </a:moveTo>
                  <a:cubicBezTo>
                    <a:pt x="204933" y="234076"/>
                    <a:pt x="437459" y="389094"/>
                    <a:pt x="498846" y="431259"/>
                  </a:cubicBezTo>
                  <a:cubicBezTo>
                    <a:pt x="505047" y="415137"/>
                    <a:pt x="508767" y="402115"/>
                    <a:pt x="511868" y="385994"/>
                  </a:cubicBezTo>
                  <a:cubicBezTo>
                    <a:pt x="447381" y="337628"/>
                    <a:pt x="279341" y="208654"/>
                    <a:pt x="75959" y="4651"/>
                  </a:cubicBezTo>
                  <a:cubicBezTo>
                    <a:pt x="56116" y="17672"/>
                    <a:pt x="30073" y="26353"/>
                    <a:pt x="4651" y="49916"/>
                  </a:cubicBezTo>
                  <a:close/>
                </a:path>
              </a:pathLst>
            </a:custGeom>
            <a:grpFill/>
            <a:ln w="9525"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8E856EA4-E468-471D-AB16-FBA7F313C530}"/>
                </a:ext>
              </a:extLst>
            </p:cNvPr>
            <p:cNvSpPr/>
            <p:nvPr/>
          </p:nvSpPr>
          <p:spPr>
            <a:xfrm>
              <a:off x="4965432" y="1844341"/>
              <a:ext cx="229426" cy="217024"/>
            </a:xfrm>
            <a:custGeom>
              <a:avLst/>
              <a:gdLst>
                <a:gd name="connsiteX0" fmla="*/ 227876 w 229425"/>
                <a:gd name="connsiteY0" fmla="*/ 172069 h 217024"/>
                <a:gd name="connsiteX1" fmla="*/ 75959 w 229425"/>
                <a:gd name="connsiteY1" fmla="*/ 4651 h 217024"/>
                <a:gd name="connsiteX2" fmla="*/ 4651 w 229425"/>
                <a:gd name="connsiteY2" fmla="*/ 33794 h 217024"/>
                <a:gd name="connsiteX3" fmla="*/ 149747 w 229425"/>
                <a:gd name="connsiteY3" fmla="*/ 216715 h 217024"/>
                <a:gd name="connsiteX4" fmla="*/ 227876 w 229425"/>
                <a:gd name="connsiteY4" fmla="*/ 172069 h 21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425" h="217024">
                  <a:moveTo>
                    <a:pt x="227876" y="172069"/>
                  </a:moveTo>
                  <a:cubicBezTo>
                    <a:pt x="179510" y="120604"/>
                    <a:pt x="128044" y="62937"/>
                    <a:pt x="75959" y="4651"/>
                  </a:cubicBezTo>
                  <a:cubicBezTo>
                    <a:pt x="53636" y="10851"/>
                    <a:pt x="27593" y="20772"/>
                    <a:pt x="4651" y="33794"/>
                  </a:cubicBezTo>
                  <a:cubicBezTo>
                    <a:pt x="39994" y="95181"/>
                    <a:pt x="95181" y="158428"/>
                    <a:pt x="149747" y="216715"/>
                  </a:cubicBezTo>
                  <a:cubicBezTo>
                    <a:pt x="179510" y="200593"/>
                    <a:pt x="202453" y="185091"/>
                    <a:pt x="227876" y="172069"/>
                  </a:cubicBezTo>
                  <a:close/>
                </a:path>
              </a:pathLst>
            </a:custGeom>
            <a:grpFill/>
            <a:ln w="9525" cap="flat">
              <a:noFill/>
              <a:prstDash val="solid"/>
              <a:miter/>
            </a:ln>
          </p:spPr>
          <p:txBody>
            <a:bodyPr rtlCol="0" anchor="ctr"/>
            <a:lstStyle/>
            <a:p>
              <a:endParaRPr lang="fr-FR"/>
            </a:p>
          </p:txBody>
        </p:sp>
        <p:sp>
          <p:nvSpPr>
            <p:cNvPr id="16" name="Forme libre : forme 15">
              <a:extLst>
                <a:ext uri="{FF2B5EF4-FFF2-40B4-BE49-F238E27FC236}">
                  <a16:creationId xmlns:a16="http://schemas.microsoft.com/office/drawing/2014/main" id="{101628B0-3987-4DA3-B6D4-5EC4DBE281E8}"/>
                </a:ext>
              </a:extLst>
            </p:cNvPr>
            <p:cNvSpPr/>
            <p:nvPr/>
          </p:nvSpPr>
          <p:spPr>
            <a:xfrm>
              <a:off x="5110425" y="2011591"/>
              <a:ext cx="179820" cy="148817"/>
            </a:xfrm>
            <a:custGeom>
              <a:avLst/>
              <a:gdLst>
                <a:gd name="connsiteX0" fmla="*/ 82779 w 179820"/>
                <a:gd name="connsiteY0" fmla="*/ 4651 h 148816"/>
                <a:gd name="connsiteX1" fmla="*/ 4651 w 179820"/>
                <a:gd name="connsiteY1" fmla="*/ 49295 h 148816"/>
                <a:gd name="connsiteX2" fmla="*/ 105722 w 179820"/>
                <a:gd name="connsiteY2" fmla="*/ 148507 h 148816"/>
                <a:gd name="connsiteX3" fmla="*/ 179510 w 179820"/>
                <a:gd name="connsiteY3" fmla="*/ 106342 h 148816"/>
                <a:gd name="connsiteX4" fmla="*/ 82779 w 179820"/>
                <a:gd name="connsiteY4" fmla="*/ 4651 h 14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820" h="148816">
                  <a:moveTo>
                    <a:pt x="82779" y="4651"/>
                  </a:moveTo>
                  <a:cubicBezTo>
                    <a:pt x="56736" y="17672"/>
                    <a:pt x="26973" y="30073"/>
                    <a:pt x="4651" y="49295"/>
                  </a:cubicBezTo>
                  <a:cubicBezTo>
                    <a:pt x="36894" y="81539"/>
                    <a:pt x="70378" y="116263"/>
                    <a:pt x="105722" y="148507"/>
                  </a:cubicBezTo>
                  <a:cubicBezTo>
                    <a:pt x="131765" y="132385"/>
                    <a:pt x="153467" y="119363"/>
                    <a:pt x="179510" y="106342"/>
                  </a:cubicBezTo>
                  <a:cubicBezTo>
                    <a:pt x="147267" y="74718"/>
                    <a:pt x="118123" y="40615"/>
                    <a:pt x="82779" y="4651"/>
                  </a:cubicBezTo>
                  <a:close/>
                </a:path>
              </a:pathLst>
            </a:custGeom>
            <a:grpFill/>
            <a:ln w="9525" cap="flat">
              <a:noFill/>
              <a:prstDash val="solid"/>
              <a:miter/>
            </a:ln>
          </p:spPr>
          <p:txBody>
            <a:bodyPr rtlCol="0" anchor="ctr"/>
            <a:lstStyle/>
            <a:p>
              <a:endParaRPr lang="fr-FR"/>
            </a:p>
          </p:txBody>
        </p:sp>
        <p:sp>
          <p:nvSpPr>
            <p:cNvPr id="17" name="Forme libre : forme 16">
              <a:extLst>
                <a:ext uri="{FF2B5EF4-FFF2-40B4-BE49-F238E27FC236}">
                  <a16:creationId xmlns:a16="http://schemas.microsoft.com/office/drawing/2014/main" id="{7C8D5947-3C74-4E23-847C-13E3023923C3}"/>
                </a:ext>
              </a:extLst>
            </p:cNvPr>
            <p:cNvSpPr/>
            <p:nvPr/>
          </p:nvSpPr>
          <p:spPr>
            <a:xfrm>
              <a:off x="5403292" y="2261686"/>
              <a:ext cx="235627" cy="235627"/>
            </a:xfrm>
            <a:custGeom>
              <a:avLst/>
              <a:gdLst>
                <a:gd name="connsiteX0" fmla="*/ 48585 w 235626"/>
                <a:gd name="connsiteY0" fmla="*/ 28467 h 235626"/>
                <a:gd name="connsiteX1" fmla="*/ 26262 w 235626"/>
                <a:gd name="connsiteY1" fmla="*/ 186585 h 235626"/>
                <a:gd name="connsiteX2" fmla="*/ 187480 w 235626"/>
                <a:gd name="connsiteY2" fmla="*/ 208907 h 235626"/>
                <a:gd name="connsiteX3" fmla="*/ 209803 w 235626"/>
                <a:gd name="connsiteY3" fmla="*/ 47689 h 235626"/>
                <a:gd name="connsiteX4" fmla="*/ 48585 w 235626"/>
                <a:gd name="connsiteY4" fmla="*/ 28467 h 235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26" h="235626">
                  <a:moveTo>
                    <a:pt x="48585" y="28467"/>
                  </a:moveTo>
                  <a:cubicBezTo>
                    <a:pt x="219" y="67531"/>
                    <a:pt x="-9702" y="138219"/>
                    <a:pt x="26262" y="186585"/>
                  </a:cubicBezTo>
                  <a:cubicBezTo>
                    <a:pt x="65327" y="238051"/>
                    <a:pt x="136015" y="244871"/>
                    <a:pt x="187480" y="208907"/>
                  </a:cubicBezTo>
                  <a:cubicBezTo>
                    <a:pt x="235846" y="169843"/>
                    <a:pt x="245767" y="99155"/>
                    <a:pt x="209803" y="47689"/>
                  </a:cubicBezTo>
                  <a:cubicBezTo>
                    <a:pt x="171359" y="-676"/>
                    <a:pt x="100671" y="-9977"/>
                    <a:pt x="48585" y="28467"/>
                  </a:cubicBezTo>
                  <a:close/>
                </a:path>
              </a:pathLst>
            </a:custGeom>
            <a:grpFill/>
            <a:ln w="9525"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CD984577-5BA3-4EEE-8F64-BE5FCA6F9167}"/>
                </a:ext>
              </a:extLst>
            </p:cNvPr>
            <p:cNvSpPr/>
            <p:nvPr/>
          </p:nvSpPr>
          <p:spPr>
            <a:xfrm>
              <a:off x="5170584" y="2549205"/>
              <a:ext cx="217024" cy="217024"/>
            </a:xfrm>
            <a:custGeom>
              <a:avLst/>
              <a:gdLst>
                <a:gd name="connsiteX0" fmla="*/ 45695 w 217024"/>
                <a:gd name="connsiteY0" fmla="*/ 27155 h 217024"/>
                <a:gd name="connsiteX1" fmla="*/ 26473 w 217024"/>
                <a:gd name="connsiteY1" fmla="*/ 175971 h 217024"/>
                <a:gd name="connsiteX2" fmla="*/ 175290 w 217024"/>
                <a:gd name="connsiteY2" fmla="*/ 195194 h 217024"/>
                <a:gd name="connsiteX3" fmla="*/ 194512 w 217024"/>
                <a:gd name="connsiteY3" fmla="*/ 46377 h 217024"/>
                <a:gd name="connsiteX4" fmla="*/ 45695 w 217024"/>
                <a:gd name="connsiteY4" fmla="*/ 27155 h 21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24" h="217024">
                  <a:moveTo>
                    <a:pt x="45695" y="27155"/>
                  </a:moveTo>
                  <a:cubicBezTo>
                    <a:pt x="430" y="62499"/>
                    <a:pt x="-9491" y="130706"/>
                    <a:pt x="26473" y="175971"/>
                  </a:cubicBezTo>
                  <a:cubicBezTo>
                    <a:pt x="61817" y="221237"/>
                    <a:pt x="130025" y="231158"/>
                    <a:pt x="175290" y="195194"/>
                  </a:cubicBezTo>
                  <a:cubicBezTo>
                    <a:pt x="220555" y="159850"/>
                    <a:pt x="230476" y="95362"/>
                    <a:pt x="194512" y="46377"/>
                  </a:cubicBezTo>
                  <a:cubicBezTo>
                    <a:pt x="159168" y="-1989"/>
                    <a:pt x="94061" y="-8189"/>
                    <a:pt x="45695" y="27155"/>
                  </a:cubicBezTo>
                  <a:close/>
                </a:path>
              </a:pathLst>
            </a:custGeom>
            <a:grpFill/>
            <a:ln w="9525" cap="flat">
              <a:noFill/>
              <a:prstDash val="solid"/>
              <a:miter/>
            </a:ln>
          </p:spPr>
          <p:txBody>
            <a:bodyPr rtlCol="0" anchor="ctr"/>
            <a:lstStyle/>
            <a:p>
              <a:endParaRPr lang="fr-FR"/>
            </a:p>
          </p:txBody>
        </p:sp>
        <p:sp>
          <p:nvSpPr>
            <p:cNvPr id="19" name="Forme libre : forme 18">
              <a:extLst>
                <a:ext uri="{FF2B5EF4-FFF2-40B4-BE49-F238E27FC236}">
                  <a16:creationId xmlns:a16="http://schemas.microsoft.com/office/drawing/2014/main" id="{73875FA2-5C2A-4D56-B7E9-AADCAF53BB39}"/>
                </a:ext>
              </a:extLst>
            </p:cNvPr>
            <p:cNvSpPr/>
            <p:nvPr/>
          </p:nvSpPr>
          <p:spPr>
            <a:xfrm>
              <a:off x="4753303" y="2201374"/>
              <a:ext cx="328637" cy="328637"/>
            </a:xfrm>
            <a:custGeom>
              <a:avLst/>
              <a:gdLst>
                <a:gd name="connsiteX0" fmla="*/ 67706 w 328637"/>
                <a:gd name="connsiteY0" fmla="*/ 38826 h 328637"/>
                <a:gd name="connsiteX1" fmla="*/ 38563 w 328637"/>
                <a:gd name="connsiteY1" fmla="*/ 265152 h 328637"/>
                <a:gd name="connsiteX2" fmla="*/ 264888 w 328637"/>
                <a:gd name="connsiteY2" fmla="*/ 294295 h 328637"/>
                <a:gd name="connsiteX3" fmla="*/ 294032 w 328637"/>
                <a:gd name="connsiteY3" fmla="*/ 67970 h 328637"/>
                <a:gd name="connsiteX4" fmla="*/ 67706 w 328637"/>
                <a:gd name="connsiteY4" fmla="*/ 38826 h 328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37" h="328637">
                  <a:moveTo>
                    <a:pt x="67706" y="38826"/>
                  </a:moveTo>
                  <a:cubicBezTo>
                    <a:pt x="-3602" y="94012"/>
                    <a:pt x="-16003" y="193844"/>
                    <a:pt x="38563" y="265152"/>
                  </a:cubicBezTo>
                  <a:cubicBezTo>
                    <a:pt x="93749" y="336460"/>
                    <a:pt x="193580" y="348861"/>
                    <a:pt x="264888" y="294295"/>
                  </a:cubicBezTo>
                  <a:cubicBezTo>
                    <a:pt x="336196" y="239729"/>
                    <a:pt x="348598" y="139278"/>
                    <a:pt x="294032" y="67970"/>
                  </a:cubicBezTo>
                  <a:cubicBezTo>
                    <a:pt x="238845" y="-3339"/>
                    <a:pt x="135294" y="-16360"/>
                    <a:pt x="67706" y="38826"/>
                  </a:cubicBezTo>
                  <a:close/>
                </a:path>
              </a:pathLst>
            </a:custGeom>
            <a:grpFill/>
            <a:ln w="9525" cap="flat">
              <a:noFill/>
              <a:prstDash val="solid"/>
              <a:miter/>
            </a:ln>
          </p:spPr>
          <p:txBody>
            <a:bodyPr rtlCol="0" anchor="ctr"/>
            <a:lstStyle/>
            <a:p>
              <a:endParaRPr lang="fr-FR"/>
            </a:p>
          </p:txBody>
        </p:sp>
      </p:grpSp>
      <p:grpSp>
        <p:nvGrpSpPr>
          <p:cNvPr id="20" name="Graphique 36">
            <a:extLst>
              <a:ext uri="{FF2B5EF4-FFF2-40B4-BE49-F238E27FC236}">
                <a16:creationId xmlns:a16="http://schemas.microsoft.com/office/drawing/2014/main" id="{E9CCD8DE-88EC-41CA-820C-A1E276E7C2AE}"/>
              </a:ext>
            </a:extLst>
          </p:cNvPr>
          <p:cNvGrpSpPr/>
          <p:nvPr/>
        </p:nvGrpSpPr>
        <p:grpSpPr>
          <a:xfrm>
            <a:off x="2097400" y="1424512"/>
            <a:ext cx="788548" cy="670266"/>
            <a:chOff x="5905976" y="3238024"/>
            <a:chExt cx="381000" cy="323850"/>
          </a:xfrm>
          <a:solidFill>
            <a:schemeClr val="accent6">
              <a:lumMod val="60000"/>
              <a:lumOff val="40000"/>
            </a:schemeClr>
          </a:solidFill>
        </p:grpSpPr>
        <p:sp>
          <p:nvSpPr>
            <p:cNvPr id="21" name="Forme libre : forme 20">
              <a:extLst>
                <a:ext uri="{FF2B5EF4-FFF2-40B4-BE49-F238E27FC236}">
                  <a16:creationId xmlns:a16="http://schemas.microsoft.com/office/drawing/2014/main" id="{D01F3FA0-383F-44BE-9C4E-335FD2369662}"/>
                </a:ext>
              </a:extLst>
            </p:cNvPr>
            <p:cNvSpPr/>
            <p:nvPr/>
          </p:nvSpPr>
          <p:spPr>
            <a:xfrm>
              <a:off x="5905976" y="3238024"/>
              <a:ext cx="381000" cy="323850"/>
            </a:xfrm>
            <a:custGeom>
              <a:avLst/>
              <a:gdLst>
                <a:gd name="connsiteX0" fmla="*/ 282416 w 381000"/>
                <a:gd name="connsiteY0" fmla="*/ 7144 h 323850"/>
                <a:gd name="connsiteX1" fmla="*/ 98584 w 381000"/>
                <a:gd name="connsiteY1" fmla="*/ 7144 h 323850"/>
                <a:gd name="connsiteX2" fmla="*/ 7144 w 381000"/>
                <a:gd name="connsiteY2" fmla="*/ 166211 h 323850"/>
                <a:gd name="connsiteX3" fmla="*/ 98584 w 381000"/>
                <a:gd name="connsiteY3" fmla="*/ 325279 h 323850"/>
                <a:gd name="connsiteX4" fmla="*/ 282416 w 381000"/>
                <a:gd name="connsiteY4" fmla="*/ 325279 h 323850"/>
                <a:gd name="connsiteX5" fmla="*/ 373856 w 381000"/>
                <a:gd name="connsiteY5" fmla="*/ 166211 h 323850"/>
                <a:gd name="connsiteX6" fmla="*/ 282416 w 381000"/>
                <a:gd name="connsiteY6" fmla="*/ 7144 h 323850"/>
                <a:gd name="connsiteX7" fmla="*/ 283369 w 381000"/>
                <a:gd name="connsiteY7" fmla="*/ 237649 h 323850"/>
                <a:gd name="connsiteX8" fmla="*/ 258604 w 381000"/>
                <a:gd name="connsiteY8" fmla="*/ 262414 h 323850"/>
                <a:gd name="connsiteX9" fmla="*/ 123349 w 381000"/>
                <a:gd name="connsiteY9" fmla="*/ 262414 h 323850"/>
                <a:gd name="connsiteX10" fmla="*/ 98584 w 381000"/>
                <a:gd name="connsiteY10" fmla="*/ 237649 h 323850"/>
                <a:gd name="connsiteX11" fmla="*/ 98584 w 381000"/>
                <a:gd name="connsiteY11" fmla="*/ 95726 h 323850"/>
                <a:gd name="connsiteX12" fmla="*/ 123349 w 381000"/>
                <a:gd name="connsiteY12" fmla="*/ 70961 h 323850"/>
                <a:gd name="connsiteX13" fmla="*/ 223361 w 381000"/>
                <a:gd name="connsiteY13" fmla="*/ 70961 h 323850"/>
                <a:gd name="connsiteX14" fmla="*/ 242411 w 381000"/>
                <a:gd name="connsiteY14" fmla="*/ 70961 h 323850"/>
                <a:gd name="connsiteX15" fmla="*/ 245269 w 381000"/>
                <a:gd name="connsiteY15" fmla="*/ 70961 h 323850"/>
                <a:gd name="connsiteX16" fmla="*/ 283369 w 381000"/>
                <a:gd name="connsiteY16" fmla="*/ 109061 h 323850"/>
                <a:gd name="connsiteX17" fmla="*/ 283369 w 381000"/>
                <a:gd name="connsiteY17" fmla="*/ 129064 h 323850"/>
                <a:gd name="connsiteX18" fmla="*/ 283369 w 381000"/>
                <a:gd name="connsiteY18" fmla="*/ 237649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23850">
                  <a:moveTo>
                    <a:pt x="282416" y="7144"/>
                  </a:moveTo>
                  <a:lnTo>
                    <a:pt x="98584" y="7144"/>
                  </a:lnTo>
                  <a:lnTo>
                    <a:pt x="7144" y="166211"/>
                  </a:lnTo>
                  <a:lnTo>
                    <a:pt x="98584" y="325279"/>
                  </a:lnTo>
                  <a:lnTo>
                    <a:pt x="282416" y="325279"/>
                  </a:lnTo>
                  <a:lnTo>
                    <a:pt x="373856" y="166211"/>
                  </a:lnTo>
                  <a:lnTo>
                    <a:pt x="282416" y="7144"/>
                  </a:lnTo>
                  <a:close/>
                  <a:moveTo>
                    <a:pt x="283369" y="237649"/>
                  </a:moveTo>
                  <a:cubicBezTo>
                    <a:pt x="283369" y="250984"/>
                    <a:pt x="271939" y="262414"/>
                    <a:pt x="258604" y="262414"/>
                  </a:cubicBezTo>
                  <a:lnTo>
                    <a:pt x="123349" y="262414"/>
                  </a:lnTo>
                  <a:cubicBezTo>
                    <a:pt x="110014" y="262414"/>
                    <a:pt x="98584" y="250984"/>
                    <a:pt x="98584" y="237649"/>
                  </a:cubicBezTo>
                  <a:lnTo>
                    <a:pt x="98584" y="95726"/>
                  </a:lnTo>
                  <a:cubicBezTo>
                    <a:pt x="98584" y="82391"/>
                    <a:pt x="110014" y="70961"/>
                    <a:pt x="123349" y="70961"/>
                  </a:cubicBezTo>
                  <a:lnTo>
                    <a:pt x="223361" y="70961"/>
                  </a:lnTo>
                  <a:cubicBezTo>
                    <a:pt x="232886" y="70961"/>
                    <a:pt x="242411" y="70961"/>
                    <a:pt x="242411" y="70961"/>
                  </a:cubicBezTo>
                  <a:lnTo>
                    <a:pt x="245269" y="70961"/>
                  </a:lnTo>
                  <a:lnTo>
                    <a:pt x="283369" y="109061"/>
                  </a:lnTo>
                  <a:lnTo>
                    <a:pt x="283369" y="129064"/>
                  </a:lnTo>
                  <a:lnTo>
                    <a:pt x="283369" y="237649"/>
                  </a:lnTo>
                  <a:close/>
                </a:path>
              </a:pathLst>
            </a:custGeom>
            <a:grpFill/>
            <a:ln w="9525" cap="flat">
              <a:noFill/>
              <a:prstDash val="solid"/>
              <a:miter/>
            </a:ln>
          </p:spPr>
          <p:txBody>
            <a:bodyPr rtlCol="0" anchor="ctr"/>
            <a:lstStyle/>
            <a:p>
              <a:endParaRPr lang="fr-FR"/>
            </a:p>
          </p:txBody>
        </p:sp>
        <p:sp>
          <p:nvSpPr>
            <p:cNvPr id="22" name="Forme libre : forme 21">
              <a:extLst>
                <a:ext uri="{FF2B5EF4-FFF2-40B4-BE49-F238E27FC236}">
                  <a16:creationId xmlns:a16="http://schemas.microsoft.com/office/drawing/2014/main" id="{6FBEDDAC-C0F2-4ECB-9D22-6EDAF323340D}"/>
                </a:ext>
              </a:extLst>
            </p:cNvPr>
            <p:cNvSpPr/>
            <p:nvPr/>
          </p:nvSpPr>
          <p:spPr>
            <a:xfrm>
              <a:off x="6060281" y="3415189"/>
              <a:ext cx="28575" cy="47625"/>
            </a:xfrm>
            <a:custGeom>
              <a:avLst/>
              <a:gdLst>
                <a:gd name="connsiteX0" fmla="*/ 22384 w 28575"/>
                <a:gd name="connsiteY0" fmla="*/ 14764 h 47625"/>
                <a:gd name="connsiteX1" fmla="*/ 21431 w 28575"/>
                <a:gd name="connsiteY1" fmla="*/ 10954 h 47625"/>
                <a:gd name="connsiteX2" fmla="*/ 19526 w 28575"/>
                <a:gd name="connsiteY2" fmla="*/ 8096 h 47625"/>
                <a:gd name="connsiteX3" fmla="*/ 17621 w 28575"/>
                <a:gd name="connsiteY3" fmla="*/ 7144 h 47625"/>
                <a:gd name="connsiteX4" fmla="*/ 14764 w 28575"/>
                <a:gd name="connsiteY4" fmla="*/ 7144 h 47625"/>
                <a:gd name="connsiteX5" fmla="*/ 10954 w 28575"/>
                <a:gd name="connsiteY5" fmla="*/ 8096 h 47625"/>
                <a:gd name="connsiteX6" fmla="*/ 8096 w 28575"/>
                <a:gd name="connsiteY6" fmla="*/ 11906 h 47625"/>
                <a:gd name="connsiteX7" fmla="*/ 7144 w 28575"/>
                <a:gd name="connsiteY7" fmla="*/ 17621 h 47625"/>
                <a:gd name="connsiteX8" fmla="*/ 7144 w 28575"/>
                <a:gd name="connsiteY8" fmla="*/ 26194 h 47625"/>
                <a:gd name="connsiteX9" fmla="*/ 7144 w 28575"/>
                <a:gd name="connsiteY9" fmla="*/ 35719 h 47625"/>
                <a:gd name="connsiteX10" fmla="*/ 9049 w 28575"/>
                <a:gd name="connsiteY10" fmla="*/ 41434 h 47625"/>
                <a:gd name="connsiteX11" fmla="*/ 11906 w 28575"/>
                <a:gd name="connsiteY11" fmla="*/ 44291 h 47625"/>
                <a:gd name="connsiteX12" fmla="*/ 15716 w 28575"/>
                <a:gd name="connsiteY12" fmla="*/ 45244 h 47625"/>
                <a:gd name="connsiteX13" fmla="*/ 18574 w 28575"/>
                <a:gd name="connsiteY13" fmla="*/ 44291 h 47625"/>
                <a:gd name="connsiteX14" fmla="*/ 20479 w 28575"/>
                <a:gd name="connsiteY14" fmla="*/ 42386 h 47625"/>
                <a:gd name="connsiteX15" fmla="*/ 22384 w 28575"/>
                <a:gd name="connsiteY15" fmla="*/ 39529 h 47625"/>
                <a:gd name="connsiteX16" fmla="*/ 23336 w 28575"/>
                <a:gd name="connsiteY16" fmla="*/ 35719 h 47625"/>
                <a:gd name="connsiteX17" fmla="*/ 24289 w 28575"/>
                <a:gd name="connsiteY17" fmla="*/ 30956 h 47625"/>
                <a:gd name="connsiteX18" fmla="*/ 24289 w 28575"/>
                <a:gd name="connsiteY18" fmla="*/ 25241 h 47625"/>
                <a:gd name="connsiteX19" fmla="*/ 24289 w 28575"/>
                <a:gd name="connsiteY19" fmla="*/ 18574 h 47625"/>
                <a:gd name="connsiteX20" fmla="*/ 22384 w 28575"/>
                <a:gd name="connsiteY20" fmla="*/ 147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 h="47625">
                  <a:moveTo>
                    <a:pt x="22384" y="14764"/>
                  </a:moveTo>
                  <a:cubicBezTo>
                    <a:pt x="22384" y="12859"/>
                    <a:pt x="21431" y="11906"/>
                    <a:pt x="21431" y="10954"/>
                  </a:cubicBezTo>
                  <a:cubicBezTo>
                    <a:pt x="21431" y="10001"/>
                    <a:pt x="20479" y="9049"/>
                    <a:pt x="19526" y="8096"/>
                  </a:cubicBezTo>
                  <a:cubicBezTo>
                    <a:pt x="18574" y="7144"/>
                    <a:pt x="18574" y="7144"/>
                    <a:pt x="17621" y="7144"/>
                  </a:cubicBezTo>
                  <a:cubicBezTo>
                    <a:pt x="16669" y="7144"/>
                    <a:pt x="15716" y="7144"/>
                    <a:pt x="14764" y="7144"/>
                  </a:cubicBezTo>
                  <a:cubicBezTo>
                    <a:pt x="12859" y="7144"/>
                    <a:pt x="11906" y="7144"/>
                    <a:pt x="10954" y="8096"/>
                  </a:cubicBezTo>
                  <a:cubicBezTo>
                    <a:pt x="10001" y="9049"/>
                    <a:pt x="9049" y="10001"/>
                    <a:pt x="8096" y="11906"/>
                  </a:cubicBezTo>
                  <a:cubicBezTo>
                    <a:pt x="7144" y="13811"/>
                    <a:pt x="7144" y="15716"/>
                    <a:pt x="7144" y="17621"/>
                  </a:cubicBezTo>
                  <a:cubicBezTo>
                    <a:pt x="7144" y="19526"/>
                    <a:pt x="7144" y="22384"/>
                    <a:pt x="7144" y="26194"/>
                  </a:cubicBezTo>
                  <a:cubicBezTo>
                    <a:pt x="7144" y="30004"/>
                    <a:pt x="7144" y="32861"/>
                    <a:pt x="7144" y="35719"/>
                  </a:cubicBezTo>
                  <a:cubicBezTo>
                    <a:pt x="7144" y="38576"/>
                    <a:pt x="8096" y="40481"/>
                    <a:pt x="9049" y="41434"/>
                  </a:cubicBezTo>
                  <a:cubicBezTo>
                    <a:pt x="10001" y="43339"/>
                    <a:pt x="10954" y="44291"/>
                    <a:pt x="11906" y="44291"/>
                  </a:cubicBezTo>
                  <a:cubicBezTo>
                    <a:pt x="12859" y="45244"/>
                    <a:pt x="13811" y="45244"/>
                    <a:pt x="15716" y="45244"/>
                  </a:cubicBezTo>
                  <a:cubicBezTo>
                    <a:pt x="16669" y="45244"/>
                    <a:pt x="17621" y="45244"/>
                    <a:pt x="18574" y="44291"/>
                  </a:cubicBezTo>
                  <a:cubicBezTo>
                    <a:pt x="19526" y="44291"/>
                    <a:pt x="20479" y="43339"/>
                    <a:pt x="20479" y="42386"/>
                  </a:cubicBezTo>
                  <a:cubicBezTo>
                    <a:pt x="21431" y="41434"/>
                    <a:pt x="21431" y="40481"/>
                    <a:pt x="22384" y="39529"/>
                  </a:cubicBezTo>
                  <a:cubicBezTo>
                    <a:pt x="22384" y="38576"/>
                    <a:pt x="23336" y="37624"/>
                    <a:pt x="23336" y="35719"/>
                  </a:cubicBezTo>
                  <a:cubicBezTo>
                    <a:pt x="23336" y="34766"/>
                    <a:pt x="23336" y="32861"/>
                    <a:pt x="24289" y="30956"/>
                  </a:cubicBezTo>
                  <a:cubicBezTo>
                    <a:pt x="24289" y="29051"/>
                    <a:pt x="24289" y="27146"/>
                    <a:pt x="24289" y="25241"/>
                  </a:cubicBezTo>
                  <a:cubicBezTo>
                    <a:pt x="24289" y="22384"/>
                    <a:pt x="24289" y="20479"/>
                    <a:pt x="24289" y="18574"/>
                  </a:cubicBezTo>
                  <a:cubicBezTo>
                    <a:pt x="22384" y="17621"/>
                    <a:pt x="22384" y="16669"/>
                    <a:pt x="22384" y="14764"/>
                  </a:cubicBezTo>
                  <a:close/>
                </a:path>
              </a:pathLst>
            </a:custGeom>
            <a:grpFill/>
            <a:ln w="9525"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C1053743-B431-4AA0-9CBF-BFBFC36C7233}"/>
                </a:ext>
              </a:extLst>
            </p:cNvPr>
            <p:cNvSpPr/>
            <p:nvPr/>
          </p:nvSpPr>
          <p:spPr>
            <a:xfrm>
              <a:off x="6103144" y="3340894"/>
              <a:ext cx="28575" cy="47625"/>
            </a:xfrm>
            <a:custGeom>
              <a:avLst/>
              <a:gdLst>
                <a:gd name="connsiteX0" fmla="*/ 22384 w 28575"/>
                <a:gd name="connsiteY0" fmla="*/ 14764 h 47625"/>
                <a:gd name="connsiteX1" fmla="*/ 21431 w 28575"/>
                <a:gd name="connsiteY1" fmla="*/ 10954 h 47625"/>
                <a:gd name="connsiteX2" fmla="*/ 19526 w 28575"/>
                <a:gd name="connsiteY2" fmla="*/ 8096 h 47625"/>
                <a:gd name="connsiteX3" fmla="*/ 17621 w 28575"/>
                <a:gd name="connsiteY3" fmla="*/ 7144 h 47625"/>
                <a:gd name="connsiteX4" fmla="*/ 14764 w 28575"/>
                <a:gd name="connsiteY4" fmla="*/ 7144 h 47625"/>
                <a:gd name="connsiteX5" fmla="*/ 10954 w 28575"/>
                <a:gd name="connsiteY5" fmla="*/ 8096 h 47625"/>
                <a:gd name="connsiteX6" fmla="*/ 8096 w 28575"/>
                <a:gd name="connsiteY6" fmla="*/ 11906 h 47625"/>
                <a:gd name="connsiteX7" fmla="*/ 7144 w 28575"/>
                <a:gd name="connsiteY7" fmla="*/ 17621 h 47625"/>
                <a:gd name="connsiteX8" fmla="*/ 7144 w 28575"/>
                <a:gd name="connsiteY8" fmla="*/ 26194 h 47625"/>
                <a:gd name="connsiteX9" fmla="*/ 7144 w 28575"/>
                <a:gd name="connsiteY9" fmla="*/ 35719 h 47625"/>
                <a:gd name="connsiteX10" fmla="*/ 9049 w 28575"/>
                <a:gd name="connsiteY10" fmla="*/ 41434 h 47625"/>
                <a:gd name="connsiteX11" fmla="*/ 11906 w 28575"/>
                <a:gd name="connsiteY11" fmla="*/ 44291 h 47625"/>
                <a:gd name="connsiteX12" fmla="*/ 15716 w 28575"/>
                <a:gd name="connsiteY12" fmla="*/ 45244 h 47625"/>
                <a:gd name="connsiteX13" fmla="*/ 18574 w 28575"/>
                <a:gd name="connsiteY13" fmla="*/ 44291 h 47625"/>
                <a:gd name="connsiteX14" fmla="*/ 20479 w 28575"/>
                <a:gd name="connsiteY14" fmla="*/ 42386 h 47625"/>
                <a:gd name="connsiteX15" fmla="*/ 22384 w 28575"/>
                <a:gd name="connsiteY15" fmla="*/ 39529 h 47625"/>
                <a:gd name="connsiteX16" fmla="*/ 23336 w 28575"/>
                <a:gd name="connsiteY16" fmla="*/ 35719 h 47625"/>
                <a:gd name="connsiteX17" fmla="*/ 24289 w 28575"/>
                <a:gd name="connsiteY17" fmla="*/ 30956 h 47625"/>
                <a:gd name="connsiteX18" fmla="*/ 24289 w 28575"/>
                <a:gd name="connsiteY18" fmla="*/ 25241 h 47625"/>
                <a:gd name="connsiteX19" fmla="*/ 24289 w 28575"/>
                <a:gd name="connsiteY19" fmla="*/ 18574 h 47625"/>
                <a:gd name="connsiteX20" fmla="*/ 22384 w 28575"/>
                <a:gd name="connsiteY20" fmla="*/ 147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 h="47625">
                  <a:moveTo>
                    <a:pt x="22384" y="14764"/>
                  </a:moveTo>
                  <a:cubicBezTo>
                    <a:pt x="22384" y="12859"/>
                    <a:pt x="21431" y="11906"/>
                    <a:pt x="21431" y="10954"/>
                  </a:cubicBezTo>
                  <a:cubicBezTo>
                    <a:pt x="21431" y="10001"/>
                    <a:pt x="20479" y="9049"/>
                    <a:pt x="19526" y="8096"/>
                  </a:cubicBezTo>
                  <a:cubicBezTo>
                    <a:pt x="18574" y="7144"/>
                    <a:pt x="18574" y="7144"/>
                    <a:pt x="17621" y="7144"/>
                  </a:cubicBezTo>
                  <a:cubicBezTo>
                    <a:pt x="16669" y="7144"/>
                    <a:pt x="15716" y="7144"/>
                    <a:pt x="14764" y="7144"/>
                  </a:cubicBezTo>
                  <a:cubicBezTo>
                    <a:pt x="12859" y="7144"/>
                    <a:pt x="11906" y="7144"/>
                    <a:pt x="10954" y="8096"/>
                  </a:cubicBezTo>
                  <a:cubicBezTo>
                    <a:pt x="10001" y="9049"/>
                    <a:pt x="9049" y="10001"/>
                    <a:pt x="8096" y="11906"/>
                  </a:cubicBezTo>
                  <a:cubicBezTo>
                    <a:pt x="7144" y="13811"/>
                    <a:pt x="7144" y="15716"/>
                    <a:pt x="7144" y="17621"/>
                  </a:cubicBezTo>
                  <a:cubicBezTo>
                    <a:pt x="7144" y="19526"/>
                    <a:pt x="7144" y="22384"/>
                    <a:pt x="7144" y="26194"/>
                  </a:cubicBezTo>
                  <a:cubicBezTo>
                    <a:pt x="7144" y="30004"/>
                    <a:pt x="7144" y="32861"/>
                    <a:pt x="7144" y="35719"/>
                  </a:cubicBezTo>
                  <a:cubicBezTo>
                    <a:pt x="7144" y="38576"/>
                    <a:pt x="8096" y="40481"/>
                    <a:pt x="9049" y="41434"/>
                  </a:cubicBezTo>
                  <a:cubicBezTo>
                    <a:pt x="10001" y="43339"/>
                    <a:pt x="10954" y="44291"/>
                    <a:pt x="11906" y="44291"/>
                  </a:cubicBezTo>
                  <a:cubicBezTo>
                    <a:pt x="12859" y="45244"/>
                    <a:pt x="13811" y="45244"/>
                    <a:pt x="15716" y="45244"/>
                  </a:cubicBezTo>
                  <a:cubicBezTo>
                    <a:pt x="16669" y="45244"/>
                    <a:pt x="17621" y="45244"/>
                    <a:pt x="18574" y="44291"/>
                  </a:cubicBezTo>
                  <a:cubicBezTo>
                    <a:pt x="19526" y="44291"/>
                    <a:pt x="20479" y="43339"/>
                    <a:pt x="20479" y="42386"/>
                  </a:cubicBezTo>
                  <a:cubicBezTo>
                    <a:pt x="21431" y="41434"/>
                    <a:pt x="21431" y="40481"/>
                    <a:pt x="22384" y="39529"/>
                  </a:cubicBezTo>
                  <a:cubicBezTo>
                    <a:pt x="22384" y="38576"/>
                    <a:pt x="23336" y="37624"/>
                    <a:pt x="23336" y="35719"/>
                  </a:cubicBezTo>
                  <a:cubicBezTo>
                    <a:pt x="23336" y="34766"/>
                    <a:pt x="23336" y="32861"/>
                    <a:pt x="24289" y="30956"/>
                  </a:cubicBezTo>
                  <a:cubicBezTo>
                    <a:pt x="24289" y="29051"/>
                    <a:pt x="24289" y="27146"/>
                    <a:pt x="24289" y="25241"/>
                  </a:cubicBezTo>
                  <a:cubicBezTo>
                    <a:pt x="24289" y="22384"/>
                    <a:pt x="24289" y="20479"/>
                    <a:pt x="24289" y="18574"/>
                  </a:cubicBezTo>
                  <a:cubicBezTo>
                    <a:pt x="23336" y="18574"/>
                    <a:pt x="23336" y="16669"/>
                    <a:pt x="22384" y="14764"/>
                  </a:cubicBezTo>
                  <a:close/>
                </a:path>
              </a:pathLst>
            </a:custGeom>
            <a:grpFill/>
            <a:ln w="9525"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AA16D0E7-6411-4ED6-B727-66EA44192D23}"/>
                </a:ext>
              </a:extLst>
            </p:cNvPr>
            <p:cNvSpPr/>
            <p:nvPr/>
          </p:nvSpPr>
          <p:spPr>
            <a:xfrm>
              <a:off x="6010751" y="3315176"/>
              <a:ext cx="171450" cy="171450"/>
            </a:xfrm>
            <a:custGeom>
              <a:avLst/>
              <a:gdLst>
                <a:gd name="connsiteX0" fmla="*/ 133826 w 171450"/>
                <a:gd name="connsiteY0" fmla="*/ 7144 h 171450"/>
                <a:gd name="connsiteX1" fmla="*/ 118586 w 171450"/>
                <a:gd name="connsiteY1" fmla="*/ 7144 h 171450"/>
                <a:gd name="connsiteX2" fmla="*/ 18574 w 171450"/>
                <a:gd name="connsiteY2" fmla="*/ 7144 h 171450"/>
                <a:gd name="connsiteX3" fmla="*/ 7144 w 171450"/>
                <a:gd name="connsiteY3" fmla="*/ 18574 h 171450"/>
                <a:gd name="connsiteX4" fmla="*/ 7144 w 171450"/>
                <a:gd name="connsiteY4" fmla="*/ 160496 h 171450"/>
                <a:gd name="connsiteX5" fmla="*/ 18574 w 171450"/>
                <a:gd name="connsiteY5" fmla="*/ 171926 h 171450"/>
                <a:gd name="connsiteX6" fmla="*/ 153829 w 171450"/>
                <a:gd name="connsiteY6" fmla="*/ 171926 h 171450"/>
                <a:gd name="connsiteX7" fmla="*/ 165259 w 171450"/>
                <a:gd name="connsiteY7" fmla="*/ 160496 h 171450"/>
                <a:gd name="connsiteX8" fmla="*/ 165259 w 171450"/>
                <a:gd name="connsiteY8" fmla="*/ 38576 h 171450"/>
                <a:gd name="connsiteX9" fmla="*/ 134779 w 171450"/>
                <a:gd name="connsiteY9" fmla="*/ 38576 h 171450"/>
                <a:gd name="connsiteX10" fmla="*/ 134779 w 171450"/>
                <a:gd name="connsiteY10" fmla="*/ 7144 h 171450"/>
                <a:gd name="connsiteX11" fmla="*/ 49054 w 171450"/>
                <a:gd name="connsiteY11" fmla="*/ 35719 h 171450"/>
                <a:gd name="connsiteX12" fmla="*/ 49054 w 171450"/>
                <a:gd name="connsiteY12" fmla="*/ 34766 h 171450"/>
                <a:gd name="connsiteX13" fmla="*/ 49054 w 171450"/>
                <a:gd name="connsiteY13" fmla="*/ 33814 h 171450"/>
                <a:gd name="connsiteX14" fmla="*/ 50006 w 171450"/>
                <a:gd name="connsiteY14" fmla="*/ 32861 h 171450"/>
                <a:gd name="connsiteX15" fmla="*/ 61436 w 171450"/>
                <a:gd name="connsiteY15" fmla="*/ 25241 h 171450"/>
                <a:gd name="connsiteX16" fmla="*/ 62389 w 171450"/>
                <a:gd name="connsiteY16" fmla="*/ 25241 h 171450"/>
                <a:gd name="connsiteX17" fmla="*/ 63341 w 171450"/>
                <a:gd name="connsiteY17" fmla="*/ 25241 h 171450"/>
                <a:gd name="connsiteX18" fmla="*/ 64294 w 171450"/>
                <a:gd name="connsiteY18" fmla="*/ 25241 h 171450"/>
                <a:gd name="connsiteX19" fmla="*/ 66199 w 171450"/>
                <a:gd name="connsiteY19" fmla="*/ 25241 h 171450"/>
                <a:gd name="connsiteX20" fmla="*/ 69056 w 171450"/>
                <a:gd name="connsiteY20" fmla="*/ 25241 h 171450"/>
                <a:gd name="connsiteX21" fmla="*/ 70961 w 171450"/>
                <a:gd name="connsiteY21" fmla="*/ 25241 h 171450"/>
                <a:gd name="connsiteX22" fmla="*/ 71914 w 171450"/>
                <a:gd name="connsiteY22" fmla="*/ 25241 h 171450"/>
                <a:gd name="connsiteX23" fmla="*/ 71914 w 171450"/>
                <a:gd name="connsiteY23" fmla="*/ 26194 h 171450"/>
                <a:gd name="connsiteX24" fmla="*/ 71914 w 171450"/>
                <a:gd name="connsiteY24" fmla="*/ 70961 h 171450"/>
                <a:gd name="connsiteX25" fmla="*/ 80486 w 171450"/>
                <a:gd name="connsiteY25" fmla="*/ 70961 h 171450"/>
                <a:gd name="connsiteX26" fmla="*/ 81439 w 171450"/>
                <a:gd name="connsiteY26" fmla="*/ 70961 h 171450"/>
                <a:gd name="connsiteX27" fmla="*/ 82391 w 171450"/>
                <a:gd name="connsiteY27" fmla="*/ 71914 h 171450"/>
                <a:gd name="connsiteX28" fmla="*/ 82391 w 171450"/>
                <a:gd name="connsiteY28" fmla="*/ 72866 h 171450"/>
                <a:gd name="connsiteX29" fmla="*/ 82391 w 171450"/>
                <a:gd name="connsiteY29" fmla="*/ 74771 h 171450"/>
                <a:gd name="connsiteX30" fmla="*/ 82391 w 171450"/>
                <a:gd name="connsiteY30" fmla="*/ 76676 h 171450"/>
                <a:gd name="connsiteX31" fmla="*/ 82391 w 171450"/>
                <a:gd name="connsiteY31" fmla="*/ 77629 h 171450"/>
                <a:gd name="connsiteX32" fmla="*/ 81439 w 171450"/>
                <a:gd name="connsiteY32" fmla="*/ 78581 h 171450"/>
                <a:gd name="connsiteX33" fmla="*/ 80486 w 171450"/>
                <a:gd name="connsiteY33" fmla="*/ 78581 h 171450"/>
                <a:gd name="connsiteX34" fmla="*/ 50959 w 171450"/>
                <a:gd name="connsiteY34" fmla="*/ 78581 h 171450"/>
                <a:gd name="connsiteX35" fmla="*/ 50006 w 171450"/>
                <a:gd name="connsiteY35" fmla="*/ 78581 h 171450"/>
                <a:gd name="connsiteX36" fmla="*/ 49054 w 171450"/>
                <a:gd name="connsiteY36" fmla="*/ 77629 h 171450"/>
                <a:gd name="connsiteX37" fmla="*/ 49054 w 171450"/>
                <a:gd name="connsiteY37" fmla="*/ 76676 h 171450"/>
                <a:gd name="connsiteX38" fmla="*/ 49054 w 171450"/>
                <a:gd name="connsiteY38" fmla="*/ 74771 h 171450"/>
                <a:gd name="connsiteX39" fmla="*/ 49054 w 171450"/>
                <a:gd name="connsiteY39" fmla="*/ 72866 h 171450"/>
                <a:gd name="connsiteX40" fmla="*/ 49054 w 171450"/>
                <a:gd name="connsiteY40" fmla="*/ 71914 h 171450"/>
                <a:gd name="connsiteX41" fmla="*/ 50006 w 171450"/>
                <a:gd name="connsiteY41" fmla="*/ 70961 h 171450"/>
                <a:gd name="connsiteX42" fmla="*/ 50959 w 171450"/>
                <a:gd name="connsiteY42" fmla="*/ 70961 h 171450"/>
                <a:gd name="connsiteX43" fmla="*/ 61436 w 171450"/>
                <a:gd name="connsiteY43" fmla="*/ 70961 h 171450"/>
                <a:gd name="connsiteX44" fmla="*/ 61436 w 171450"/>
                <a:gd name="connsiteY44" fmla="*/ 35719 h 171450"/>
                <a:gd name="connsiteX45" fmla="*/ 52864 w 171450"/>
                <a:gd name="connsiteY45" fmla="*/ 40481 h 171450"/>
                <a:gd name="connsiteX46" fmla="*/ 50959 w 171450"/>
                <a:gd name="connsiteY46" fmla="*/ 41434 h 171450"/>
                <a:gd name="connsiteX47" fmla="*/ 50006 w 171450"/>
                <a:gd name="connsiteY47" fmla="*/ 41434 h 171450"/>
                <a:gd name="connsiteX48" fmla="*/ 49054 w 171450"/>
                <a:gd name="connsiteY48" fmla="*/ 40481 h 171450"/>
                <a:gd name="connsiteX49" fmla="*/ 49054 w 171450"/>
                <a:gd name="connsiteY49" fmla="*/ 37624 h 171450"/>
                <a:gd name="connsiteX50" fmla="*/ 49054 w 171450"/>
                <a:gd name="connsiteY50" fmla="*/ 35719 h 171450"/>
                <a:gd name="connsiteX51" fmla="*/ 82391 w 171450"/>
                <a:gd name="connsiteY51" fmla="*/ 137636 h 171450"/>
                <a:gd name="connsiteX52" fmla="*/ 78581 w 171450"/>
                <a:gd name="connsiteY52" fmla="*/ 146209 h 171450"/>
                <a:gd name="connsiteX53" fmla="*/ 72866 w 171450"/>
                <a:gd name="connsiteY53" fmla="*/ 151924 h 171450"/>
                <a:gd name="connsiteX54" fmla="*/ 63341 w 171450"/>
                <a:gd name="connsiteY54" fmla="*/ 153829 h 171450"/>
                <a:gd name="connsiteX55" fmla="*/ 53816 w 171450"/>
                <a:gd name="connsiteY55" fmla="*/ 151924 h 171450"/>
                <a:gd name="connsiteX56" fmla="*/ 48101 w 171450"/>
                <a:gd name="connsiteY56" fmla="*/ 146209 h 171450"/>
                <a:gd name="connsiteX57" fmla="*/ 45244 w 171450"/>
                <a:gd name="connsiteY57" fmla="*/ 137636 h 171450"/>
                <a:gd name="connsiteX58" fmla="*/ 44291 w 171450"/>
                <a:gd name="connsiteY58" fmla="*/ 126206 h 171450"/>
                <a:gd name="connsiteX59" fmla="*/ 45244 w 171450"/>
                <a:gd name="connsiteY59" fmla="*/ 114776 h 171450"/>
                <a:gd name="connsiteX60" fmla="*/ 49054 w 171450"/>
                <a:gd name="connsiteY60" fmla="*/ 106204 h 171450"/>
                <a:gd name="connsiteX61" fmla="*/ 54769 w 171450"/>
                <a:gd name="connsiteY61" fmla="*/ 100489 h 171450"/>
                <a:gd name="connsiteX62" fmla="*/ 64294 w 171450"/>
                <a:gd name="connsiteY62" fmla="*/ 98584 h 171450"/>
                <a:gd name="connsiteX63" fmla="*/ 73819 w 171450"/>
                <a:gd name="connsiteY63" fmla="*/ 100489 h 171450"/>
                <a:gd name="connsiteX64" fmla="*/ 79534 w 171450"/>
                <a:gd name="connsiteY64" fmla="*/ 106204 h 171450"/>
                <a:gd name="connsiteX65" fmla="*/ 82391 w 171450"/>
                <a:gd name="connsiteY65" fmla="*/ 114776 h 171450"/>
                <a:gd name="connsiteX66" fmla="*/ 83344 w 171450"/>
                <a:gd name="connsiteY66" fmla="*/ 126206 h 171450"/>
                <a:gd name="connsiteX67" fmla="*/ 82391 w 171450"/>
                <a:gd name="connsiteY67" fmla="*/ 137636 h 171450"/>
                <a:gd name="connsiteX68" fmla="*/ 125254 w 171450"/>
                <a:gd name="connsiteY68" fmla="*/ 150971 h 171450"/>
                <a:gd name="connsiteX69" fmla="*/ 125254 w 171450"/>
                <a:gd name="connsiteY69" fmla="*/ 151924 h 171450"/>
                <a:gd name="connsiteX70" fmla="*/ 124301 w 171450"/>
                <a:gd name="connsiteY70" fmla="*/ 152876 h 171450"/>
                <a:gd name="connsiteX71" fmla="*/ 123349 w 171450"/>
                <a:gd name="connsiteY71" fmla="*/ 152876 h 171450"/>
                <a:gd name="connsiteX72" fmla="*/ 93821 w 171450"/>
                <a:gd name="connsiteY72" fmla="*/ 152876 h 171450"/>
                <a:gd name="connsiteX73" fmla="*/ 92869 w 171450"/>
                <a:gd name="connsiteY73" fmla="*/ 152876 h 171450"/>
                <a:gd name="connsiteX74" fmla="*/ 91916 w 171450"/>
                <a:gd name="connsiteY74" fmla="*/ 151924 h 171450"/>
                <a:gd name="connsiteX75" fmla="*/ 91916 w 171450"/>
                <a:gd name="connsiteY75" fmla="*/ 150971 h 171450"/>
                <a:gd name="connsiteX76" fmla="*/ 91916 w 171450"/>
                <a:gd name="connsiteY76" fmla="*/ 149066 h 171450"/>
                <a:gd name="connsiteX77" fmla="*/ 91916 w 171450"/>
                <a:gd name="connsiteY77" fmla="*/ 147161 h 171450"/>
                <a:gd name="connsiteX78" fmla="*/ 91916 w 171450"/>
                <a:gd name="connsiteY78" fmla="*/ 146209 h 171450"/>
                <a:gd name="connsiteX79" fmla="*/ 92869 w 171450"/>
                <a:gd name="connsiteY79" fmla="*/ 145256 h 171450"/>
                <a:gd name="connsiteX80" fmla="*/ 93821 w 171450"/>
                <a:gd name="connsiteY80" fmla="*/ 145256 h 171450"/>
                <a:gd name="connsiteX81" fmla="*/ 104299 w 171450"/>
                <a:gd name="connsiteY81" fmla="*/ 145256 h 171450"/>
                <a:gd name="connsiteX82" fmla="*/ 104299 w 171450"/>
                <a:gd name="connsiteY82" fmla="*/ 110014 h 171450"/>
                <a:gd name="connsiteX83" fmla="*/ 95726 w 171450"/>
                <a:gd name="connsiteY83" fmla="*/ 114776 h 171450"/>
                <a:gd name="connsiteX84" fmla="*/ 93821 w 171450"/>
                <a:gd name="connsiteY84" fmla="*/ 115729 h 171450"/>
                <a:gd name="connsiteX85" fmla="*/ 92869 w 171450"/>
                <a:gd name="connsiteY85" fmla="*/ 115729 h 171450"/>
                <a:gd name="connsiteX86" fmla="*/ 91916 w 171450"/>
                <a:gd name="connsiteY86" fmla="*/ 114776 h 171450"/>
                <a:gd name="connsiteX87" fmla="*/ 91916 w 171450"/>
                <a:gd name="connsiteY87" fmla="*/ 111919 h 171450"/>
                <a:gd name="connsiteX88" fmla="*/ 91916 w 171450"/>
                <a:gd name="connsiteY88" fmla="*/ 110014 h 171450"/>
                <a:gd name="connsiteX89" fmla="*/ 91916 w 171450"/>
                <a:gd name="connsiteY89" fmla="*/ 109061 h 171450"/>
                <a:gd name="connsiteX90" fmla="*/ 91916 w 171450"/>
                <a:gd name="connsiteY90" fmla="*/ 108109 h 171450"/>
                <a:gd name="connsiteX91" fmla="*/ 92869 w 171450"/>
                <a:gd name="connsiteY91" fmla="*/ 107156 h 171450"/>
                <a:gd name="connsiteX92" fmla="*/ 104299 w 171450"/>
                <a:gd name="connsiteY92" fmla="*/ 99536 h 171450"/>
                <a:gd name="connsiteX93" fmla="*/ 105251 w 171450"/>
                <a:gd name="connsiteY93" fmla="*/ 99536 h 171450"/>
                <a:gd name="connsiteX94" fmla="*/ 106204 w 171450"/>
                <a:gd name="connsiteY94" fmla="*/ 99536 h 171450"/>
                <a:gd name="connsiteX95" fmla="*/ 107156 w 171450"/>
                <a:gd name="connsiteY95" fmla="*/ 99536 h 171450"/>
                <a:gd name="connsiteX96" fmla="*/ 109061 w 171450"/>
                <a:gd name="connsiteY96" fmla="*/ 99536 h 171450"/>
                <a:gd name="connsiteX97" fmla="*/ 111919 w 171450"/>
                <a:gd name="connsiteY97" fmla="*/ 99536 h 171450"/>
                <a:gd name="connsiteX98" fmla="*/ 113824 w 171450"/>
                <a:gd name="connsiteY98" fmla="*/ 99536 h 171450"/>
                <a:gd name="connsiteX99" fmla="*/ 114776 w 171450"/>
                <a:gd name="connsiteY99" fmla="*/ 99536 h 171450"/>
                <a:gd name="connsiteX100" fmla="*/ 114776 w 171450"/>
                <a:gd name="connsiteY100" fmla="*/ 100489 h 171450"/>
                <a:gd name="connsiteX101" fmla="*/ 114776 w 171450"/>
                <a:gd name="connsiteY101" fmla="*/ 145256 h 171450"/>
                <a:gd name="connsiteX102" fmla="*/ 123349 w 171450"/>
                <a:gd name="connsiteY102" fmla="*/ 145256 h 171450"/>
                <a:gd name="connsiteX103" fmla="*/ 124301 w 171450"/>
                <a:gd name="connsiteY103" fmla="*/ 145256 h 171450"/>
                <a:gd name="connsiteX104" fmla="*/ 125254 w 171450"/>
                <a:gd name="connsiteY104" fmla="*/ 146209 h 171450"/>
                <a:gd name="connsiteX105" fmla="*/ 125254 w 171450"/>
                <a:gd name="connsiteY105" fmla="*/ 147161 h 171450"/>
                <a:gd name="connsiteX106" fmla="*/ 125254 w 171450"/>
                <a:gd name="connsiteY106" fmla="*/ 149066 h 171450"/>
                <a:gd name="connsiteX107" fmla="*/ 125254 w 171450"/>
                <a:gd name="connsiteY107" fmla="*/ 150971 h 171450"/>
                <a:gd name="connsiteX108" fmla="*/ 126206 w 171450"/>
                <a:gd name="connsiteY108" fmla="*/ 63341 h 171450"/>
                <a:gd name="connsiteX109" fmla="*/ 122396 w 171450"/>
                <a:gd name="connsiteY109" fmla="*/ 71914 h 171450"/>
                <a:gd name="connsiteX110" fmla="*/ 116681 w 171450"/>
                <a:gd name="connsiteY110" fmla="*/ 77629 h 171450"/>
                <a:gd name="connsiteX111" fmla="*/ 107156 w 171450"/>
                <a:gd name="connsiteY111" fmla="*/ 79534 h 171450"/>
                <a:gd name="connsiteX112" fmla="*/ 97631 w 171450"/>
                <a:gd name="connsiteY112" fmla="*/ 77629 h 171450"/>
                <a:gd name="connsiteX113" fmla="*/ 91916 w 171450"/>
                <a:gd name="connsiteY113" fmla="*/ 71914 h 171450"/>
                <a:gd name="connsiteX114" fmla="*/ 89059 w 171450"/>
                <a:gd name="connsiteY114" fmla="*/ 63341 h 171450"/>
                <a:gd name="connsiteX115" fmla="*/ 88106 w 171450"/>
                <a:gd name="connsiteY115" fmla="*/ 51911 h 171450"/>
                <a:gd name="connsiteX116" fmla="*/ 89059 w 171450"/>
                <a:gd name="connsiteY116" fmla="*/ 40481 h 171450"/>
                <a:gd name="connsiteX117" fmla="*/ 92869 w 171450"/>
                <a:gd name="connsiteY117" fmla="*/ 31909 h 171450"/>
                <a:gd name="connsiteX118" fmla="*/ 98584 w 171450"/>
                <a:gd name="connsiteY118" fmla="*/ 26194 h 171450"/>
                <a:gd name="connsiteX119" fmla="*/ 108109 w 171450"/>
                <a:gd name="connsiteY119" fmla="*/ 24289 h 171450"/>
                <a:gd name="connsiteX120" fmla="*/ 117634 w 171450"/>
                <a:gd name="connsiteY120" fmla="*/ 26194 h 171450"/>
                <a:gd name="connsiteX121" fmla="*/ 123349 w 171450"/>
                <a:gd name="connsiteY121" fmla="*/ 31909 h 171450"/>
                <a:gd name="connsiteX122" fmla="*/ 126206 w 171450"/>
                <a:gd name="connsiteY122" fmla="*/ 40481 h 171450"/>
                <a:gd name="connsiteX123" fmla="*/ 127159 w 171450"/>
                <a:gd name="connsiteY123" fmla="*/ 51911 h 171450"/>
                <a:gd name="connsiteX124" fmla="*/ 126206 w 171450"/>
                <a:gd name="connsiteY124" fmla="*/ 6334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71450" h="171450">
                  <a:moveTo>
                    <a:pt x="133826" y="7144"/>
                  </a:moveTo>
                  <a:cubicBezTo>
                    <a:pt x="130016" y="7144"/>
                    <a:pt x="124301" y="7144"/>
                    <a:pt x="118586" y="7144"/>
                  </a:cubicBezTo>
                  <a:lnTo>
                    <a:pt x="18574" y="7144"/>
                  </a:lnTo>
                  <a:cubicBezTo>
                    <a:pt x="11906" y="7144"/>
                    <a:pt x="7144" y="11906"/>
                    <a:pt x="7144" y="18574"/>
                  </a:cubicBezTo>
                  <a:lnTo>
                    <a:pt x="7144" y="160496"/>
                  </a:lnTo>
                  <a:cubicBezTo>
                    <a:pt x="7144" y="167164"/>
                    <a:pt x="11906" y="171926"/>
                    <a:pt x="18574" y="171926"/>
                  </a:cubicBezTo>
                  <a:lnTo>
                    <a:pt x="153829" y="171926"/>
                  </a:lnTo>
                  <a:cubicBezTo>
                    <a:pt x="159544" y="171926"/>
                    <a:pt x="165259" y="167164"/>
                    <a:pt x="165259" y="160496"/>
                  </a:cubicBezTo>
                  <a:lnTo>
                    <a:pt x="165259" y="38576"/>
                  </a:lnTo>
                  <a:lnTo>
                    <a:pt x="134779" y="38576"/>
                  </a:lnTo>
                  <a:lnTo>
                    <a:pt x="134779" y="7144"/>
                  </a:lnTo>
                  <a:close/>
                  <a:moveTo>
                    <a:pt x="49054" y="35719"/>
                  </a:moveTo>
                  <a:cubicBezTo>
                    <a:pt x="49054" y="35719"/>
                    <a:pt x="49054" y="34766"/>
                    <a:pt x="49054" y="34766"/>
                  </a:cubicBezTo>
                  <a:cubicBezTo>
                    <a:pt x="49054" y="34766"/>
                    <a:pt x="49054" y="33814"/>
                    <a:pt x="49054" y="33814"/>
                  </a:cubicBezTo>
                  <a:cubicBezTo>
                    <a:pt x="49054" y="33814"/>
                    <a:pt x="49054" y="33814"/>
                    <a:pt x="50006" y="32861"/>
                  </a:cubicBezTo>
                  <a:lnTo>
                    <a:pt x="61436" y="25241"/>
                  </a:lnTo>
                  <a:cubicBezTo>
                    <a:pt x="61436" y="25241"/>
                    <a:pt x="61436" y="25241"/>
                    <a:pt x="62389" y="25241"/>
                  </a:cubicBezTo>
                  <a:cubicBezTo>
                    <a:pt x="62389" y="25241"/>
                    <a:pt x="63341" y="25241"/>
                    <a:pt x="63341" y="25241"/>
                  </a:cubicBezTo>
                  <a:cubicBezTo>
                    <a:pt x="63341" y="25241"/>
                    <a:pt x="64294" y="25241"/>
                    <a:pt x="64294" y="25241"/>
                  </a:cubicBezTo>
                  <a:cubicBezTo>
                    <a:pt x="65246" y="25241"/>
                    <a:pt x="65246" y="25241"/>
                    <a:pt x="66199" y="25241"/>
                  </a:cubicBezTo>
                  <a:cubicBezTo>
                    <a:pt x="67151" y="25241"/>
                    <a:pt x="68104" y="25241"/>
                    <a:pt x="69056" y="25241"/>
                  </a:cubicBezTo>
                  <a:cubicBezTo>
                    <a:pt x="70009" y="25241"/>
                    <a:pt x="70009" y="25241"/>
                    <a:pt x="70961" y="25241"/>
                  </a:cubicBezTo>
                  <a:cubicBezTo>
                    <a:pt x="70961" y="25241"/>
                    <a:pt x="71914" y="25241"/>
                    <a:pt x="71914" y="25241"/>
                  </a:cubicBezTo>
                  <a:cubicBezTo>
                    <a:pt x="71914" y="25241"/>
                    <a:pt x="71914" y="25241"/>
                    <a:pt x="71914" y="26194"/>
                  </a:cubicBezTo>
                  <a:lnTo>
                    <a:pt x="71914" y="70961"/>
                  </a:lnTo>
                  <a:lnTo>
                    <a:pt x="80486" y="70961"/>
                  </a:lnTo>
                  <a:cubicBezTo>
                    <a:pt x="80486" y="70961"/>
                    <a:pt x="81439" y="70961"/>
                    <a:pt x="81439" y="70961"/>
                  </a:cubicBezTo>
                  <a:cubicBezTo>
                    <a:pt x="81439" y="70961"/>
                    <a:pt x="81439" y="70961"/>
                    <a:pt x="82391" y="71914"/>
                  </a:cubicBezTo>
                  <a:cubicBezTo>
                    <a:pt x="83344" y="72866"/>
                    <a:pt x="82391" y="72866"/>
                    <a:pt x="82391" y="72866"/>
                  </a:cubicBezTo>
                  <a:cubicBezTo>
                    <a:pt x="82391" y="73819"/>
                    <a:pt x="82391" y="73819"/>
                    <a:pt x="82391" y="74771"/>
                  </a:cubicBezTo>
                  <a:cubicBezTo>
                    <a:pt x="82391" y="75724"/>
                    <a:pt x="82391" y="76676"/>
                    <a:pt x="82391" y="76676"/>
                  </a:cubicBezTo>
                  <a:cubicBezTo>
                    <a:pt x="82391" y="77629"/>
                    <a:pt x="82391" y="77629"/>
                    <a:pt x="82391" y="77629"/>
                  </a:cubicBezTo>
                  <a:cubicBezTo>
                    <a:pt x="82391" y="77629"/>
                    <a:pt x="82391" y="78581"/>
                    <a:pt x="81439" y="78581"/>
                  </a:cubicBezTo>
                  <a:cubicBezTo>
                    <a:pt x="81439" y="78581"/>
                    <a:pt x="81439" y="78581"/>
                    <a:pt x="80486" y="78581"/>
                  </a:cubicBezTo>
                  <a:lnTo>
                    <a:pt x="50959" y="78581"/>
                  </a:lnTo>
                  <a:cubicBezTo>
                    <a:pt x="50959" y="78581"/>
                    <a:pt x="50959" y="78581"/>
                    <a:pt x="50006" y="78581"/>
                  </a:cubicBezTo>
                  <a:cubicBezTo>
                    <a:pt x="50006" y="78581"/>
                    <a:pt x="50006" y="78581"/>
                    <a:pt x="49054" y="77629"/>
                  </a:cubicBezTo>
                  <a:cubicBezTo>
                    <a:pt x="49054" y="77629"/>
                    <a:pt x="49054" y="76676"/>
                    <a:pt x="49054" y="76676"/>
                  </a:cubicBezTo>
                  <a:cubicBezTo>
                    <a:pt x="49054" y="75724"/>
                    <a:pt x="49054" y="75724"/>
                    <a:pt x="49054" y="74771"/>
                  </a:cubicBezTo>
                  <a:cubicBezTo>
                    <a:pt x="49054" y="73819"/>
                    <a:pt x="49054" y="72866"/>
                    <a:pt x="49054" y="72866"/>
                  </a:cubicBezTo>
                  <a:cubicBezTo>
                    <a:pt x="49054" y="71914"/>
                    <a:pt x="49054" y="71914"/>
                    <a:pt x="49054" y="71914"/>
                  </a:cubicBezTo>
                  <a:cubicBezTo>
                    <a:pt x="49054" y="71914"/>
                    <a:pt x="49054" y="70961"/>
                    <a:pt x="50006" y="70961"/>
                  </a:cubicBezTo>
                  <a:cubicBezTo>
                    <a:pt x="50006" y="70961"/>
                    <a:pt x="50006" y="70961"/>
                    <a:pt x="50959" y="70961"/>
                  </a:cubicBezTo>
                  <a:lnTo>
                    <a:pt x="61436" y="70961"/>
                  </a:lnTo>
                  <a:lnTo>
                    <a:pt x="61436" y="35719"/>
                  </a:lnTo>
                  <a:lnTo>
                    <a:pt x="52864" y="40481"/>
                  </a:lnTo>
                  <a:cubicBezTo>
                    <a:pt x="51911" y="40481"/>
                    <a:pt x="51911" y="41434"/>
                    <a:pt x="50959" y="41434"/>
                  </a:cubicBezTo>
                  <a:cubicBezTo>
                    <a:pt x="50959" y="41434"/>
                    <a:pt x="50006" y="41434"/>
                    <a:pt x="50006" y="41434"/>
                  </a:cubicBezTo>
                  <a:cubicBezTo>
                    <a:pt x="50006" y="41434"/>
                    <a:pt x="50006" y="40481"/>
                    <a:pt x="49054" y="40481"/>
                  </a:cubicBezTo>
                  <a:cubicBezTo>
                    <a:pt x="49054" y="39529"/>
                    <a:pt x="49054" y="39529"/>
                    <a:pt x="49054" y="37624"/>
                  </a:cubicBezTo>
                  <a:cubicBezTo>
                    <a:pt x="49054" y="36671"/>
                    <a:pt x="49054" y="35719"/>
                    <a:pt x="49054" y="35719"/>
                  </a:cubicBezTo>
                  <a:close/>
                  <a:moveTo>
                    <a:pt x="82391" y="137636"/>
                  </a:moveTo>
                  <a:cubicBezTo>
                    <a:pt x="81439" y="141446"/>
                    <a:pt x="80486" y="144304"/>
                    <a:pt x="78581" y="146209"/>
                  </a:cubicBezTo>
                  <a:cubicBezTo>
                    <a:pt x="76676" y="149066"/>
                    <a:pt x="74771" y="150971"/>
                    <a:pt x="72866" y="151924"/>
                  </a:cubicBezTo>
                  <a:cubicBezTo>
                    <a:pt x="70009" y="152876"/>
                    <a:pt x="67151" y="153829"/>
                    <a:pt x="63341" y="153829"/>
                  </a:cubicBezTo>
                  <a:cubicBezTo>
                    <a:pt x="59531" y="153829"/>
                    <a:pt x="56674" y="152876"/>
                    <a:pt x="53816" y="151924"/>
                  </a:cubicBezTo>
                  <a:cubicBezTo>
                    <a:pt x="50959" y="150971"/>
                    <a:pt x="49054" y="149066"/>
                    <a:pt x="48101" y="146209"/>
                  </a:cubicBezTo>
                  <a:cubicBezTo>
                    <a:pt x="47149" y="143351"/>
                    <a:pt x="45244" y="140494"/>
                    <a:pt x="45244" y="137636"/>
                  </a:cubicBezTo>
                  <a:cubicBezTo>
                    <a:pt x="44291" y="133826"/>
                    <a:pt x="44291" y="130016"/>
                    <a:pt x="44291" y="126206"/>
                  </a:cubicBezTo>
                  <a:cubicBezTo>
                    <a:pt x="44291" y="121444"/>
                    <a:pt x="44291" y="117634"/>
                    <a:pt x="45244" y="114776"/>
                  </a:cubicBezTo>
                  <a:cubicBezTo>
                    <a:pt x="46196" y="110966"/>
                    <a:pt x="47149" y="108109"/>
                    <a:pt x="49054" y="106204"/>
                  </a:cubicBezTo>
                  <a:cubicBezTo>
                    <a:pt x="50959" y="104299"/>
                    <a:pt x="52864" y="101441"/>
                    <a:pt x="54769" y="100489"/>
                  </a:cubicBezTo>
                  <a:cubicBezTo>
                    <a:pt x="57626" y="99536"/>
                    <a:pt x="60484" y="98584"/>
                    <a:pt x="64294" y="98584"/>
                  </a:cubicBezTo>
                  <a:cubicBezTo>
                    <a:pt x="68104" y="98584"/>
                    <a:pt x="70961" y="99536"/>
                    <a:pt x="73819" y="100489"/>
                  </a:cubicBezTo>
                  <a:cubicBezTo>
                    <a:pt x="76676" y="101441"/>
                    <a:pt x="78581" y="103346"/>
                    <a:pt x="79534" y="106204"/>
                  </a:cubicBezTo>
                  <a:cubicBezTo>
                    <a:pt x="80486" y="109061"/>
                    <a:pt x="82391" y="111919"/>
                    <a:pt x="82391" y="114776"/>
                  </a:cubicBezTo>
                  <a:cubicBezTo>
                    <a:pt x="83344" y="118586"/>
                    <a:pt x="83344" y="122396"/>
                    <a:pt x="83344" y="126206"/>
                  </a:cubicBezTo>
                  <a:cubicBezTo>
                    <a:pt x="83344" y="130969"/>
                    <a:pt x="83344" y="134779"/>
                    <a:pt x="82391" y="137636"/>
                  </a:cubicBezTo>
                  <a:close/>
                  <a:moveTo>
                    <a:pt x="125254" y="150971"/>
                  </a:moveTo>
                  <a:cubicBezTo>
                    <a:pt x="125254" y="151924"/>
                    <a:pt x="125254" y="151924"/>
                    <a:pt x="125254" y="151924"/>
                  </a:cubicBezTo>
                  <a:cubicBezTo>
                    <a:pt x="125254" y="151924"/>
                    <a:pt x="125254" y="152876"/>
                    <a:pt x="124301" y="152876"/>
                  </a:cubicBezTo>
                  <a:cubicBezTo>
                    <a:pt x="124301" y="152876"/>
                    <a:pt x="124301" y="152876"/>
                    <a:pt x="123349" y="152876"/>
                  </a:cubicBezTo>
                  <a:lnTo>
                    <a:pt x="93821" y="152876"/>
                  </a:lnTo>
                  <a:cubicBezTo>
                    <a:pt x="93821" y="152876"/>
                    <a:pt x="93821" y="152876"/>
                    <a:pt x="92869" y="152876"/>
                  </a:cubicBezTo>
                  <a:cubicBezTo>
                    <a:pt x="92869" y="152876"/>
                    <a:pt x="92869" y="152876"/>
                    <a:pt x="91916" y="151924"/>
                  </a:cubicBezTo>
                  <a:cubicBezTo>
                    <a:pt x="91916" y="151924"/>
                    <a:pt x="91916" y="150971"/>
                    <a:pt x="91916" y="150971"/>
                  </a:cubicBezTo>
                  <a:cubicBezTo>
                    <a:pt x="91916" y="150019"/>
                    <a:pt x="91916" y="150019"/>
                    <a:pt x="91916" y="149066"/>
                  </a:cubicBezTo>
                  <a:cubicBezTo>
                    <a:pt x="91916" y="148114"/>
                    <a:pt x="91916" y="147161"/>
                    <a:pt x="91916" y="147161"/>
                  </a:cubicBezTo>
                  <a:cubicBezTo>
                    <a:pt x="91916" y="146209"/>
                    <a:pt x="91916" y="146209"/>
                    <a:pt x="91916" y="146209"/>
                  </a:cubicBezTo>
                  <a:cubicBezTo>
                    <a:pt x="91916" y="146209"/>
                    <a:pt x="91916" y="145256"/>
                    <a:pt x="92869" y="145256"/>
                  </a:cubicBezTo>
                  <a:cubicBezTo>
                    <a:pt x="92869" y="145256"/>
                    <a:pt x="92869" y="145256"/>
                    <a:pt x="93821" y="145256"/>
                  </a:cubicBezTo>
                  <a:lnTo>
                    <a:pt x="104299" y="145256"/>
                  </a:lnTo>
                  <a:lnTo>
                    <a:pt x="104299" y="110014"/>
                  </a:lnTo>
                  <a:lnTo>
                    <a:pt x="95726" y="114776"/>
                  </a:lnTo>
                  <a:cubicBezTo>
                    <a:pt x="94774" y="114776"/>
                    <a:pt x="94774" y="115729"/>
                    <a:pt x="93821" y="115729"/>
                  </a:cubicBezTo>
                  <a:cubicBezTo>
                    <a:pt x="93821" y="115729"/>
                    <a:pt x="92869" y="115729"/>
                    <a:pt x="92869" y="115729"/>
                  </a:cubicBezTo>
                  <a:cubicBezTo>
                    <a:pt x="92869" y="115729"/>
                    <a:pt x="92869" y="114776"/>
                    <a:pt x="91916" y="114776"/>
                  </a:cubicBezTo>
                  <a:cubicBezTo>
                    <a:pt x="91916" y="113824"/>
                    <a:pt x="91916" y="113824"/>
                    <a:pt x="91916" y="111919"/>
                  </a:cubicBezTo>
                  <a:cubicBezTo>
                    <a:pt x="91916" y="110966"/>
                    <a:pt x="91916" y="110966"/>
                    <a:pt x="91916" y="110014"/>
                  </a:cubicBezTo>
                  <a:cubicBezTo>
                    <a:pt x="91916" y="110014"/>
                    <a:pt x="91916" y="109061"/>
                    <a:pt x="91916" y="109061"/>
                  </a:cubicBezTo>
                  <a:cubicBezTo>
                    <a:pt x="91916" y="109061"/>
                    <a:pt x="91916" y="108109"/>
                    <a:pt x="91916" y="108109"/>
                  </a:cubicBezTo>
                  <a:cubicBezTo>
                    <a:pt x="91916" y="108109"/>
                    <a:pt x="91916" y="108109"/>
                    <a:pt x="92869" y="107156"/>
                  </a:cubicBezTo>
                  <a:lnTo>
                    <a:pt x="104299" y="99536"/>
                  </a:lnTo>
                  <a:cubicBezTo>
                    <a:pt x="104299" y="99536"/>
                    <a:pt x="104299" y="99536"/>
                    <a:pt x="105251" y="99536"/>
                  </a:cubicBezTo>
                  <a:cubicBezTo>
                    <a:pt x="105251" y="99536"/>
                    <a:pt x="106204" y="99536"/>
                    <a:pt x="106204" y="99536"/>
                  </a:cubicBezTo>
                  <a:cubicBezTo>
                    <a:pt x="106204" y="99536"/>
                    <a:pt x="107156" y="99536"/>
                    <a:pt x="107156" y="99536"/>
                  </a:cubicBezTo>
                  <a:cubicBezTo>
                    <a:pt x="108109" y="99536"/>
                    <a:pt x="108109" y="99536"/>
                    <a:pt x="109061" y="99536"/>
                  </a:cubicBezTo>
                  <a:cubicBezTo>
                    <a:pt x="110014" y="99536"/>
                    <a:pt x="110966" y="99536"/>
                    <a:pt x="111919" y="99536"/>
                  </a:cubicBezTo>
                  <a:cubicBezTo>
                    <a:pt x="112871" y="99536"/>
                    <a:pt x="112871" y="99536"/>
                    <a:pt x="113824" y="99536"/>
                  </a:cubicBezTo>
                  <a:cubicBezTo>
                    <a:pt x="113824" y="99536"/>
                    <a:pt x="114776" y="99536"/>
                    <a:pt x="114776" y="99536"/>
                  </a:cubicBezTo>
                  <a:cubicBezTo>
                    <a:pt x="114776" y="99536"/>
                    <a:pt x="114776" y="99536"/>
                    <a:pt x="114776" y="100489"/>
                  </a:cubicBezTo>
                  <a:lnTo>
                    <a:pt x="114776" y="145256"/>
                  </a:lnTo>
                  <a:lnTo>
                    <a:pt x="123349" y="145256"/>
                  </a:lnTo>
                  <a:cubicBezTo>
                    <a:pt x="123349" y="145256"/>
                    <a:pt x="124301" y="145256"/>
                    <a:pt x="124301" y="145256"/>
                  </a:cubicBezTo>
                  <a:cubicBezTo>
                    <a:pt x="124301" y="145256"/>
                    <a:pt x="124301" y="145256"/>
                    <a:pt x="125254" y="146209"/>
                  </a:cubicBezTo>
                  <a:cubicBezTo>
                    <a:pt x="125254" y="146209"/>
                    <a:pt x="125254" y="147161"/>
                    <a:pt x="125254" y="147161"/>
                  </a:cubicBezTo>
                  <a:cubicBezTo>
                    <a:pt x="125254" y="148114"/>
                    <a:pt x="125254" y="148114"/>
                    <a:pt x="125254" y="149066"/>
                  </a:cubicBezTo>
                  <a:cubicBezTo>
                    <a:pt x="125254" y="150019"/>
                    <a:pt x="125254" y="150971"/>
                    <a:pt x="125254" y="150971"/>
                  </a:cubicBezTo>
                  <a:close/>
                  <a:moveTo>
                    <a:pt x="126206" y="63341"/>
                  </a:moveTo>
                  <a:cubicBezTo>
                    <a:pt x="125254" y="67151"/>
                    <a:pt x="124301" y="70009"/>
                    <a:pt x="122396" y="71914"/>
                  </a:cubicBezTo>
                  <a:cubicBezTo>
                    <a:pt x="120491" y="74771"/>
                    <a:pt x="118586" y="76676"/>
                    <a:pt x="116681" y="77629"/>
                  </a:cubicBezTo>
                  <a:cubicBezTo>
                    <a:pt x="113824" y="78581"/>
                    <a:pt x="110966" y="79534"/>
                    <a:pt x="107156" y="79534"/>
                  </a:cubicBezTo>
                  <a:cubicBezTo>
                    <a:pt x="103346" y="79534"/>
                    <a:pt x="100489" y="78581"/>
                    <a:pt x="97631" y="77629"/>
                  </a:cubicBezTo>
                  <a:cubicBezTo>
                    <a:pt x="94774" y="76676"/>
                    <a:pt x="92869" y="74771"/>
                    <a:pt x="91916" y="71914"/>
                  </a:cubicBezTo>
                  <a:cubicBezTo>
                    <a:pt x="90964" y="70009"/>
                    <a:pt x="89059" y="66199"/>
                    <a:pt x="89059" y="63341"/>
                  </a:cubicBezTo>
                  <a:cubicBezTo>
                    <a:pt x="89059" y="60484"/>
                    <a:pt x="88106" y="55721"/>
                    <a:pt x="88106" y="51911"/>
                  </a:cubicBezTo>
                  <a:cubicBezTo>
                    <a:pt x="88106" y="47149"/>
                    <a:pt x="88106" y="43339"/>
                    <a:pt x="89059" y="40481"/>
                  </a:cubicBezTo>
                  <a:cubicBezTo>
                    <a:pt x="90011" y="36671"/>
                    <a:pt x="90964" y="33814"/>
                    <a:pt x="92869" y="31909"/>
                  </a:cubicBezTo>
                  <a:cubicBezTo>
                    <a:pt x="94774" y="29051"/>
                    <a:pt x="96679" y="27146"/>
                    <a:pt x="98584" y="26194"/>
                  </a:cubicBezTo>
                  <a:cubicBezTo>
                    <a:pt x="101441" y="25241"/>
                    <a:pt x="104299" y="24289"/>
                    <a:pt x="108109" y="24289"/>
                  </a:cubicBezTo>
                  <a:cubicBezTo>
                    <a:pt x="111919" y="24289"/>
                    <a:pt x="114776" y="25241"/>
                    <a:pt x="117634" y="26194"/>
                  </a:cubicBezTo>
                  <a:cubicBezTo>
                    <a:pt x="120491" y="27146"/>
                    <a:pt x="122396" y="29051"/>
                    <a:pt x="123349" y="31909"/>
                  </a:cubicBezTo>
                  <a:cubicBezTo>
                    <a:pt x="124301" y="34766"/>
                    <a:pt x="126206" y="37624"/>
                    <a:pt x="126206" y="40481"/>
                  </a:cubicBezTo>
                  <a:cubicBezTo>
                    <a:pt x="127159" y="44291"/>
                    <a:pt x="127159" y="48101"/>
                    <a:pt x="127159" y="51911"/>
                  </a:cubicBezTo>
                  <a:cubicBezTo>
                    <a:pt x="127159" y="56674"/>
                    <a:pt x="126206" y="60484"/>
                    <a:pt x="126206" y="63341"/>
                  </a:cubicBezTo>
                  <a:close/>
                </a:path>
              </a:pathLst>
            </a:custGeom>
            <a:grpFill/>
            <a:ln w="9525" cap="flat">
              <a:noFill/>
              <a:prstDash val="solid"/>
              <a:miter/>
            </a:ln>
          </p:spPr>
          <p:txBody>
            <a:bodyPr rtlCol="0" anchor="ctr"/>
            <a:lstStyle/>
            <a:p>
              <a:endParaRPr lang="fr-FR"/>
            </a:p>
          </p:txBody>
        </p:sp>
      </p:grpSp>
      <p:sp>
        <p:nvSpPr>
          <p:cNvPr id="25" name="ZoneTexte 24">
            <a:extLst>
              <a:ext uri="{FF2B5EF4-FFF2-40B4-BE49-F238E27FC236}">
                <a16:creationId xmlns:a16="http://schemas.microsoft.com/office/drawing/2014/main" id="{759721BE-70F6-4845-B7BA-C3B8C7116EE6}"/>
              </a:ext>
            </a:extLst>
          </p:cNvPr>
          <p:cNvSpPr txBox="1"/>
          <p:nvPr/>
        </p:nvSpPr>
        <p:spPr>
          <a:xfrm>
            <a:off x="1876123" y="1065038"/>
            <a:ext cx="1231106" cy="369332"/>
          </a:xfrm>
          <a:prstGeom prst="rect">
            <a:avLst/>
          </a:prstGeom>
          <a:noFill/>
        </p:spPr>
        <p:txBody>
          <a:bodyPr wrap="none" rtlCol="0">
            <a:spAutoFit/>
          </a:bodyPr>
          <a:lstStyle/>
          <a:p>
            <a:pPr algn="ctr"/>
            <a:r>
              <a:rPr lang="fr-FR" dirty="0">
                <a:solidFill>
                  <a:schemeClr val="accent6">
                    <a:lumMod val="75000"/>
                  </a:schemeClr>
                </a:solidFill>
              </a:rPr>
              <a:t>Image blob</a:t>
            </a:r>
          </a:p>
        </p:txBody>
      </p:sp>
      <p:pic>
        <p:nvPicPr>
          <p:cNvPr id="26" name="Graphique 25">
            <a:extLst>
              <a:ext uri="{FF2B5EF4-FFF2-40B4-BE49-F238E27FC236}">
                <a16:creationId xmlns:a16="http://schemas.microsoft.com/office/drawing/2014/main" id="{2EF04F68-3141-47AD-808D-450FBE0B92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74793" y="2189447"/>
            <a:ext cx="609600" cy="609600"/>
          </a:xfrm>
          <a:prstGeom prst="rect">
            <a:avLst/>
          </a:prstGeom>
        </p:spPr>
      </p:pic>
      <p:sp>
        <p:nvSpPr>
          <p:cNvPr id="27" name="ZoneTexte 26">
            <a:extLst>
              <a:ext uri="{FF2B5EF4-FFF2-40B4-BE49-F238E27FC236}">
                <a16:creationId xmlns:a16="http://schemas.microsoft.com/office/drawing/2014/main" id="{6F9AAA06-8333-40A0-90B6-580A21CE0208}"/>
              </a:ext>
            </a:extLst>
          </p:cNvPr>
          <p:cNvSpPr txBox="1"/>
          <p:nvPr/>
        </p:nvSpPr>
        <p:spPr>
          <a:xfrm>
            <a:off x="3609639" y="1442248"/>
            <a:ext cx="1314014" cy="646331"/>
          </a:xfrm>
          <a:prstGeom prst="rect">
            <a:avLst/>
          </a:prstGeom>
          <a:noFill/>
        </p:spPr>
        <p:txBody>
          <a:bodyPr wrap="none" rtlCol="0">
            <a:spAutoFit/>
          </a:bodyPr>
          <a:lstStyle/>
          <a:p>
            <a:pPr algn="ctr"/>
            <a:r>
              <a:rPr lang="fr-FR" dirty="0">
                <a:solidFill>
                  <a:schemeClr val="accent6">
                    <a:lumMod val="75000"/>
                  </a:schemeClr>
                </a:solidFill>
              </a:rPr>
              <a:t>Fonction</a:t>
            </a:r>
          </a:p>
          <a:p>
            <a:pPr algn="ctr"/>
            <a:r>
              <a:rPr lang="fr-FR" dirty="0">
                <a:solidFill>
                  <a:schemeClr val="accent6">
                    <a:lumMod val="75000"/>
                  </a:schemeClr>
                </a:solidFill>
              </a:rPr>
              <a:t>Post </a:t>
            </a:r>
            <a:r>
              <a:rPr lang="fr-FR" dirty="0" err="1">
                <a:solidFill>
                  <a:schemeClr val="accent6">
                    <a:lumMod val="75000"/>
                  </a:schemeClr>
                </a:solidFill>
              </a:rPr>
              <a:t>Upload</a:t>
            </a:r>
            <a:endParaRPr lang="fr-FR" dirty="0">
              <a:solidFill>
                <a:schemeClr val="accent6">
                  <a:lumMod val="75000"/>
                </a:schemeClr>
              </a:solidFill>
            </a:endParaRPr>
          </a:p>
        </p:txBody>
      </p:sp>
      <p:grpSp>
        <p:nvGrpSpPr>
          <p:cNvPr id="30" name="Graphique 52">
            <a:extLst>
              <a:ext uri="{FF2B5EF4-FFF2-40B4-BE49-F238E27FC236}">
                <a16:creationId xmlns:a16="http://schemas.microsoft.com/office/drawing/2014/main" id="{6DC6385E-7795-4B54-9ABC-F77C72B77499}"/>
              </a:ext>
            </a:extLst>
          </p:cNvPr>
          <p:cNvGrpSpPr/>
          <p:nvPr/>
        </p:nvGrpSpPr>
        <p:grpSpPr>
          <a:xfrm>
            <a:off x="5505666" y="1438922"/>
            <a:ext cx="752305" cy="655856"/>
            <a:chOff x="5513349" y="3454429"/>
            <a:chExt cx="371475" cy="323850"/>
          </a:xfrm>
          <a:solidFill>
            <a:schemeClr val="accent6">
              <a:lumMod val="60000"/>
              <a:lumOff val="40000"/>
            </a:schemeClr>
          </a:solidFill>
        </p:grpSpPr>
        <p:sp>
          <p:nvSpPr>
            <p:cNvPr id="31" name="Forme libre : forme 30">
              <a:extLst>
                <a:ext uri="{FF2B5EF4-FFF2-40B4-BE49-F238E27FC236}">
                  <a16:creationId xmlns:a16="http://schemas.microsoft.com/office/drawing/2014/main" id="{4896FCCB-4E70-48AB-9C07-7D60D1F13A8E}"/>
                </a:ext>
              </a:extLst>
            </p:cNvPr>
            <p:cNvSpPr/>
            <p:nvPr/>
          </p:nvSpPr>
          <p:spPr>
            <a:xfrm>
              <a:off x="5716232" y="3589684"/>
              <a:ext cx="85725" cy="38100"/>
            </a:xfrm>
            <a:custGeom>
              <a:avLst/>
              <a:gdLst>
                <a:gd name="connsiteX0" fmla="*/ 85249 w 85725"/>
                <a:gd name="connsiteY0" fmla="*/ 7144 h 38100"/>
                <a:gd name="connsiteX1" fmla="*/ 7144 w 85725"/>
                <a:gd name="connsiteY1" fmla="*/ 7144 h 38100"/>
                <a:gd name="connsiteX2" fmla="*/ 46196 w 85725"/>
                <a:gd name="connsiteY2" fmla="*/ 37624 h 38100"/>
              </a:gdLst>
              <a:ahLst/>
              <a:cxnLst>
                <a:cxn ang="0">
                  <a:pos x="connsiteX0" y="connsiteY0"/>
                </a:cxn>
                <a:cxn ang="0">
                  <a:pos x="connsiteX1" y="connsiteY1"/>
                </a:cxn>
                <a:cxn ang="0">
                  <a:pos x="connsiteX2" y="connsiteY2"/>
                </a:cxn>
              </a:cxnLst>
              <a:rect l="l" t="t" r="r" b="b"/>
              <a:pathLst>
                <a:path w="85725" h="38100">
                  <a:moveTo>
                    <a:pt x="85249" y="7144"/>
                  </a:moveTo>
                  <a:lnTo>
                    <a:pt x="7144" y="7144"/>
                  </a:lnTo>
                  <a:lnTo>
                    <a:pt x="46196" y="37624"/>
                  </a:lnTo>
                  <a:close/>
                </a:path>
              </a:pathLst>
            </a:custGeom>
            <a:grpFill/>
            <a:ln w="9525" cap="flat">
              <a:noFill/>
              <a:prstDash val="solid"/>
              <a:miter/>
            </a:ln>
          </p:spPr>
          <p:txBody>
            <a:bodyPr rtlCol="0" anchor="ctr"/>
            <a:lstStyle/>
            <a:p>
              <a:endParaRPr lang="fr-FR"/>
            </a:p>
          </p:txBody>
        </p:sp>
        <p:sp>
          <p:nvSpPr>
            <p:cNvPr id="32" name="Forme libre : forme 31">
              <a:extLst>
                <a:ext uri="{FF2B5EF4-FFF2-40B4-BE49-F238E27FC236}">
                  <a16:creationId xmlns:a16="http://schemas.microsoft.com/office/drawing/2014/main" id="{0CC3620E-F72F-4BA4-AD9E-8EF6AFCF837F}"/>
                </a:ext>
              </a:extLst>
            </p:cNvPr>
            <p:cNvSpPr/>
            <p:nvPr/>
          </p:nvSpPr>
          <p:spPr>
            <a:xfrm>
              <a:off x="5597169" y="3600161"/>
              <a:ext cx="95250" cy="57150"/>
            </a:xfrm>
            <a:custGeom>
              <a:avLst/>
              <a:gdLst>
                <a:gd name="connsiteX0" fmla="*/ 46196 w 95250"/>
                <a:gd name="connsiteY0" fmla="*/ 37624 h 57150"/>
                <a:gd name="connsiteX1" fmla="*/ 43339 w 95250"/>
                <a:gd name="connsiteY1" fmla="*/ 36671 h 57150"/>
                <a:gd name="connsiteX2" fmla="*/ 7144 w 95250"/>
                <a:gd name="connsiteY2" fmla="*/ 8096 h 57150"/>
                <a:gd name="connsiteX3" fmla="*/ 7144 w 95250"/>
                <a:gd name="connsiteY3" fmla="*/ 54769 h 57150"/>
                <a:gd name="connsiteX4" fmla="*/ 90011 w 95250"/>
                <a:gd name="connsiteY4" fmla="*/ 54769 h 57150"/>
                <a:gd name="connsiteX5" fmla="*/ 90011 w 95250"/>
                <a:gd name="connsiteY5" fmla="*/ 7144 h 57150"/>
                <a:gd name="connsiteX6" fmla="*/ 50959 w 95250"/>
                <a:gd name="connsiteY6" fmla="*/ 36671 h 57150"/>
                <a:gd name="connsiteX7" fmla="*/ 46196 w 95250"/>
                <a:gd name="connsiteY7" fmla="*/ 3762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57150">
                  <a:moveTo>
                    <a:pt x="46196" y="37624"/>
                  </a:moveTo>
                  <a:cubicBezTo>
                    <a:pt x="45244" y="37624"/>
                    <a:pt x="44291" y="37624"/>
                    <a:pt x="43339" y="36671"/>
                  </a:cubicBezTo>
                  <a:lnTo>
                    <a:pt x="7144" y="8096"/>
                  </a:lnTo>
                  <a:lnTo>
                    <a:pt x="7144" y="54769"/>
                  </a:lnTo>
                  <a:lnTo>
                    <a:pt x="90011" y="54769"/>
                  </a:lnTo>
                  <a:lnTo>
                    <a:pt x="90011" y="7144"/>
                  </a:lnTo>
                  <a:lnTo>
                    <a:pt x="50959" y="36671"/>
                  </a:lnTo>
                  <a:cubicBezTo>
                    <a:pt x="49054" y="37624"/>
                    <a:pt x="47149" y="37624"/>
                    <a:pt x="46196" y="37624"/>
                  </a:cubicBezTo>
                  <a:close/>
                </a:path>
              </a:pathLst>
            </a:custGeom>
            <a:grpFill/>
            <a:ln w="9525" cap="flat">
              <a:noFill/>
              <a:prstDash val="solid"/>
              <a:miter/>
            </a:ln>
          </p:spPr>
          <p:txBody>
            <a:bodyPr rtlCol="0" anchor="ctr"/>
            <a:lstStyle/>
            <a:p>
              <a:endParaRPr lang="fr-FR"/>
            </a:p>
          </p:txBody>
        </p:sp>
        <p:sp>
          <p:nvSpPr>
            <p:cNvPr id="33" name="Forme libre : forme 32">
              <a:extLst>
                <a:ext uri="{FF2B5EF4-FFF2-40B4-BE49-F238E27FC236}">
                  <a16:creationId xmlns:a16="http://schemas.microsoft.com/office/drawing/2014/main" id="{CA03ACA0-295A-4023-9C1D-9A4E7A153885}"/>
                </a:ext>
              </a:extLst>
            </p:cNvPr>
            <p:cNvSpPr/>
            <p:nvPr/>
          </p:nvSpPr>
          <p:spPr>
            <a:xfrm>
              <a:off x="5715279" y="3600161"/>
              <a:ext cx="95250" cy="57150"/>
            </a:xfrm>
            <a:custGeom>
              <a:avLst/>
              <a:gdLst>
                <a:gd name="connsiteX0" fmla="*/ 47149 w 95250"/>
                <a:gd name="connsiteY0" fmla="*/ 37624 h 57150"/>
                <a:gd name="connsiteX1" fmla="*/ 44291 w 95250"/>
                <a:gd name="connsiteY1" fmla="*/ 36671 h 57150"/>
                <a:gd name="connsiteX2" fmla="*/ 7144 w 95250"/>
                <a:gd name="connsiteY2" fmla="*/ 8096 h 57150"/>
                <a:gd name="connsiteX3" fmla="*/ 7144 w 95250"/>
                <a:gd name="connsiteY3" fmla="*/ 54769 h 57150"/>
                <a:gd name="connsiteX4" fmla="*/ 90011 w 95250"/>
                <a:gd name="connsiteY4" fmla="*/ 54769 h 57150"/>
                <a:gd name="connsiteX5" fmla="*/ 90011 w 95250"/>
                <a:gd name="connsiteY5" fmla="*/ 7144 h 57150"/>
                <a:gd name="connsiteX6" fmla="*/ 50959 w 95250"/>
                <a:gd name="connsiteY6" fmla="*/ 36671 h 57150"/>
                <a:gd name="connsiteX7" fmla="*/ 47149 w 95250"/>
                <a:gd name="connsiteY7" fmla="*/ 3762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57150">
                  <a:moveTo>
                    <a:pt x="47149" y="37624"/>
                  </a:moveTo>
                  <a:cubicBezTo>
                    <a:pt x="46196" y="37624"/>
                    <a:pt x="44291" y="37624"/>
                    <a:pt x="44291" y="36671"/>
                  </a:cubicBezTo>
                  <a:lnTo>
                    <a:pt x="7144" y="8096"/>
                  </a:lnTo>
                  <a:lnTo>
                    <a:pt x="7144" y="54769"/>
                  </a:lnTo>
                  <a:lnTo>
                    <a:pt x="90011" y="54769"/>
                  </a:lnTo>
                  <a:lnTo>
                    <a:pt x="90011" y="7144"/>
                  </a:lnTo>
                  <a:lnTo>
                    <a:pt x="50959" y="36671"/>
                  </a:lnTo>
                  <a:cubicBezTo>
                    <a:pt x="49054" y="37624"/>
                    <a:pt x="48101" y="37624"/>
                    <a:pt x="47149" y="37624"/>
                  </a:cubicBezTo>
                  <a:close/>
                </a:path>
              </a:pathLst>
            </a:custGeom>
            <a:grpFill/>
            <a:ln w="9525" cap="flat">
              <a:noFill/>
              <a:prstDash val="solid"/>
              <a:miter/>
            </a:ln>
          </p:spPr>
          <p:txBody>
            <a:bodyPr rtlCol="0" anchor="ctr"/>
            <a:lstStyle/>
            <a:p>
              <a:endParaRPr lang="fr-FR"/>
            </a:p>
          </p:txBody>
        </p:sp>
        <p:sp>
          <p:nvSpPr>
            <p:cNvPr id="34" name="Forme libre : forme 33">
              <a:extLst>
                <a:ext uri="{FF2B5EF4-FFF2-40B4-BE49-F238E27FC236}">
                  <a16:creationId xmlns:a16="http://schemas.microsoft.com/office/drawing/2014/main" id="{9D0E6D21-023B-4EBA-A5E8-FF4C5BEE8F6A}"/>
                </a:ext>
              </a:extLst>
            </p:cNvPr>
            <p:cNvSpPr/>
            <p:nvPr/>
          </p:nvSpPr>
          <p:spPr>
            <a:xfrm>
              <a:off x="5513349" y="3454429"/>
              <a:ext cx="371475" cy="323850"/>
            </a:xfrm>
            <a:custGeom>
              <a:avLst/>
              <a:gdLst>
                <a:gd name="connsiteX0" fmla="*/ 278606 w 371475"/>
                <a:gd name="connsiteY0" fmla="*/ 7144 h 323850"/>
                <a:gd name="connsiteX1" fmla="*/ 97631 w 371475"/>
                <a:gd name="connsiteY1" fmla="*/ 7144 h 323850"/>
                <a:gd name="connsiteX2" fmla="*/ 7144 w 371475"/>
                <a:gd name="connsiteY2" fmla="*/ 163354 h 323850"/>
                <a:gd name="connsiteX3" fmla="*/ 97631 w 371475"/>
                <a:gd name="connsiteY3" fmla="*/ 319564 h 323850"/>
                <a:gd name="connsiteX4" fmla="*/ 277654 w 371475"/>
                <a:gd name="connsiteY4" fmla="*/ 319564 h 323850"/>
                <a:gd name="connsiteX5" fmla="*/ 368141 w 371475"/>
                <a:gd name="connsiteY5" fmla="*/ 163354 h 323850"/>
                <a:gd name="connsiteX6" fmla="*/ 278606 w 371475"/>
                <a:gd name="connsiteY6" fmla="*/ 7144 h 323850"/>
                <a:gd name="connsiteX7" fmla="*/ 310039 w 371475"/>
                <a:gd name="connsiteY7" fmla="*/ 230029 h 323850"/>
                <a:gd name="connsiteX8" fmla="*/ 63341 w 371475"/>
                <a:gd name="connsiteY8" fmla="*/ 230029 h 323850"/>
                <a:gd name="connsiteX9" fmla="*/ 50006 w 371475"/>
                <a:gd name="connsiteY9" fmla="*/ 215741 h 323850"/>
                <a:gd name="connsiteX10" fmla="*/ 50006 w 371475"/>
                <a:gd name="connsiteY10" fmla="*/ 121444 h 323850"/>
                <a:gd name="connsiteX11" fmla="*/ 63341 w 371475"/>
                <a:gd name="connsiteY11" fmla="*/ 107156 h 323850"/>
                <a:gd name="connsiteX12" fmla="*/ 310039 w 371475"/>
                <a:gd name="connsiteY12" fmla="*/ 107156 h 323850"/>
                <a:gd name="connsiteX13" fmla="*/ 350044 w 371475"/>
                <a:gd name="connsiteY13" fmla="*/ 168116 h 323850"/>
                <a:gd name="connsiteX14" fmla="*/ 350996 w 371475"/>
                <a:gd name="connsiteY14" fmla="*/ 170974 h 323850"/>
                <a:gd name="connsiteX15" fmla="*/ 350044 w 371475"/>
                <a:gd name="connsiteY15" fmla="*/ 173831 h 323850"/>
                <a:gd name="connsiteX16" fmla="*/ 310039 w 371475"/>
                <a:gd name="connsiteY16" fmla="*/ 230029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1475" h="323850">
                  <a:moveTo>
                    <a:pt x="278606" y="7144"/>
                  </a:moveTo>
                  <a:lnTo>
                    <a:pt x="97631" y="7144"/>
                  </a:lnTo>
                  <a:lnTo>
                    <a:pt x="7144" y="163354"/>
                  </a:lnTo>
                  <a:lnTo>
                    <a:pt x="97631" y="319564"/>
                  </a:lnTo>
                  <a:lnTo>
                    <a:pt x="277654" y="319564"/>
                  </a:lnTo>
                  <a:lnTo>
                    <a:pt x="368141" y="163354"/>
                  </a:lnTo>
                  <a:lnTo>
                    <a:pt x="278606" y="7144"/>
                  </a:lnTo>
                  <a:close/>
                  <a:moveTo>
                    <a:pt x="310039" y="230029"/>
                  </a:moveTo>
                  <a:lnTo>
                    <a:pt x="63341" y="230029"/>
                  </a:lnTo>
                  <a:cubicBezTo>
                    <a:pt x="55721" y="230029"/>
                    <a:pt x="50006" y="223361"/>
                    <a:pt x="50006" y="215741"/>
                  </a:cubicBezTo>
                  <a:lnTo>
                    <a:pt x="50006" y="121444"/>
                  </a:lnTo>
                  <a:cubicBezTo>
                    <a:pt x="50006" y="113824"/>
                    <a:pt x="55721" y="107156"/>
                    <a:pt x="63341" y="107156"/>
                  </a:cubicBezTo>
                  <a:lnTo>
                    <a:pt x="310039" y="107156"/>
                  </a:lnTo>
                  <a:cubicBezTo>
                    <a:pt x="312896" y="107156"/>
                    <a:pt x="317659" y="107156"/>
                    <a:pt x="350044" y="168116"/>
                  </a:cubicBezTo>
                  <a:lnTo>
                    <a:pt x="350996" y="170974"/>
                  </a:lnTo>
                  <a:lnTo>
                    <a:pt x="350044" y="173831"/>
                  </a:lnTo>
                  <a:cubicBezTo>
                    <a:pt x="317659" y="230029"/>
                    <a:pt x="312896" y="230029"/>
                    <a:pt x="310039" y="230029"/>
                  </a:cubicBezTo>
                  <a:close/>
                </a:path>
              </a:pathLst>
            </a:custGeom>
            <a:grpFill/>
            <a:ln w="9525" cap="flat">
              <a:noFill/>
              <a:prstDash val="solid"/>
              <a:miter/>
            </a:ln>
          </p:spPr>
          <p:txBody>
            <a:bodyPr rtlCol="0" anchor="ctr"/>
            <a:lstStyle/>
            <a:p>
              <a:endParaRPr lang="fr-FR"/>
            </a:p>
          </p:txBody>
        </p:sp>
        <p:sp>
          <p:nvSpPr>
            <p:cNvPr id="35" name="Forme libre : forme 34">
              <a:extLst>
                <a:ext uri="{FF2B5EF4-FFF2-40B4-BE49-F238E27FC236}">
                  <a16:creationId xmlns:a16="http://schemas.microsoft.com/office/drawing/2014/main" id="{F40744E2-8071-46AB-91B6-2411B5AACE34}"/>
                </a:ext>
              </a:extLst>
            </p:cNvPr>
            <p:cNvSpPr/>
            <p:nvPr/>
          </p:nvSpPr>
          <p:spPr>
            <a:xfrm>
              <a:off x="5596217" y="3589684"/>
              <a:ext cx="85725" cy="38100"/>
            </a:xfrm>
            <a:custGeom>
              <a:avLst/>
              <a:gdLst>
                <a:gd name="connsiteX0" fmla="*/ 86201 w 85725"/>
                <a:gd name="connsiteY0" fmla="*/ 7144 h 38100"/>
                <a:gd name="connsiteX1" fmla="*/ 7144 w 85725"/>
                <a:gd name="connsiteY1" fmla="*/ 7144 h 38100"/>
                <a:gd name="connsiteX2" fmla="*/ 46196 w 85725"/>
                <a:gd name="connsiteY2" fmla="*/ 37624 h 38100"/>
              </a:gdLst>
              <a:ahLst/>
              <a:cxnLst>
                <a:cxn ang="0">
                  <a:pos x="connsiteX0" y="connsiteY0"/>
                </a:cxn>
                <a:cxn ang="0">
                  <a:pos x="connsiteX1" y="connsiteY1"/>
                </a:cxn>
                <a:cxn ang="0">
                  <a:pos x="connsiteX2" y="connsiteY2"/>
                </a:cxn>
              </a:cxnLst>
              <a:rect l="l" t="t" r="r" b="b"/>
              <a:pathLst>
                <a:path w="85725" h="38100">
                  <a:moveTo>
                    <a:pt x="86201" y="7144"/>
                  </a:moveTo>
                  <a:lnTo>
                    <a:pt x="7144" y="7144"/>
                  </a:lnTo>
                  <a:lnTo>
                    <a:pt x="46196" y="37624"/>
                  </a:lnTo>
                  <a:close/>
                </a:path>
              </a:pathLst>
            </a:custGeom>
            <a:grpFill/>
            <a:ln w="9525" cap="flat">
              <a:noFill/>
              <a:prstDash val="solid"/>
              <a:miter/>
            </a:ln>
          </p:spPr>
          <p:txBody>
            <a:bodyPr rtlCol="0" anchor="ctr"/>
            <a:lstStyle/>
            <a:p>
              <a:endParaRPr lang="fr-FR"/>
            </a:p>
          </p:txBody>
        </p:sp>
        <p:sp>
          <p:nvSpPr>
            <p:cNvPr id="36" name="Forme libre : forme 35">
              <a:extLst>
                <a:ext uri="{FF2B5EF4-FFF2-40B4-BE49-F238E27FC236}">
                  <a16:creationId xmlns:a16="http://schemas.microsoft.com/office/drawing/2014/main" id="{4A7F1376-BB54-4C68-BBF7-9AB0D52388E7}"/>
                </a:ext>
              </a:extLst>
            </p:cNvPr>
            <p:cNvSpPr/>
            <p:nvPr/>
          </p:nvSpPr>
          <p:spPr>
            <a:xfrm>
              <a:off x="5565737" y="3564919"/>
              <a:ext cx="285750" cy="114300"/>
            </a:xfrm>
            <a:custGeom>
              <a:avLst/>
              <a:gdLst>
                <a:gd name="connsiteX0" fmla="*/ 10954 w 285750"/>
                <a:gd name="connsiteY0" fmla="*/ 7144 h 114300"/>
                <a:gd name="connsiteX1" fmla="*/ 7144 w 285750"/>
                <a:gd name="connsiteY1" fmla="*/ 10954 h 114300"/>
                <a:gd name="connsiteX2" fmla="*/ 7144 w 285750"/>
                <a:gd name="connsiteY2" fmla="*/ 105251 h 114300"/>
                <a:gd name="connsiteX3" fmla="*/ 10954 w 285750"/>
                <a:gd name="connsiteY3" fmla="*/ 110014 h 114300"/>
                <a:gd name="connsiteX4" fmla="*/ 255746 w 285750"/>
                <a:gd name="connsiteY4" fmla="*/ 110014 h 114300"/>
                <a:gd name="connsiteX5" fmla="*/ 287179 w 285750"/>
                <a:gd name="connsiteY5" fmla="*/ 60484 h 114300"/>
                <a:gd name="connsiteX6" fmla="*/ 255746 w 285750"/>
                <a:gd name="connsiteY6" fmla="*/ 7144 h 114300"/>
                <a:gd name="connsiteX7" fmla="*/ 10954 w 285750"/>
                <a:gd name="connsiteY7" fmla="*/ 7144 h 114300"/>
                <a:gd name="connsiteX8" fmla="*/ 130969 w 285750"/>
                <a:gd name="connsiteY8" fmla="*/ 94774 h 114300"/>
                <a:gd name="connsiteX9" fmla="*/ 124301 w 285750"/>
                <a:gd name="connsiteY9" fmla="*/ 100489 h 114300"/>
                <a:gd name="connsiteX10" fmla="*/ 30956 w 285750"/>
                <a:gd name="connsiteY10" fmla="*/ 100489 h 114300"/>
                <a:gd name="connsiteX11" fmla="*/ 27146 w 285750"/>
                <a:gd name="connsiteY11" fmla="*/ 94774 h 114300"/>
                <a:gd name="connsiteX12" fmla="*/ 27146 w 285750"/>
                <a:gd name="connsiteY12" fmla="*/ 25241 h 114300"/>
                <a:gd name="connsiteX13" fmla="*/ 30956 w 285750"/>
                <a:gd name="connsiteY13" fmla="*/ 21431 h 114300"/>
                <a:gd name="connsiteX14" fmla="*/ 124301 w 285750"/>
                <a:gd name="connsiteY14" fmla="*/ 21431 h 114300"/>
                <a:gd name="connsiteX15" fmla="*/ 130969 w 285750"/>
                <a:gd name="connsiteY15" fmla="*/ 25241 h 114300"/>
                <a:gd name="connsiteX16" fmla="*/ 130969 w 285750"/>
                <a:gd name="connsiteY16" fmla="*/ 94774 h 114300"/>
                <a:gd name="connsiteX17" fmla="*/ 248126 w 285750"/>
                <a:gd name="connsiteY17" fmla="*/ 94774 h 114300"/>
                <a:gd name="connsiteX18" fmla="*/ 243364 w 285750"/>
                <a:gd name="connsiteY18" fmla="*/ 100489 h 114300"/>
                <a:gd name="connsiteX19" fmla="*/ 150971 w 285750"/>
                <a:gd name="connsiteY19" fmla="*/ 100489 h 114300"/>
                <a:gd name="connsiteX20" fmla="*/ 146209 w 285750"/>
                <a:gd name="connsiteY20" fmla="*/ 94774 h 114300"/>
                <a:gd name="connsiteX21" fmla="*/ 146209 w 285750"/>
                <a:gd name="connsiteY21" fmla="*/ 25241 h 114300"/>
                <a:gd name="connsiteX22" fmla="*/ 150971 w 285750"/>
                <a:gd name="connsiteY22" fmla="*/ 21431 h 114300"/>
                <a:gd name="connsiteX23" fmla="*/ 243364 w 285750"/>
                <a:gd name="connsiteY23" fmla="*/ 21431 h 114300"/>
                <a:gd name="connsiteX24" fmla="*/ 248126 w 285750"/>
                <a:gd name="connsiteY24" fmla="*/ 25241 h 114300"/>
                <a:gd name="connsiteX25" fmla="*/ 248126 w 285750"/>
                <a:gd name="connsiteY25" fmla="*/ 9477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5750" h="114300">
                  <a:moveTo>
                    <a:pt x="10954" y="7144"/>
                  </a:moveTo>
                  <a:cubicBezTo>
                    <a:pt x="9049" y="7144"/>
                    <a:pt x="7144" y="9049"/>
                    <a:pt x="7144" y="10954"/>
                  </a:cubicBezTo>
                  <a:lnTo>
                    <a:pt x="7144" y="105251"/>
                  </a:lnTo>
                  <a:cubicBezTo>
                    <a:pt x="7144" y="107156"/>
                    <a:pt x="9049" y="110014"/>
                    <a:pt x="10954" y="110014"/>
                  </a:cubicBezTo>
                  <a:lnTo>
                    <a:pt x="255746" y="110014"/>
                  </a:lnTo>
                  <a:cubicBezTo>
                    <a:pt x="260509" y="105251"/>
                    <a:pt x="274796" y="82391"/>
                    <a:pt x="287179" y="60484"/>
                  </a:cubicBezTo>
                  <a:cubicBezTo>
                    <a:pt x="274796" y="36671"/>
                    <a:pt x="259556" y="11906"/>
                    <a:pt x="255746" y="7144"/>
                  </a:cubicBezTo>
                  <a:lnTo>
                    <a:pt x="10954" y="7144"/>
                  </a:lnTo>
                  <a:close/>
                  <a:moveTo>
                    <a:pt x="130969" y="94774"/>
                  </a:moveTo>
                  <a:cubicBezTo>
                    <a:pt x="130969" y="97631"/>
                    <a:pt x="128111" y="100489"/>
                    <a:pt x="124301" y="100489"/>
                  </a:cubicBezTo>
                  <a:lnTo>
                    <a:pt x="30956" y="100489"/>
                  </a:lnTo>
                  <a:cubicBezTo>
                    <a:pt x="28099" y="100489"/>
                    <a:pt x="27146" y="97631"/>
                    <a:pt x="27146" y="94774"/>
                  </a:cubicBezTo>
                  <a:lnTo>
                    <a:pt x="27146" y="25241"/>
                  </a:lnTo>
                  <a:cubicBezTo>
                    <a:pt x="27146" y="22384"/>
                    <a:pt x="28099" y="21431"/>
                    <a:pt x="30956" y="21431"/>
                  </a:cubicBezTo>
                  <a:lnTo>
                    <a:pt x="124301" y="21431"/>
                  </a:lnTo>
                  <a:cubicBezTo>
                    <a:pt x="127159" y="21431"/>
                    <a:pt x="130969" y="22384"/>
                    <a:pt x="130969" y="25241"/>
                  </a:cubicBezTo>
                  <a:lnTo>
                    <a:pt x="130969" y="94774"/>
                  </a:lnTo>
                  <a:close/>
                  <a:moveTo>
                    <a:pt x="248126" y="94774"/>
                  </a:moveTo>
                  <a:cubicBezTo>
                    <a:pt x="248126" y="97631"/>
                    <a:pt x="246221" y="100489"/>
                    <a:pt x="243364" y="100489"/>
                  </a:cubicBezTo>
                  <a:lnTo>
                    <a:pt x="150971" y="100489"/>
                  </a:lnTo>
                  <a:cubicBezTo>
                    <a:pt x="148114" y="100489"/>
                    <a:pt x="146209" y="97631"/>
                    <a:pt x="146209" y="94774"/>
                  </a:cubicBezTo>
                  <a:lnTo>
                    <a:pt x="146209" y="25241"/>
                  </a:lnTo>
                  <a:cubicBezTo>
                    <a:pt x="146209" y="22384"/>
                    <a:pt x="148114" y="21431"/>
                    <a:pt x="150971" y="21431"/>
                  </a:cubicBezTo>
                  <a:lnTo>
                    <a:pt x="243364" y="21431"/>
                  </a:lnTo>
                  <a:cubicBezTo>
                    <a:pt x="246221" y="21431"/>
                    <a:pt x="248126" y="22384"/>
                    <a:pt x="248126" y="25241"/>
                  </a:cubicBezTo>
                  <a:lnTo>
                    <a:pt x="248126" y="94774"/>
                  </a:lnTo>
                  <a:close/>
                </a:path>
              </a:pathLst>
            </a:custGeom>
            <a:grpFill/>
            <a:ln w="9525" cap="flat">
              <a:noFill/>
              <a:prstDash val="solid"/>
              <a:miter/>
            </a:ln>
          </p:spPr>
          <p:txBody>
            <a:bodyPr rtlCol="0" anchor="ctr"/>
            <a:lstStyle/>
            <a:p>
              <a:endParaRPr lang="fr-FR"/>
            </a:p>
          </p:txBody>
        </p:sp>
      </p:grpSp>
      <p:sp>
        <p:nvSpPr>
          <p:cNvPr id="37" name="ZoneTexte 36">
            <a:extLst>
              <a:ext uri="{FF2B5EF4-FFF2-40B4-BE49-F238E27FC236}">
                <a16:creationId xmlns:a16="http://schemas.microsoft.com/office/drawing/2014/main" id="{B5331B2E-95B8-4AAD-99B8-BB30F7A71721}"/>
              </a:ext>
            </a:extLst>
          </p:cNvPr>
          <p:cNvSpPr txBox="1"/>
          <p:nvPr/>
        </p:nvSpPr>
        <p:spPr>
          <a:xfrm>
            <a:off x="5183320" y="1055180"/>
            <a:ext cx="1578382" cy="369332"/>
          </a:xfrm>
          <a:prstGeom prst="rect">
            <a:avLst/>
          </a:prstGeom>
          <a:noFill/>
        </p:spPr>
        <p:txBody>
          <a:bodyPr wrap="none" rtlCol="0">
            <a:spAutoFit/>
          </a:bodyPr>
          <a:lstStyle/>
          <a:p>
            <a:pPr algn="ctr"/>
            <a:r>
              <a:rPr lang="fr-FR" dirty="0">
                <a:solidFill>
                  <a:schemeClr val="accent6">
                    <a:lumMod val="75000"/>
                  </a:schemeClr>
                </a:solidFill>
              </a:rPr>
              <a:t>Storage Queue</a:t>
            </a:r>
          </a:p>
        </p:txBody>
      </p:sp>
      <p:grpSp>
        <p:nvGrpSpPr>
          <p:cNvPr id="28" name="Graphique 54">
            <a:extLst>
              <a:ext uri="{FF2B5EF4-FFF2-40B4-BE49-F238E27FC236}">
                <a16:creationId xmlns:a16="http://schemas.microsoft.com/office/drawing/2014/main" id="{E0D949BD-FA45-4C17-8F20-C13D046A69C9}"/>
              </a:ext>
            </a:extLst>
          </p:cNvPr>
          <p:cNvGrpSpPr/>
          <p:nvPr/>
        </p:nvGrpSpPr>
        <p:grpSpPr>
          <a:xfrm>
            <a:off x="5569914" y="3596620"/>
            <a:ext cx="752305" cy="655856"/>
            <a:chOff x="6468240" y="3786435"/>
            <a:chExt cx="371475" cy="323850"/>
          </a:xfrm>
          <a:solidFill>
            <a:schemeClr val="accent6">
              <a:lumMod val="60000"/>
              <a:lumOff val="40000"/>
            </a:schemeClr>
          </a:solidFill>
        </p:grpSpPr>
        <p:sp>
          <p:nvSpPr>
            <p:cNvPr id="29" name="Forme libre : forme 28">
              <a:extLst>
                <a:ext uri="{FF2B5EF4-FFF2-40B4-BE49-F238E27FC236}">
                  <a16:creationId xmlns:a16="http://schemas.microsoft.com/office/drawing/2014/main" id="{35801111-B63F-4838-A2B5-077D8E8724C1}"/>
                </a:ext>
              </a:extLst>
            </p:cNvPr>
            <p:cNvSpPr/>
            <p:nvPr/>
          </p:nvSpPr>
          <p:spPr>
            <a:xfrm>
              <a:off x="6468240" y="3786435"/>
              <a:ext cx="371475" cy="323850"/>
            </a:xfrm>
            <a:custGeom>
              <a:avLst/>
              <a:gdLst>
                <a:gd name="connsiteX0" fmla="*/ 278606 w 371475"/>
                <a:gd name="connsiteY0" fmla="*/ 7144 h 323850"/>
                <a:gd name="connsiteX1" fmla="*/ 97631 w 371475"/>
                <a:gd name="connsiteY1" fmla="*/ 7144 h 323850"/>
                <a:gd name="connsiteX2" fmla="*/ 7144 w 371475"/>
                <a:gd name="connsiteY2" fmla="*/ 163354 h 323850"/>
                <a:gd name="connsiteX3" fmla="*/ 97631 w 371475"/>
                <a:gd name="connsiteY3" fmla="*/ 319564 h 323850"/>
                <a:gd name="connsiteX4" fmla="*/ 277654 w 371475"/>
                <a:gd name="connsiteY4" fmla="*/ 319564 h 323850"/>
                <a:gd name="connsiteX5" fmla="*/ 368141 w 371475"/>
                <a:gd name="connsiteY5" fmla="*/ 163354 h 323850"/>
                <a:gd name="connsiteX6" fmla="*/ 278606 w 371475"/>
                <a:gd name="connsiteY6" fmla="*/ 7144 h 323850"/>
                <a:gd name="connsiteX7" fmla="*/ 179546 w 371475"/>
                <a:gd name="connsiteY7" fmla="*/ 89059 h 323850"/>
                <a:gd name="connsiteX8" fmla="*/ 221456 w 371475"/>
                <a:gd name="connsiteY8" fmla="*/ 89059 h 323850"/>
                <a:gd name="connsiteX9" fmla="*/ 221456 w 371475"/>
                <a:gd name="connsiteY9" fmla="*/ 130969 h 323850"/>
                <a:gd name="connsiteX10" fmla="*/ 179546 w 371475"/>
                <a:gd name="connsiteY10" fmla="*/ 130969 h 323850"/>
                <a:gd name="connsiteX11" fmla="*/ 179546 w 371475"/>
                <a:gd name="connsiteY11" fmla="*/ 89059 h 323850"/>
                <a:gd name="connsiteX12" fmla="*/ 179546 w 371475"/>
                <a:gd name="connsiteY12" fmla="*/ 141446 h 323850"/>
                <a:gd name="connsiteX13" fmla="*/ 221456 w 371475"/>
                <a:gd name="connsiteY13" fmla="*/ 141446 h 323850"/>
                <a:gd name="connsiteX14" fmla="*/ 221456 w 371475"/>
                <a:gd name="connsiteY14" fmla="*/ 183356 h 323850"/>
                <a:gd name="connsiteX15" fmla="*/ 179546 w 371475"/>
                <a:gd name="connsiteY15" fmla="*/ 183356 h 323850"/>
                <a:gd name="connsiteX16" fmla="*/ 179546 w 371475"/>
                <a:gd name="connsiteY16" fmla="*/ 141446 h 323850"/>
                <a:gd name="connsiteX17" fmla="*/ 179546 w 371475"/>
                <a:gd name="connsiteY17" fmla="*/ 193834 h 323850"/>
                <a:gd name="connsiteX18" fmla="*/ 221456 w 371475"/>
                <a:gd name="connsiteY18" fmla="*/ 193834 h 323850"/>
                <a:gd name="connsiteX19" fmla="*/ 221456 w 371475"/>
                <a:gd name="connsiteY19" fmla="*/ 235744 h 323850"/>
                <a:gd name="connsiteX20" fmla="*/ 179546 w 371475"/>
                <a:gd name="connsiteY20" fmla="*/ 235744 h 323850"/>
                <a:gd name="connsiteX21" fmla="*/ 179546 w 371475"/>
                <a:gd name="connsiteY21" fmla="*/ 193834 h 323850"/>
                <a:gd name="connsiteX22" fmla="*/ 127159 w 371475"/>
                <a:gd name="connsiteY22" fmla="*/ 89059 h 323850"/>
                <a:gd name="connsiteX23" fmla="*/ 169069 w 371475"/>
                <a:gd name="connsiteY23" fmla="*/ 89059 h 323850"/>
                <a:gd name="connsiteX24" fmla="*/ 169069 w 371475"/>
                <a:gd name="connsiteY24" fmla="*/ 130969 h 323850"/>
                <a:gd name="connsiteX25" fmla="*/ 127159 w 371475"/>
                <a:gd name="connsiteY25" fmla="*/ 130969 h 323850"/>
                <a:gd name="connsiteX26" fmla="*/ 127159 w 371475"/>
                <a:gd name="connsiteY26" fmla="*/ 89059 h 323850"/>
                <a:gd name="connsiteX27" fmla="*/ 127159 w 371475"/>
                <a:gd name="connsiteY27" fmla="*/ 141446 h 323850"/>
                <a:gd name="connsiteX28" fmla="*/ 169069 w 371475"/>
                <a:gd name="connsiteY28" fmla="*/ 141446 h 323850"/>
                <a:gd name="connsiteX29" fmla="*/ 169069 w 371475"/>
                <a:gd name="connsiteY29" fmla="*/ 183356 h 323850"/>
                <a:gd name="connsiteX30" fmla="*/ 127159 w 371475"/>
                <a:gd name="connsiteY30" fmla="*/ 183356 h 323850"/>
                <a:gd name="connsiteX31" fmla="*/ 127159 w 371475"/>
                <a:gd name="connsiteY31" fmla="*/ 141446 h 323850"/>
                <a:gd name="connsiteX32" fmla="*/ 127159 w 371475"/>
                <a:gd name="connsiteY32" fmla="*/ 193834 h 323850"/>
                <a:gd name="connsiteX33" fmla="*/ 169069 w 371475"/>
                <a:gd name="connsiteY33" fmla="*/ 193834 h 323850"/>
                <a:gd name="connsiteX34" fmla="*/ 169069 w 371475"/>
                <a:gd name="connsiteY34" fmla="*/ 235744 h 323850"/>
                <a:gd name="connsiteX35" fmla="*/ 127159 w 371475"/>
                <a:gd name="connsiteY35" fmla="*/ 235744 h 323850"/>
                <a:gd name="connsiteX36" fmla="*/ 127159 w 371475"/>
                <a:gd name="connsiteY36" fmla="*/ 193834 h 323850"/>
                <a:gd name="connsiteX37" fmla="*/ 272891 w 371475"/>
                <a:gd name="connsiteY37" fmla="*/ 258604 h 323850"/>
                <a:gd name="connsiteX38" fmla="*/ 102394 w 371475"/>
                <a:gd name="connsiteY38" fmla="*/ 258604 h 323850"/>
                <a:gd name="connsiteX39" fmla="*/ 102394 w 371475"/>
                <a:gd name="connsiteY39" fmla="*/ 88106 h 323850"/>
                <a:gd name="connsiteX40" fmla="*/ 113824 w 371475"/>
                <a:gd name="connsiteY40" fmla="*/ 88106 h 323850"/>
                <a:gd name="connsiteX41" fmla="*/ 113824 w 371475"/>
                <a:gd name="connsiteY41" fmla="*/ 247174 h 323850"/>
                <a:gd name="connsiteX42" fmla="*/ 113824 w 371475"/>
                <a:gd name="connsiteY42" fmla="*/ 247174 h 323850"/>
                <a:gd name="connsiteX43" fmla="*/ 113824 w 371475"/>
                <a:gd name="connsiteY43" fmla="*/ 247174 h 323850"/>
                <a:gd name="connsiteX44" fmla="*/ 272891 w 371475"/>
                <a:gd name="connsiteY44" fmla="*/ 247174 h 323850"/>
                <a:gd name="connsiteX45" fmla="*/ 272891 w 371475"/>
                <a:gd name="connsiteY45" fmla="*/ 258604 h 323850"/>
                <a:gd name="connsiteX46" fmla="*/ 273844 w 371475"/>
                <a:gd name="connsiteY46" fmla="*/ 235744 h 323850"/>
                <a:gd name="connsiteX47" fmla="*/ 231934 w 371475"/>
                <a:gd name="connsiteY47" fmla="*/ 235744 h 323850"/>
                <a:gd name="connsiteX48" fmla="*/ 231934 w 371475"/>
                <a:gd name="connsiteY48" fmla="*/ 193834 h 323850"/>
                <a:gd name="connsiteX49" fmla="*/ 273844 w 371475"/>
                <a:gd name="connsiteY49" fmla="*/ 193834 h 323850"/>
                <a:gd name="connsiteX50" fmla="*/ 273844 w 371475"/>
                <a:gd name="connsiteY50" fmla="*/ 235744 h 323850"/>
                <a:gd name="connsiteX51" fmla="*/ 273844 w 371475"/>
                <a:gd name="connsiteY51" fmla="*/ 183356 h 323850"/>
                <a:gd name="connsiteX52" fmla="*/ 231934 w 371475"/>
                <a:gd name="connsiteY52" fmla="*/ 183356 h 323850"/>
                <a:gd name="connsiteX53" fmla="*/ 231934 w 371475"/>
                <a:gd name="connsiteY53" fmla="*/ 141446 h 323850"/>
                <a:gd name="connsiteX54" fmla="*/ 273844 w 371475"/>
                <a:gd name="connsiteY54" fmla="*/ 141446 h 323850"/>
                <a:gd name="connsiteX55" fmla="*/ 273844 w 371475"/>
                <a:gd name="connsiteY55" fmla="*/ 183356 h 323850"/>
                <a:gd name="connsiteX56" fmla="*/ 273844 w 371475"/>
                <a:gd name="connsiteY56" fmla="*/ 130969 h 323850"/>
                <a:gd name="connsiteX57" fmla="*/ 231934 w 371475"/>
                <a:gd name="connsiteY57" fmla="*/ 130969 h 323850"/>
                <a:gd name="connsiteX58" fmla="*/ 231934 w 371475"/>
                <a:gd name="connsiteY58" fmla="*/ 89059 h 323850"/>
                <a:gd name="connsiteX59" fmla="*/ 273844 w 371475"/>
                <a:gd name="connsiteY59" fmla="*/ 89059 h 323850"/>
                <a:gd name="connsiteX60" fmla="*/ 273844 w 371475"/>
                <a:gd name="connsiteY60" fmla="*/ 130969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71475" h="323850">
                  <a:moveTo>
                    <a:pt x="278606" y="7144"/>
                  </a:moveTo>
                  <a:lnTo>
                    <a:pt x="97631" y="7144"/>
                  </a:lnTo>
                  <a:lnTo>
                    <a:pt x="7144" y="163354"/>
                  </a:lnTo>
                  <a:lnTo>
                    <a:pt x="97631" y="319564"/>
                  </a:lnTo>
                  <a:lnTo>
                    <a:pt x="277654" y="319564"/>
                  </a:lnTo>
                  <a:lnTo>
                    <a:pt x="368141" y="163354"/>
                  </a:lnTo>
                  <a:lnTo>
                    <a:pt x="278606" y="7144"/>
                  </a:lnTo>
                  <a:close/>
                  <a:moveTo>
                    <a:pt x="179546" y="89059"/>
                  </a:moveTo>
                  <a:lnTo>
                    <a:pt x="221456" y="89059"/>
                  </a:lnTo>
                  <a:lnTo>
                    <a:pt x="221456" y="130969"/>
                  </a:lnTo>
                  <a:lnTo>
                    <a:pt x="179546" y="130969"/>
                  </a:lnTo>
                  <a:lnTo>
                    <a:pt x="179546" y="89059"/>
                  </a:lnTo>
                  <a:close/>
                  <a:moveTo>
                    <a:pt x="179546" y="141446"/>
                  </a:moveTo>
                  <a:lnTo>
                    <a:pt x="221456" y="141446"/>
                  </a:lnTo>
                  <a:lnTo>
                    <a:pt x="221456" y="183356"/>
                  </a:lnTo>
                  <a:lnTo>
                    <a:pt x="179546" y="183356"/>
                  </a:lnTo>
                  <a:lnTo>
                    <a:pt x="179546" y="141446"/>
                  </a:lnTo>
                  <a:close/>
                  <a:moveTo>
                    <a:pt x="179546" y="193834"/>
                  </a:moveTo>
                  <a:lnTo>
                    <a:pt x="221456" y="193834"/>
                  </a:lnTo>
                  <a:lnTo>
                    <a:pt x="221456" y="235744"/>
                  </a:lnTo>
                  <a:lnTo>
                    <a:pt x="179546" y="235744"/>
                  </a:lnTo>
                  <a:lnTo>
                    <a:pt x="179546" y="193834"/>
                  </a:lnTo>
                  <a:close/>
                  <a:moveTo>
                    <a:pt x="127159" y="89059"/>
                  </a:moveTo>
                  <a:lnTo>
                    <a:pt x="169069" y="89059"/>
                  </a:lnTo>
                  <a:lnTo>
                    <a:pt x="169069" y="130969"/>
                  </a:lnTo>
                  <a:lnTo>
                    <a:pt x="127159" y="130969"/>
                  </a:lnTo>
                  <a:lnTo>
                    <a:pt x="127159" y="89059"/>
                  </a:lnTo>
                  <a:close/>
                  <a:moveTo>
                    <a:pt x="127159" y="141446"/>
                  </a:moveTo>
                  <a:lnTo>
                    <a:pt x="169069" y="141446"/>
                  </a:lnTo>
                  <a:lnTo>
                    <a:pt x="169069" y="183356"/>
                  </a:lnTo>
                  <a:lnTo>
                    <a:pt x="127159" y="183356"/>
                  </a:lnTo>
                  <a:lnTo>
                    <a:pt x="127159" y="141446"/>
                  </a:lnTo>
                  <a:close/>
                  <a:moveTo>
                    <a:pt x="127159" y="193834"/>
                  </a:moveTo>
                  <a:lnTo>
                    <a:pt x="169069" y="193834"/>
                  </a:lnTo>
                  <a:lnTo>
                    <a:pt x="169069" y="235744"/>
                  </a:lnTo>
                  <a:lnTo>
                    <a:pt x="127159" y="235744"/>
                  </a:lnTo>
                  <a:lnTo>
                    <a:pt x="127159" y="193834"/>
                  </a:lnTo>
                  <a:close/>
                  <a:moveTo>
                    <a:pt x="272891" y="258604"/>
                  </a:moveTo>
                  <a:lnTo>
                    <a:pt x="102394" y="258604"/>
                  </a:lnTo>
                  <a:lnTo>
                    <a:pt x="102394" y="88106"/>
                  </a:lnTo>
                  <a:lnTo>
                    <a:pt x="113824" y="88106"/>
                  </a:lnTo>
                  <a:lnTo>
                    <a:pt x="113824" y="247174"/>
                  </a:lnTo>
                  <a:lnTo>
                    <a:pt x="113824" y="247174"/>
                  </a:lnTo>
                  <a:lnTo>
                    <a:pt x="113824" y="247174"/>
                  </a:lnTo>
                  <a:lnTo>
                    <a:pt x="272891" y="247174"/>
                  </a:lnTo>
                  <a:lnTo>
                    <a:pt x="272891" y="258604"/>
                  </a:lnTo>
                  <a:close/>
                  <a:moveTo>
                    <a:pt x="273844" y="235744"/>
                  </a:moveTo>
                  <a:lnTo>
                    <a:pt x="231934" y="235744"/>
                  </a:lnTo>
                  <a:lnTo>
                    <a:pt x="231934" y="193834"/>
                  </a:lnTo>
                  <a:lnTo>
                    <a:pt x="273844" y="193834"/>
                  </a:lnTo>
                  <a:lnTo>
                    <a:pt x="273844" y="235744"/>
                  </a:lnTo>
                  <a:close/>
                  <a:moveTo>
                    <a:pt x="273844" y="183356"/>
                  </a:moveTo>
                  <a:lnTo>
                    <a:pt x="231934" y="183356"/>
                  </a:lnTo>
                  <a:lnTo>
                    <a:pt x="231934" y="141446"/>
                  </a:lnTo>
                  <a:lnTo>
                    <a:pt x="273844" y="141446"/>
                  </a:lnTo>
                  <a:lnTo>
                    <a:pt x="273844" y="183356"/>
                  </a:lnTo>
                  <a:close/>
                  <a:moveTo>
                    <a:pt x="273844" y="130969"/>
                  </a:moveTo>
                  <a:lnTo>
                    <a:pt x="231934" y="130969"/>
                  </a:lnTo>
                  <a:lnTo>
                    <a:pt x="231934" y="89059"/>
                  </a:lnTo>
                  <a:lnTo>
                    <a:pt x="273844" y="89059"/>
                  </a:lnTo>
                  <a:lnTo>
                    <a:pt x="273844" y="130969"/>
                  </a:lnTo>
                  <a:close/>
                </a:path>
              </a:pathLst>
            </a:custGeom>
            <a:grpFill/>
            <a:ln w="9525" cap="flat">
              <a:noFill/>
              <a:prstDash val="solid"/>
              <a:miter/>
            </a:ln>
          </p:spPr>
          <p:txBody>
            <a:bodyPr rtlCol="0" anchor="ctr"/>
            <a:lstStyle/>
            <a:p>
              <a:endParaRPr lang="fr-FR" dirty="0"/>
            </a:p>
          </p:txBody>
        </p:sp>
      </p:grpSp>
      <p:sp>
        <p:nvSpPr>
          <p:cNvPr id="38" name="ZoneTexte 37">
            <a:extLst>
              <a:ext uri="{FF2B5EF4-FFF2-40B4-BE49-F238E27FC236}">
                <a16:creationId xmlns:a16="http://schemas.microsoft.com/office/drawing/2014/main" id="{ACF2BFC2-BF12-4CA6-B412-02A31E43ACB5}"/>
              </a:ext>
            </a:extLst>
          </p:cNvPr>
          <p:cNvSpPr txBox="1"/>
          <p:nvPr/>
        </p:nvSpPr>
        <p:spPr>
          <a:xfrm>
            <a:off x="5250292" y="4209736"/>
            <a:ext cx="1449116" cy="646331"/>
          </a:xfrm>
          <a:prstGeom prst="rect">
            <a:avLst/>
          </a:prstGeom>
          <a:noFill/>
        </p:spPr>
        <p:txBody>
          <a:bodyPr wrap="none" rtlCol="0">
            <a:spAutoFit/>
          </a:bodyPr>
          <a:lstStyle/>
          <a:p>
            <a:pPr algn="ctr"/>
            <a:r>
              <a:rPr lang="fr-FR" dirty="0">
                <a:solidFill>
                  <a:schemeClr val="accent6">
                    <a:lumMod val="75000"/>
                  </a:schemeClr>
                </a:solidFill>
              </a:rPr>
              <a:t>Table résultat</a:t>
            </a:r>
          </a:p>
          <a:p>
            <a:pPr algn="ctr"/>
            <a:r>
              <a:rPr lang="fr-FR" dirty="0">
                <a:solidFill>
                  <a:schemeClr val="accent6">
                    <a:lumMod val="75000"/>
                  </a:schemeClr>
                </a:solidFill>
              </a:rPr>
              <a:t>Cognitive</a:t>
            </a:r>
          </a:p>
        </p:txBody>
      </p:sp>
      <p:cxnSp>
        <p:nvCxnSpPr>
          <p:cNvPr id="39" name="Connecteur droit avec flèche 38">
            <a:extLst>
              <a:ext uri="{FF2B5EF4-FFF2-40B4-BE49-F238E27FC236}">
                <a16:creationId xmlns:a16="http://schemas.microsoft.com/office/drawing/2014/main" id="{E3CB0882-CD91-4612-BC20-2F1D49ADEADF}"/>
              </a:ext>
            </a:extLst>
          </p:cNvPr>
          <p:cNvCxnSpPr>
            <a:cxnSpLocks/>
            <a:stCxn id="10" idx="0"/>
            <a:endCxn id="21" idx="2"/>
          </p:cNvCxnSpPr>
          <p:nvPr/>
        </p:nvCxnSpPr>
        <p:spPr>
          <a:xfrm flipV="1">
            <a:off x="1181273" y="1768516"/>
            <a:ext cx="930913" cy="516503"/>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a:extLst>
              <a:ext uri="{FF2B5EF4-FFF2-40B4-BE49-F238E27FC236}">
                <a16:creationId xmlns:a16="http://schemas.microsoft.com/office/drawing/2014/main" id="{728BC420-217E-4AED-84DC-ACE3E8B64117}"/>
              </a:ext>
            </a:extLst>
          </p:cNvPr>
          <p:cNvCxnSpPr>
            <a:cxnSpLocks/>
            <a:stCxn id="21" idx="5"/>
            <a:endCxn id="26" idx="1"/>
          </p:cNvCxnSpPr>
          <p:nvPr/>
        </p:nvCxnSpPr>
        <p:spPr>
          <a:xfrm>
            <a:off x="2871162" y="1768516"/>
            <a:ext cx="1003631" cy="725731"/>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DC48FFFE-13D1-4449-A4AE-6968369C7290}"/>
              </a:ext>
            </a:extLst>
          </p:cNvPr>
          <p:cNvCxnSpPr>
            <a:cxnSpLocks/>
            <a:endCxn id="34" idx="2"/>
          </p:cNvCxnSpPr>
          <p:nvPr/>
        </p:nvCxnSpPr>
        <p:spPr>
          <a:xfrm flipV="1">
            <a:off x="4435924" y="1769744"/>
            <a:ext cx="1084210" cy="593958"/>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12E4576B-D276-4C04-A47F-1E6CF08D2318}"/>
              </a:ext>
            </a:extLst>
          </p:cNvPr>
          <p:cNvCxnSpPr>
            <a:cxnSpLocks/>
          </p:cNvCxnSpPr>
          <p:nvPr/>
        </p:nvCxnSpPr>
        <p:spPr>
          <a:xfrm>
            <a:off x="4375167" y="2648264"/>
            <a:ext cx="1265126" cy="1095347"/>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3" name="Graphique 42">
            <a:extLst>
              <a:ext uri="{FF2B5EF4-FFF2-40B4-BE49-F238E27FC236}">
                <a16:creationId xmlns:a16="http://schemas.microsoft.com/office/drawing/2014/main" id="{B0DDD392-4E40-4D42-8E5E-B3BB0BB165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78337" y="2193471"/>
            <a:ext cx="609600" cy="609600"/>
          </a:xfrm>
          <a:prstGeom prst="rect">
            <a:avLst/>
          </a:prstGeom>
        </p:spPr>
      </p:pic>
      <p:sp>
        <p:nvSpPr>
          <p:cNvPr id="44" name="ZoneTexte 43">
            <a:extLst>
              <a:ext uri="{FF2B5EF4-FFF2-40B4-BE49-F238E27FC236}">
                <a16:creationId xmlns:a16="http://schemas.microsoft.com/office/drawing/2014/main" id="{F6E5BF80-0073-4F28-A19F-FCFF1AE67EFD}"/>
              </a:ext>
            </a:extLst>
          </p:cNvPr>
          <p:cNvSpPr txBox="1"/>
          <p:nvPr/>
        </p:nvSpPr>
        <p:spPr>
          <a:xfrm>
            <a:off x="7153889" y="1473215"/>
            <a:ext cx="1513748" cy="646331"/>
          </a:xfrm>
          <a:prstGeom prst="rect">
            <a:avLst/>
          </a:prstGeom>
          <a:noFill/>
        </p:spPr>
        <p:txBody>
          <a:bodyPr wrap="none" rtlCol="0">
            <a:spAutoFit/>
          </a:bodyPr>
          <a:lstStyle/>
          <a:p>
            <a:pPr algn="ctr"/>
            <a:r>
              <a:rPr lang="fr-FR" dirty="0">
                <a:solidFill>
                  <a:schemeClr val="accent6">
                    <a:lumMod val="75000"/>
                  </a:schemeClr>
                </a:solidFill>
              </a:rPr>
              <a:t>Fonction</a:t>
            </a:r>
          </a:p>
          <a:p>
            <a:pPr algn="ctr"/>
            <a:r>
              <a:rPr lang="fr-FR" dirty="0">
                <a:solidFill>
                  <a:schemeClr val="accent6">
                    <a:lumMod val="75000"/>
                  </a:schemeClr>
                </a:solidFill>
              </a:rPr>
              <a:t>Post Cognitive</a:t>
            </a:r>
          </a:p>
        </p:txBody>
      </p:sp>
      <p:cxnSp>
        <p:nvCxnSpPr>
          <p:cNvPr id="45" name="Connecteur droit avec flèche 44">
            <a:extLst>
              <a:ext uri="{FF2B5EF4-FFF2-40B4-BE49-F238E27FC236}">
                <a16:creationId xmlns:a16="http://schemas.microsoft.com/office/drawing/2014/main" id="{6C994294-164F-4258-BDA2-A85B624D3739}"/>
              </a:ext>
            </a:extLst>
          </p:cNvPr>
          <p:cNvCxnSpPr>
            <a:cxnSpLocks/>
            <a:endCxn id="43" idx="1"/>
          </p:cNvCxnSpPr>
          <p:nvPr/>
        </p:nvCxnSpPr>
        <p:spPr>
          <a:xfrm flipV="1">
            <a:off x="6244742" y="2498271"/>
            <a:ext cx="1233595" cy="1245342"/>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109B70E0-CA73-4B48-95B3-BAD36CE9428E}"/>
              </a:ext>
            </a:extLst>
          </p:cNvPr>
          <p:cNvCxnSpPr>
            <a:cxnSpLocks/>
            <a:stCxn id="34" idx="5"/>
            <a:endCxn id="43" idx="1"/>
          </p:cNvCxnSpPr>
          <p:nvPr/>
        </p:nvCxnSpPr>
        <p:spPr>
          <a:xfrm>
            <a:off x="6251219" y="1769744"/>
            <a:ext cx="1227118" cy="728527"/>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aphique 54">
            <a:extLst>
              <a:ext uri="{FF2B5EF4-FFF2-40B4-BE49-F238E27FC236}">
                <a16:creationId xmlns:a16="http://schemas.microsoft.com/office/drawing/2014/main" id="{6FE21C95-619D-4EEC-BF4B-2349644195E7}"/>
              </a:ext>
            </a:extLst>
          </p:cNvPr>
          <p:cNvGrpSpPr/>
          <p:nvPr/>
        </p:nvGrpSpPr>
        <p:grpSpPr>
          <a:xfrm>
            <a:off x="9777175" y="2166968"/>
            <a:ext cx="752305" cy="655856"/>
            <a:chOff x="6468240" y="3786435"/>
            <a:chExt cx="371475" cy="323850"/>
          </a:xfrm>
          <a:solidFill>
            <a:schemeClr val="accent6">
              <a:lumMod val="60000"/>
              <a:lumOff val="40000"/>
            </a:schemeClr>
          </a:solidFill>
        </p:grpSpPr>
        <p:sp>
          <p:nvSpPr>
            <p:cNvPr id="48" name="Forme libre : forme 47">
              <a:extLst>
                <a:ext uri="{FF2B5EF4-FFF2-40B4-BE49-F238E27FC236}">
                  <a16:creationId xmlns:a16="http://schemas.microsoft.com/office/drawing/2014/main" id="{1CDB89FB-8025-47DE-940E-9EE2AD9F5D71}"/>
                </a:ext>
              </a:extLst>
            </p:cNvPr>
            <p:cNvSpPr/>
            <p:nvPr/>
          </p:nvSpPr>
          <p:spPr>
            <a:xfrm>
              <a:off x="6468240" y="3786435"/>
              <a:ext cx="371475" cy="323850"/>
            </a:xfrm>
            <a:custGeom>
              <a:avLst/>
              <a:gdLst>
                <a:gd name="connsiteX0" fmla="*/ 278606 w 371475"/>
                <a:gd name="connsiteY0" fmla="*/ 7144 h 323850"/>
                <a:gd name="connsiteX1" fmla="*/ 97631 w 371475"/>
                <a:gd name="connsiteY1" fmla="*/ 7144 h 323850"/>
                <a:gd name="connsiteX2" fmla="*/ 7144 w 371475"/>
                <a:gd name="connsiteY2" fmla="*/ 163354 h 323850"/>
                <a:gd name="connsiteX3" fmla="*/ 97631 w 371475"/>
                <a:gd name="connsiteY3" fmla="*/ 319564 h 323850"/>
                <a:gd name="connsiteX4" fmla="*/ 277654 w 371475"/>
                <a:gd name="connsiteY4" fmla="*/ 319564 h 323850"/>
                <a:gd name="connsiteX5" fmla="*/ 368141 w 371475"/>
                <a:gd name="connsiteY5" fmla="*/ 163354 h 323850"/>
                <a:gd name="connsiteX6" fmla="*/ 278606 w 371475"/>
                <a:gd name="connsiteY6" fmla="*/ 7144 h 323850"/>
                <a:gd name="connsiteX7" fmla="*/ 179546 w 371475"/>
                <a:gd name="connsiteY7" fmla="*/ 89059 h 323850"/>
                <a:gd name="connsiteX8" fmla="*/ 221456 w 371475"/>
                <a:gd name="connsiteY8" fmla="*/ 89059 h 323850"/>
                <a:gd name="connsiteX9" fmla="*/ 221456 w 371475"/>
                <a:gd name="connsiteY9" fmla="*/ 130969 h 323850"/>
                <a:gd name="connsiteX10" fmla="*/ 179546 w 371475"/>
                <a:gd name="connsiteY10" fmla="*/ 130969 h 323850"/>
                <a:gd name="connsiteX11" fmla="*/ 179546 w 371475"/>
                <a:gd name="connsiteY11" fmla="*/ 89059 h 323850"/>
                <a:gd name="connsiteX12" fmla="*/ 179546 w 371475"/>
                <a:gd name="connsiteY12" fmla="*/ 141446 h 323850"/>
                <a:gd name="connsiteX13" fmla="*/ 221456 w 371475"/>
                <a:gd name="connsiteY13" fmla="*/ 141446 h 323850"/>
                <a:gd name="connsiteX14" fmla="*/ 221456 w 371475"/>
                <a:gd name="connsiteY14" fmla="*/ 183356 h 323850"/>
                <a:gd name="connsiteX15" fmla="*/ 179546 w 371475"/>
                <a:gd name="connsiteY15" fmla="*/ 183356 h 323850"/>
                <a:gd name="connsiteX16" fmla="*/ 179546 w 371475"/>
                <a:gd name="connsiteY16" fmla="*/ 141446 h 323850"/>
                <a:gd name="connsiteX17" fmla="*/ 179546 w 371475"/>
                <a:gd name="connsiteY17" fmla="*/ 193834 h 323850"/>
                <a:gd name="connsiteX18" fmla="*/ 221456 w 371475"/>
                <a:gd name="connsiteY18" fmla="*/ 193834 h 323850"/>
                <a:gd name="connsiteX19" fmla="*/ 221456 w 371475"/>
                <a:gd name="connsiteY19" fmla="*/ 235744 h 323850"/>
                <a:gd name="connsiteX20" fmla="*/ 179546 w 371475"/>
                <a:gd name="connsiteY20" fmla="*/ 235744 h 323850"/>
                <a:gd name="connsiteX21" fmla="*/ 179546 w 371475"/>
                <a:gd name="connsiteY21" fmla="*/ 193834 h 323850"/>
                <a:gd name="connsiteX22" fmla="*/ 127159 w 371475"/>
                <a:gd name="connsiteY22" fmla="*/ 89059 h 323850"/>
                <a:gd name="connsiteX23" fmla="*/ 169069 w 371475"/>
                <a:gd name="connsiteY23" fmla="*/ 89059 h 323850"/>
                <a:gd name="connsiteX24" fmla="*/ 169069 w 371475"/>
                <a:gd name="connsiteY24" fmla="*/ 130969 h 323850"/>
                <a:gd name="connsiteX25" fmla="*/ 127159 w 371475"/>
                <a:gd name="connsiteY25" fmla="*/ 130969 h 323850"/>
                <a:gd name="connsiteX26" fmla="*/ 127159 w 371475"/>
                <a:gd name="connsiteY26" fmla="*/ 89059 h 323850"/>
                <a:gd name="connsiteX27" fmla="*/ 127159 w 371475"/>
                <a:gd name="connsiteY27" fmla="*/ 141446 h 323850"/>
                <a:gd name="connsiteX28" fmla="*/ 169069 w 371475"/>
                <a:gd name="connsiteY28" fmla="*/ 141446 h 323850"/>
                <a:gd name="connsiteX29" fmla="*/ 169069 w 371475"/>
                <a:gd name="connsiteY29" fmla="*/ 183356 h 323850"/>
                <a:gd name="connsiteX30" fmla="*/ 127159 w 371475"/>
                <a:gd name="connsiteY30" fmla="*/ 183356 h 323850"/>
                <a:gd name="connsiteX31" fmla="*/ 127159 w 371475"/>
                <a:gd name="connsiteY31" fmla="*/ 141446 h 323850"/>
                <a:gd name="connsiteX32" fmla="*/ 127159 w 371475"/>
                <a:gd name="connsiteY32" fmla="*/ 193834 h 323850"/>
                <a:gd name="connsiteX33" fmla="*/ 169069 w 371475"/>
                <a:gd name="connsiteY33" fmla="*/ 193834 h 323850"/>
                <a:gd name="connsiteX34" fmla="*/ 169069 w 371475"/>
                <a:gd name="connsiteY34" fmla="*/ 235744 h 323850"/>
                <a:gd name="connsiteX35" fmla="*/ 127159 w 371475"/>
                <a:gd name="connsiteY35" fmla="*/ 235744 h 323850"/>
                <a:gd name="connsiteX36" fmla="*/ 127159 w 371475"/>
                <a:gd name="connsiteY36" fmla="*/ 193834 h 323850"/>
                <a:gd name="connsiteX37" fmla="*/ 272891 w 371475"/>
                <a:gd name="connsiteY37" fmla="*/ 258604 h 323850"/>
                <a:gd name="connsiteX38" fmla="*/ 102394 w 371475"/>
                <a:gd name="connsiteY38" fmla="*/ 258604 h 323850"/>
                <a:gd name="connsiteX39" fmla="*/ 102394 w 371475"/>
                <a:gd name="connsiteY39" fmla="*/ 88106 h 323850"/>
                <a:gd name="connsiteX40" fmla="*/ 113824 w 371475"/>
                <a:gd name="connsiteY40" fmla="*/ 88106 h 323850"/>
                <a:gd name="connsiteX41" fmla="*/ 113824 w 371475"/>
                <a:gd name="connsiteY41" fmla="*/ 247174 h 323850"/>
                <a:gd name="connsiteX42" fmla="*/ 113824 w 371475"/>
                <a:gd name="connsiteY42" fmla="*/ 247174 h 323850"/>
                <a:gd name="connsiteX43" fmla="*/ 113824 w 371475"/>
                <a:gd name="connsiteY43" fmla="*/ 247174 h 323850"/>
                <a:gd name="connsiteX44" fmla="*/ 272891 w 371475"/>
                <a:gd name="connsiteY44" fmla="*/ 247174 h 323850"/>
                <a:gd name="connsiteX45" fmla="*/ 272891 w 371475"/>
                <a:gd name="connsiteY45" fmla="*/ 258604 h 323850"/>
                <a:gd name="connsiteX46" fmla="*/ 273844 w 371475"/>
                <a:gd name="connsiteY46" fmla="*/ 235744 h 323850"/>
                <a:gd name="connsiteX47" fmla="*/ 231934 w 371475"/>
                <a:gd name="connsiteY47" fmla="*/ 235744 h 323850"/>
                <a:gd name="connsiteX48" fmla="*/ 231934 w 371475"/>
                <a:gd name="connsiteY48" fmla="*/ 193834 h 323850"/>
                <a:gd name="connsiteX49" fmla="*/ 273844 w 371475"/>
                <a:gd name="connsiteY49" fmla="*/ 193834 h 323850"/>
                <a:gd name="connsiteX50" fmla="*/ 273844 w 371475"/>
                <a:gd name="connsiteY50" fmla="*/ 235744 h 323850"/>
                <a:gd name="connsiteX51" fmla="*/ 273844 w 371475"/>
                <a:gd name="connsiteY51" fmla="*/ 183356 h 323850"/>
                <a:gd name="connsiteX52" fmla="*/ 231934 w 371475"/>
                <a:gd name="connsiteY52" fmla="*/ 183356 h 323850"/>
                <a:gd name="connsiteX53" fmla="*/ 231934 w 371475"/>
                <a:gd name="connsiteY53" fmla="*/ 141446 h 323850"/>
                <a:gd name="connsiteX54" fmla="*/ 273844 w 371475"/>
                <a:gd name="connsiteY54" fmla="*/ 141446 h 323850"/>
                <a:gd name="connsiteX55" fmla="*/ 273844 w 371475"/>
                <a:gd name="connsiteY55" fmla="*/ 183356 h 323850"/>
                <a:gd name="connsiteX56" fmla="*/ 273844 w 371475"/>
                <a:gd name="connsiteY56" fmla="*/ 130969 h 323850"/>
                <a:gd name="connsiteX57" fmla="*/ 231934 w 371475"/>
                <a:gd name="connsiteY57" fmla="*/ 130969 h 323850"/>
                <a:gd name="connsiteX58" fmla="*/ 231934 w 371475"/>
                <a:gd name="connsiteY58" fmla="*/ 89059 h 323850"/>
                <a:gd name="connsiteX59" fmla="*/ 273844 w 371475"/>
                <a:gd name="connsiteY59" fmla="*/ 89059 h 323850"/>
                <a:gd name="connsiteX60" fmla="*/ 273844 w 371475"/>
                <a:gd name="connsiteY60" fmla="*/ 130969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71475" h="323850">
                  <a:moveTo>
                    <a:pt x="278606" y="7144"/>
                  </a:moveTo>
                  <a:lnTo>
                    <a:pt x="97631" y="7144"/>
                  </a:lnTo>
                  <a:lnTo>
                    <a:pt x="7144" y="163354"/>
                  </a:lnTo>
                  <a:lnTo>
                    <a:pt x="97631" y="319564"/>
                  </a:lnTo>
                  <a:lnTo>
                    <a:pt x="277654" y="319564"/>
                  </a:lnTo>
                  <a:lnTo>
                    <a:pt x="368141" y="163354"/>
                  </a:lnTo>
                  <a:lnTo>
                    <a:pt x="278606" y="7144"/>
                  </a:lnTo>
                  <a:close/>
                  <a:moveTo>
                    <a:pt x="179546" y="89059"/>
                  </a:moveTo>
                  <a:lnTo>
                    <a:pt x="221456" y="89059"/>
                  </a:lnTo>
                  <a:lnTo>
                    <a:pt x="221456" y="130969"/>
                  </a:lnTo>
                  <a:lnTo>
                    <a:pt x="179546" y="130969"/>
                  </a:lnTo>
                  <a:lnTo>
                    <a:pt x="179546" y="89059"/>
                  </a:lnTo>
                  <a:close/>
                  <a:moveTo>
                    <a:pt x="179546" y="141446"/>
                  </a:moveTo>
                  <a:lnTo>
                    <a:pt x="221456" y="141446"/>
                  </a:lnTo>
                  <a:lnTo>
                    <a:pt x="221456" y="183356"/>
                  </a:lnTo>
                  <a:lnTo>
                    <a:pt x="179546" y="183356"/>
                  </a:lnTo>
                  <a:lnTo>
                    <a:pt x="179546" y="141446"/>
                  </a:lnTo>
                  <a:close/>
                  <a:moveTo>
                    <a:pt x="179546" y="193834"/>
                  </a:moveTo>
                  <a:lnTo>
                    <a:pt x="221456" y="193834"/>
                  </a:lnTo>
                  <a:lnTo>
                    <a:pt x="221456" y="235744"/>
                  </a:lnTo>
                  <a:lnTo>
                    <a:pt x="179546" y="235744"/>
                  </a:lnTo>
                  <a:lnTo>
                    <a:pt x="179546" y="193834"/>
                  </a:lnTo>
                  <a:close/>
                  <a:moveTo>
                    <a:pt x="127159" y="89059"/>
                  </a:moveTo>
                  <a:lnTo>
                    <a:pt x="169069" y="89059"/>
                  </a:lnTo>
                  <a:lnTo>
                    <a:pt x="169069" y="130969"/>
                  </a:lnTo>
                  <a:lnTo>
                    <a:pt x="127159" y="130969"/>
                  </a:lnTo>
                  <a:lnTo>
                    <a:pt x="127159" y="89059"/>
                  </a:lnTo>
                  <a:close/>
                  <a:moveTo>
                    <a:pt x="127159" y="141446"/>
                  </a:moveTo>
                  <a:lnTo>
                    <a:pt x="169069" y="141446"/>
                  </a:lnTo>
                  <a:lnTo>
                    <a:pt x="169069" y="183356"/>
                  </a:lnTo>
                  <a:lnTo>
                    <a:pt x="127159" y="183356"/>
                  </a:lnTo>
                  <a:lnTo>
                    <a:pt x="127159" y="141446"/>
                  </a:lnTo>
                  <a:close/>
                  <a:moveTo>
                    <a:pt x="127159" y="193834"/>
                  </a:moveTo>
                  <a:lnTo>
                    <a:pt x="169069" y="193834"/>
                  </a:lnTo>
                  <a:lnTo>
                    <a:pt x="169069" y="235744"/>
                  </a:lnTo>
                  <a:lnTo>
                    <a:pt x="127159" y="235744"/>
                  </a:lnTo>
                  <a:lnTo>
                    <a:pt x="127159" y="193834"/>
                  </a:lnTo>
                  <a:close/>
                  <a:moveTo>
                    <a:pt x="272891" y="258604"/>
                  </a:moveTo>
                  <a:lnTo>
                    <a:pt x="102394" y="258604"/>
                  </a:lnTo>
                  <a:lnTo>
                    <a:pt x="102394" y="88106"/>
                  </a:lnTo>
                  <a:lnTo>
                    <a:pt x="113824" y="88106"/>
                  </a:lnTo>
                  <a:lnTo>
                    <a:pt x="113824" y="247174"/>
                  </a:lnTo>
                  <a:lnTo>
                    <a:pt x="113824" y="247174"/>
                  </a:lnTo>
                  <a:lnTo>
                    <a:pt x="113824" y="247174"/>
                  </a:lnTo>
                  <a:lnTo>
                    <a:pt x="272891" y="247174"/>
                  </a:lnTo>
                  <a:lnTo>
                    <a:pt x="272891" y="258604"/>
                  </a:lnTo>
                  <a:close/>
                  <a:moveTo>
                    <a:pt x="273844" y="235744"/>
                  </a:moveTo>
                  <a:lnTo>
                    <a:pt x="231934" y="235744"/>
                  </a:lnTo>
                  <a:lnTo>
                    <a:pt x="231934" y="193834"/>
                  </a:lnTo>
                  <a:lnTo>
                    <a:pt x="273844" y="193834"/>
                  </a:lnTo>
                  <a:lnTo>
                    <a:pt x="273844" y="235744"/>
                  </a:lnTo>
                  <a:close/>
                  <a:moveTo>
                    <a:pt x="273844" y="183356"/>
                  </a:moveTo>
                  <a:lnTo>
                    <a:pt x="231934" y="183356"/>
                  </a:lnTo>
                  <a:lnTo>
                    <a:pt x="231934" y="141446"/>
                  </a:lnTo>
                  <a:lnTo>
                    <a:pt x="273844" y="141446"/>
                  </a:lnTo>
                  <a:lnTo>
                    <a:pt x="273844" y="183356"/>
                  </a:lnTo>
                  <a:close/>
                  <a:moveTo>
                    <a:pt x="273844" y="130969"/>
                  </a:moveTo>
                  <a:lnTo>
                    <a:pt x="231934" y="130969"/>
                  </a:lnTo>
                  <a:lnTo>
                    <a:pt x="231934" y="89059"/>
                  </a:lnTo>
                  <a:lnTo>
                    <a:pt x="273844" y="89059"/>
                  </a:lnTo>
                  <a:lnTo>
                    <a:pt x="273844" y="130969"/>
                  </a:lnTo>
                  <a:close/>
                </a:path>
              </a:pathLst>
            </a:custGeom>
            <a:grpFill/>
            <a:ln w="9525" cap="flat">
              <a:noFill/>
              <a:prstDash val="solid"/>
              <a:miter/>
            </a:ln>
          </p:spPr>
          <p:txBody>
            <a:bodyPr rtlCol="0" anchor="ctr"/>
            <a:lstStyle/>
            <a:p>
              <a:endParaRPr lang="fr-FR" dirty="0"/>
            </a:p>
          </p:txBody>
        </p:sp>
      </p:grpSp>
      <p:sp>
        <p:nvSpPr>
          <p:cNvPr id="49" name="ZoneTexte 48">
            <a:extLst>
              <a:ext uri="{FF2B5EF4-FFF2-40B4-BE49-F238E27FC236}">
                <a16:creationId xmlns:a16="http://schemas.microsoft.com/office/drawing/2014/main" id="{04452514-6580-4B24-B27C-5F761D3444DC}"/>
              </a:ext>
            </a:extLst>
          </p:cNvPr>
          <p:cNvSpPr txBox="1"/>
          <p:nvPr/>
        </p:nvSpPr>
        <p:spPr>
          <a:xfrm>
            <a:off x="9484206" y="2837234"/>
            <a:ext cx="1268809" cy="646331"/>
          </a:xfrm>
          <a:prstGeom prst="rect">
            <a:avLst/>
          </a:prstGeom>
          <a:noFill/>
        </p:spPr>
        <p:txBody>
          <a:bodyPr wrap="none" rtlCol="0">
            <a:spAutoFit/>
          </a:bodyPr>
          <a:lstStyle/>
          <a:p>
            <a:pPr algn="ctr"/>
            <a:r>
              <a:rPr lang="fr-FR" dirty="0">
                <a:solidFill>
                  <a:schemeClr val="accent6">
                    <a:lumMod val="75000"/>
                  </a:schemeClr>
                </a:solidFill>
              </a:rPr>
              <a:t>Table des </a:t>
            </a:r>
          </a:p>
          <a:p>
            <a:pPr algn="ctr"/>
            <a:r>
              <a:rPr lang="fr-FR" dirty="0">
                <a:solidFill>
                  <a:schemeClr val="accent6">
                    <a:lumMod val="75000"/>
                  </a:schemeClr>
                </a:solidFill>
              </a:rPr>
              <a:t>Statistiques</a:t>
            </a:r>
          </a:p>
        </p:txBody>
      </p:sp>
      <p:cxnSp>
        <p:nvCxnSpPr>
          <p:cNvPr id="50" name="Connecteur droit avec flèche 49">
            <a:extLst>
              <a:ext uri="{FF2B5EF4-FFF2-40B4-BE49-F238E27FC236}">
                <a16:creationId xmlns:a16="http://schemas.microsoft.com/office/drawing/2014/main" id="{DCC61D1C-8458-4126-94B5-AF9D42932498}"/>
              </a:ext>
            </a:extLst>
          </p:cNvPr>
          <p:cNvCxnSpPr>
            <a:stCxn id="43" idx="3"/>
            <a:endCxn id="48" idx="2"/>
          </p:cNvCxnSpPr>
          <p:nvPr/>
        </p:nvCxnSpPr>
        <p:spPr>
          <a:xfrm flipV="1">
            <a:off x="8087937" y="2497790"/>
            <a:ext cx="1703706" cy="481"/>
          </a:xfrm>
          <a:prstGeom prst="straightConnector1">
            <a:avLst/>
          </a:prstGeom>
          <a:ln w="28575">
            <a:solidFill>
              <a:srgbClr val="87B519"/>
            </a:solidFill>
            <a:tailEnd type="triangle"/>
          </a:ln>
        </p:spPr>
        <p:style>
          <a:lnRef idx="1">
            <a:schemeClr val="accent1"/>
          </a:lnRef>
          <a:fillRef idx="0">
            <a:schemeClr val="accent1"/>
          </a:fillRef>
          <a:effectRef idx="0">
            <a:schemeClr val="accent1"/>
          </a:effectRef>
          <a:fontRef idx="minor">
            <a:schemeClr val="tx1"/>
          </a:fontRef>
        </p:style>
      </p:cxnSp>
      <p:sp>
        <p:nvSpPr>
          <p:cNvPr id="84" name="Title 13">
            <a:extLst>
              <a:ext uri="{FF2B5EF4-FFF2-40B4-BE49-F238E27FC236}">
                <a16:creationId xmlns:a16="http://schemas.microsoft.com/office/drawing/2014/main" id="{79F77CEE-899C-413F-83C2-2B954B3019A8}"/>
              </a:ext>
            </a:extLst>
          </p:cNvPr>
          <p:cNvSpPr txBox="1">
            <a:spLocks/>
          </p:cNvSpPr>
          <p:nvPr/>
        </p:nvSpPr>
        <p:spPr>
          <a:xfrm>
            <a:off x="412751" y="290513"/>
            <a:ext cx="11779250" cy="898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87B519"/>
                </a:solidFill>
                <a:latin typeface="Segoe UI Light" panose="020B0502040204020203" pitchFamily="34" charset="0"/>
                <a:cs typeface="Segoe UI Light" panose="020B0502040204020203" pitchFamily="34" charset="0"/>
              </a:rPr>
              <a:t>Architecture de notre solution</a:t>
            </a:r>
          </a:p>
        </p:txBody>
      </p:sp>
      <p:cxnSp>
        <p:nvCxnSpPr>
          <p:cNvPr id="58" name="Connecteur droit avec flèche 57">
            <a:extLst>
              <a:ext uri="{FF2B5EF4-FFF2-40B4-BE49-F238E27FC236}">
                <a16:creationId xmlns:a16="http://schemas.microsoft.com/office/drawing/2014/main" id="{4FA7202D-59B5-44FD-8ED6-7A4CAA78DF35}"/>
              </a:ext>
            </a:extLst>
          </p:cNvPr>
          <p:cNvCxnSpPr>
            <a:cxnSpLocks/>
            <a:stCxn id="65" idx="5"/>
          </p:cNvCxnSpPr>
          <p:nvPr/>
        </p:nvCxnSpPr>
        <p:spPr>
          <a:xfrm flipH="1" flipV="1">
            <a:off x="4484393" y="2494247"/>
            <a:ext cx="994608" cy="937"/>
          </a:xfrm>
          <a:prstGeom prst="straightConnector1">
            <a:avLst/>
          </a:prstGeom>
          <a:ln w="28575" cap="flat" cmpd="sng" algn="ctr">
            <a:solidFill>
              <a:schemeClr val="accent6">
                <a:lumMod val="60000"/>
                <a:lumOff val="40000"/>
              </a:schemeClr>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62" name="ZoneTexte 61">
            <a:extLst>
              <a:ext uri="{FF2B5EF4-FFF2-40B4-BE49-F238E27FC236}">
                <a16:creationId xmlns:a16="http://schemas.microsoft.com/office/drawing/2014/main" id="{E9C1A55C-D052-4DFB-B8B1-BD50E1746753}"/>
              </a:ext>
            </a:extLst>
          </p:cNvPr>
          <p:cNvSpPr txBox="1"/>
          <p:nvPr/>
        </p:nvSpPr>
        <p:spPr>
          <a:xfrm>
            <a:off x="5010684" y="2665975"/>
            <a:ext cx="1787349" cy="615553"/>
          </a:xfrm>
          <a:prstGeom prst="rect">
            <a:avLst/>
          </a:prstGeom>
          <a:noFill/>
        </p:spPr>
        <p:txBody>
          <a:bodyPr wrap="none" rtlCol="0">
            <a:spAutoFit/>
          </a:bodyPr>
          <a:lstStyle/>
          <a:p>
            <a:pPr algn="ctr"/>
            <a:r>
              <a:rPr lang="fr-FR" dirty="0">
                <a:solidFill>
                  <a:schemeClr val="accent6">
                    <a:lumMod val="75000"/>
                  </a:schemeClr>
                </a:solidFill>
              </a:rPr>
              <a:t>Cognitive</a:t>
            </a:r>
            <a:r>
              <a:rPr lang="fr-FR" sz="1600" dirty="0">
                <a:solidFill>
                  <a:schemeClr val="accent6">
                    <a:lumMod val="75000"/>
                  </a:schemeClr>
                </a:solidFill>
              </a:rPr>
              <a:t> Services</a:t>
            </a:r>
          </a:p>
          <a:p>
            <a:pPr algn="ctr"/>
            <a:r>
              <a:rPr lang="fr-FR" sz="1600" dirty="0">
                <a:solidFill>
                  <a:schemeClr val="accent6">
                    <a:lumMod val="75000"/>
                  </a:schemeClr>
                </a:solidFill>
              </a:rPr>
              <a:t>Computer Vision</a:t>
            </a:r>
          </a:p>
        </p:txBody>
      </p:sp>
      <p:sp>
        <p:nvSpPr>
          <p:cNvPr id="65" name="Eye" title="Icon of an eye">
            <a:extLst>
              <a:ext uri="{FF2B5EF4-FFF2-40B4-BE49-F238E27FC236}">
                <a16:creationId xmlns:a16="http://schemas.microsoft.com/office/drawing/2014/main" id="{DF56ADC3-5790-4C3D-B045-CA911AF62CB2}"/>
              </a:ext>
            </a:extLst>
          </p:cNvPr>
          <p:cNvSpPr>
            <a:spLocks noChangeAspect="1" noEditPoints="1"/>
          </p:cNvSpPr>
          <p:nvPr/>
        </p:nvSpPr>
        <p:spPr bwMode="auto">
          <a:xfrm>
            <a:off x="5479001" y="2278389"/>
            <a:ext cx="785319" cy="433589"/>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accent6">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gradFill>
                <a:gsLst>
                  <a:gs pos="0">
                    <a:srgbClr val="505050"/>
                  </a:gs>
                  <a:gs pos="100000">
                    <a:srgbClr val="505050"/>
                  </a:gs>
                </a:gsLst>
              </a:gradFill>
            </a:endParaRPr>
          </a:p>
        </p:txBody>
      </p:sp>
      <p:grpSp>
        <p:nvGrpSpPr>
          <p:cNvPr id="53" name="Groupe 52">
            <a:extLst>
              <a:ext uri="{FF2B5EF4-FFF2-40B4-BE49-F238E27FC236}">
                <a16:creationId xmlns:a16="http://schemas.microsoft.com/office/drawing/2014/main" id="{CBFAD50E-F196-431B-9E59-3C73710BC5F4}"/>
              </a:ext>
            </a:extLst>
          </p:cNvPr>
          <p:cNvGrpSpPr/>
          <p:nvPr/>
        </p:nvGrpSpPr>
        <p:grpSpPr>
          <a:xfrm>
            <a:off x="5547490" y="5096604"/>
            <a:ext cx="862737" cy="1357844"/>
            <a:chOff x="5547490" y="5102954"/>
            <a:chExt cx="862737" cy="1357844"/>
          </a:xfrm>
        </p:grpSpPr>
        <p:sp>
          <p:nvSpPr>
            <p:cNvPr id="54" name="signal" title="Icon of a communication signal">
              <a:extLst>
                <a:ext uri="{FF2B5EF4-FFF2-40B4-BE49-F238E27FC236}">
                  <a16:creationId xmlns:a16="http://schemas.microsoft.com/office/drawing/2014/main" id="{7E06F011-A941-464C-ACEF-44F452FAAFA8}"/>
                </a:ext>
              </a:extLst>
            </p:cNvPr>
            <p:cNvSpPr>
              <a:spLocks noChangeAspect="1" noEditPoints="1"/>
            </p:cNvSpPr>
            <p:nvPr/>
          </p:nvSpPr>
          <p:spPr bwMode="auto">
            <a:xfrm>
              <a:off x="5665412" y="5102954"/>
              <a:ext cx="626894" cy="711513"/>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38100" cap="sq">
              <a:solidFill>
                <a:srgbClr val="87B5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55" name="ZoneTexte 54">
              <a:extLst>
                <a:ext uri="{FF2B5EF4-FFF2-40B4-BE49-F238E27FC236}">
                  <a16:creationId xmlns:a16="http://schemas.microsoft.com/office/drawing/2014/main" id="{A6DBD81C-9167-4C54-A633-38C3B69FBD3D}"/>
                </a:ext>
              </a:extLst>
            </p:cNvPr>
            <p:cNvSpPr txBox="1"/>
            <p:nvPr/>
          </p:nvSpPr>
          <p:spPr>
            <a:xfrm>
              <a:off x="5547490" y="5814467"/>
              <a:ext cx="862737" cy="646331"/>
            </a:xfrm>
            <a:prstGeom prst="rect">
              <a:avLst/>
            </a:prstGeom>
            <a:noFill/>
          </p:spPr>
          <p:txBody>
            <a:bodyPr wrap="none" rtlCol="0">
              <a:spAutoFit/>
            </a:bodyPr>
            <a:lstStyle/>
            <a:p>
              <a:pPr algn="ctr"/>
              <a:r>
                <a:rPr lang="fr-FR" dirty="0"/>
                <a:t>Hub</a:t>
              </a:r>
            </a:p>
            <a:p>
              <a:pPr algn="ctr"/>
              <a:r>
                <a:rPr lang="fr-FR" dirty="0" err="1"/>
                <a:t>SignalR</a:t>
              </a:r>
              <a:endParaRPr lang="fr-FR" sz="1600" dirty="0"/>
            </a:p>
          </p:txBody>
        </p:sp>
      </p:grpSp>
      <p:cxnSp>
        <p:nvCxnSpPr>
          <p:cNvPr id="56" name="Connecteur droit avec flèche 55">
            <a:extLst>
              <a:ext uri="{FF2B5EF4-FFF2-40B4-BE49-F238E27FC236}">
                <a16:creationId xmlns:a16="http://schemas.microsoft.com/office/drawing/2014/main" id="{33E79054-7022-45D5-B1E4-D2F8459EBC2C}"/>
              </a:ext>
            </a:extLst>
          </p:cNvPr>
          <p:cNvCxnSpPr>
            <a:cxnSpLocks/>
          </p:cNvCxnSpPr>
          <p:nvPr/>
        </p:nvCxnSpPr>
        <p:spPr>
          <a:xfrm flipH="1">
            <a:off x="6322219" y="2803071"/>
            <a:ext cx="1460918" cy="2410279"/>
          </a:xfrm>
          <a:prstGeom prst="straightConnector1">
            <a:avLst/>
          </a:prstGeom>
          <a:ln w="28575">
            <a:solidFill>
              <a:srgbClr val="87B519"/>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95192F3C-4BE1-4094-8017-12A482D3313B}"/>
              </a:ext>
            </a:extLst>
          </p:cNvPr>
          <p:cNvCxnSpPr>
            <a:cxnSpLocks/>
          </p:cNvCxnSpPr>
          <p:nvPr/>
        </p:nvCxnSpPr>
        <p:spPr>
          <a:xfrm>
            <a:off x="4179593" y="2799047"/>
            <a:ext cx="1460700" cy="2414303"/>
          </a:xfrm>
          <a:prstGeom prst="straightConnector1">
            <a:avLst/>
          </a:prstGeom>
          <a:ln w="28575">
            <a:solidFill>
              <a:srgbClr val="87B519"/>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droit avec flèche 59">
            <a:extLst>
              <a:ext uri="{FF2B5EF4-FFF2-40B4-BE49-F238E27FC236}">
                <a16:creationId xmlns:a16="http://schemas.microsoft.com/office/drawing/2014/main" id="{2584F3E3-DCEC-4812-BCC1-C03CA77CECC7}"/>
              </a:ext>
            </a:extLst>
          </p:cNvPr>
          <p:cNvCxnSpPr>
            <a:cxnSpLocks/>
          </p:cNvCxnSpPr>
          <p:nvPr/>
        </p:nvCxnSpPr>
        <p:spPr>
          <a:xfrm flipH="1" flipV="1">
            <a:off x="1242756" y="2709650"/>
            <a:ext cx="4430733" cy="2649750"/>
          </a:xfrm>
          <a:prstGeom prst="straightConnector1">
            <a:avLst/>
          </a:prstGeom>
          <a:ln w="28575">
            <a:solidFill>
              <a:srgbClr val="87B51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817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up)">
                                      <p:cBhvr>
                                        <p:cTn id="7" dur="500"/>
                                        <p:tgtEl>
                                          <p:spTgt spid="57"/>
                                        </p:tgtEl>
                                      </p:cBhvr>
                                    </p:animEffect>
                                  </p:childTnLst>
                                </p:cTn>
                              </p:par>
                              <p:par>
                                <p:cTn id="8" presetID="22" presetClass="entr" presetSubtype="1"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up)">
                                      <p:cBhvr>
                                        <p:cTn id="10" dur="500"/>
                                        <p:tgtEl>
                                          <p:spTgt spid="56"/>
                                        </p:tgtEl>
                                      </p:cBhvr>
                                    </p:animEffect>
                                  </p:childTnLst>
                                </p:cTn>
                              </p:par>
                              <p:par>
                                <p:cTn id="11" presetID="22" presetClass="entr" presetSubtype="1"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up)">
                                      <p:cBhvr>
                                        <p:cTn id="13" dur="500"/>
                                        <p:tgtEl>
                                          <p:spTgt spid="53"/>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right)">
                                      <p:cBhvr>
                                        <p:cTn id="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00EB6A22-0F54-4587-92C0-2AE3453C7983}"/>
              </a:ext>
            </a:extLst>
          </p:cNvPr>
          <p:cNvSpPr>
            <a:spLocks noGrp="1"/>
          </p:cNvSpPr>
          <p:nvPr>
            <p:ph type="title"/>
          </p:nvPr>
        </p:nvSpPr>
        <p:spPr>
          <a:xfrm>
            <a:off x="455995" y="620428"/>
            <a:ext cx="5750469" cy="403137"/>
          </a:xfrm>
        </p:spPr>
        <p:txBody>
          <a:bodyPr/>
          <a:lstStyle/>
          <a:p>
            <a:r>
              <a:rPr lang="en-US" sz="2700" dirty="0" err="1"/>
              <a:t>Jeu</a:t>
            </a:r>
            <a:r>
              <a:rPr lang="en-US" sz="2700" dirty="0"/>
              <a:t>-concours Twitter</a:t>
            </a:r>
            <a:endParaRPr lang="en-US" dirty="0"/>
          </a:p>
        </p:txBody>
      </p:sp>
      <p:sp>
        <p:nvSpPr>
          <p:cNvPr id="10" name="Espace réservé du texte 9">
            <a:extLst>
              <a:ext uri="{FF2B5EF4-FFF2-40B4-BE49-F238E27FC236}">
                <a16:creationId xmlns:a16="http://schemas.microsoft.com/office/drawing/2014/main" id="{29023C5F-1634-4C56-94D9-CD66BD0AFF29}"/>
              </a:ext>
            </a:extLst>
          </p:cNvPr>
          <p:cNvSpPr>
            <a:spLocks noGrp="1"/>
          </p:cNvSpPr>
          <p:nvPr>
            <p:ph type="body" sz="quarter" idx="10"/>
          </p:nvPr>
        </p:nvSpPr>
        <p:spPr>
          <a:xfrm>
            <a:off x="455995" y="1911072"/>
            <a:ext cx="6066211" cy="307777"/>
          </a:xfrm>
        </p:spPr>
        <p:txBody>
          <a:bodyPr vert="horz" wrap="square" lIns="0" tIns="0" rIns="0" bIns="0" rtlCol="0" anchor="t">
            <a:spAutoFit/>
          </a:bodyPr>
          <a:lstStyle/>
          <a:p>
            <a:r>
              <a:rPr lang="pt-BR" sz="2600" dirty="0"/>
              <a:t>Un pack Surface</a:t>
            </a:r>
            <a:r>
              <a:rPr lang="pt-BR" sz="2600" dirty="0">
                <a:cs typeface="Segoe UI"/>
              </a:rPr>
              <a:t> Go à gagner* !</a:t>
            </a:r>
          </a:p>
        </p:txBody>
      </p:sp>
      <p:sp>
        <p:nvSpPr>
          <p:cNvPr id="4" name="Espace réservé du texte 4">
            <a:extLst>
              <a:ext uri="{FF2B5EF4-FFF2-40B4-BE49-F238E27FC236}">
                <a16:creationId xmlns:a16="http://schemas.microsoft.com/office/drawing/2014/main" id="{F1A0D513-5F85-41BF-89BB-774C0F00F4A6}"/>
              </a:ext>
            </a:extLst>
          </p:cNvPr>
          <p:cNvSpPr txBox="1">
            <a:spLocks/>
          </p:cNvSpPr>
          <p:nvPr/>
        </p:nvSpPr>
        <p:spPr>
          <a:xfrm>
            <a:off x="431382" y="5587291"/>
            <a:ext cx="5024469" cy="451662"/>
          </a:xfrm>
          <a:prstGeom prst="rect">
            <a:avLst/>
          </a:prstGeom>
        </p:spPr>
        <p:txBody>
          <a:bodyPr anchor="t"/>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solidFill>
                  <a:srgbClr val="3DA0D5"/>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742">
              <a:lnSpc>
                <a:spcPts val="1200"/>
              </a:lnSpc>
              <a:buNone/>
            </a:pPr>
            <a:r>
              <a:rPr lang="en-US" sz="1000">
                <a:solidFill>
                  <a:srgbClr val="2F2F2F"/>
                </a:solidFill>
              </a:rPr>
              <a:t>*</a:t>
            </a:r>
            <a:r>
              <a:rPr lang="en-US" sz="1000" err="1">
                <a:solidFill>
                  <a:srgbClr val="2F2F2F"/>
                </a:solidFill>
              </a:rPr>
              <a:t>Voir</a:t>
            </a:r>
            <a:r>
              <a:rPr lang="en-US" sz="1000">
                <a:solidFill>
                  <a:srgbClr val="2F2F2F"/>
                </a:solidFill>
              </a:rPr>
              <a:t> </a:t>
            </a:r>
            <a:r>
              <a:rPr lang="en-US" sz="1000" err="1">
                <a:solidFill>
                  <a:srgbClr val="2F2F2F"/>
                </a:solidFill>
              </a:rPr>
              <a:t>toutes</a:t>
            </a:r>
            <a:r>
              <a:rPr lang="en-US" sz="1000">
                <a:solidFill>
                  <a:srgbClr val="2F2F2F"/>
                </a:solidFill>
              </a:rPr>
              <a:t> les conditions</a:t>
            </a:r>
            <a:r>
              <a:rPr lang="en-US" sz="1000">
                <a:solidFill>
                  <a:srgbClr val="2F2F2F"/>
                </a:solidFill>
                <a:cs typeface="Segoe UI Semibold"/>
              </a:rPr>
              <a:t> dans le </a:t>
            </a:r>
            <a:r>
              <a:rPr lang="en-US" sz="1000" err="1">
                <a:solidFill>
                  <a:srgbClr val="2F2F2F"/>
                </a:solidFill>
                <a:cs typeface="Segoe UI Semibold"/>
              </a:rPr>
              <a:t>règlement</a:t>
            </a:r>
            <a:r>
              <a:rPr lang="en-US" sz="1000">
                <a:solidFill>
                  <a:srgbClr val="2F2F2F"/>
                </a:solidFill>
                <a:cs typeface="Segoe UI Semibold"/>
              </a:rPr>
              <a:t> </a:t>
            </a:r>
            <a:r>
              <a:rPr lang="en-US" sz="1000" err="1">
                <a:solidFill>
                  <a:srgbClr val="2F2F2F"/>
                </a:solidFill>
                <a:cs typeface="Segoe UI Semibold"/>
              </a:rPr>
              <a:t>lié</a:t>
            </a:r>
            <a:r>
              <a:rPr lang="en-US" sz="1000">
                <a:solidFill>
                  <a:srgbClr val="2F2F2F"/>
                </a:solidFill>
                <a:cs typeface="Segoe UI Semibold"/>
              </a:rPr>
              <a:t> au </a:t>
            </a:r>
            <a:r>
              <a:rPr lang="en-US" sz="1000" err="1">
                <a:solidFill>
                  <a:srgbClr val="2F2F2F"/>
                </a:solidFill>
                <a:cs typeface="Segoe UI Semibold"/>
              </a:rPr>
              <a:t>jeu</a:t>
            </a:r>
            <a:r>
              <a:rPr lang="en-US" sz="1000">
                <a:solidFill>
                  <a:srgbClr val="2F2F2F"/>
                </a:solidFill>
                <a:cs typeface="Segoe UI Semibold"/>
              </a:rPr>
              <a:t> concours</a:t>
            </a:r>
            <a:endParaRPr lang="en-US"/>
          </a:p>
          <a:p>
            <a:pPr marL="447675" lvl="1" indent="-223520" defTabSz="932742">
              <a:lnSpc>
                <a:spcPts val="1200"/>
              </a:lnSpc>
            </a:pPr>
            <a:r>
              <a:rPr lang="en-US" sz="1000">
                <a:solidFill>
                  <a:srgbClr val="2F2F2F"/>
                </a:solidFill>
                <a:cs typeface="Segoe UI"/>
              </a:rPr>
              <a:t>Le tweet cumulant le plus de Retweets </a:t>
            </a:r>
            <a:r>
              <a:rPr lang="en-US" sz="1000" err="1">
                <a:solidFill>
                  <a:srgbClr val="2F2F2F"/>
                </a:solidFill>
                <a:cs typeface="Segoe UI"/>
              </a:rPr>
              <a:t>remporte</a:t>
            </a:r>
            <a:r>
              <a:rPr lang="en-US" sz="1000">
                <a:solidFill>
                  <a:srgbClr val="2F2F2F"/>
                </a:solidFill>
                <a:cs typeface="Segoe UI"/>
              </a:rPr>
              <a:t> la Surface Go (1 lot/jour)</a:t>
            </a:r>
          </a:p>
          <a:p>
            <a:pPr marL="223520" indent="-223520"/>
            <a:endParaRPr lang="fr-FR">
              <a:cs typeface="Segoe UI Semibold"/>
            </a:endParaRPr>
          </a:p>
        </p:txBody>
      </p:sp>
      <p:pic>
        <p:nvPicPr>
          <p:cNvPr id="6" name="Picture 6">
            <a:extLst>
              <a:ext uri="{FF2B5EF4-FFF2-40B4-BE49-F238E27FC236}">
                <a16:creationId xmlns:a16="http://schemas.microsoft.com/office/drawing/2014/main" id="{93E62F08-6FCC-41A7-906B-9250F927F48F}"/>
              </a:ext>
            </a:extLst>
          </p:cNvPr>
          <p:cNvPicPr>
            <a:picLocks noChangeAspect="1"/>
          </p:cNvPicPr>
          <p:nvPr/>
        </p:nvPicPr>
        <p:blipFill rotWithShape="1">
          <a:blip r:embed="rId2"/>
          <a:srcRect l="42930" t="25252" r="-57" b="18687"/>
          <a:stretch/>
        </p:blipFill>
        <p:spPr>
          <a:xfrm>
            <a:off x="6148316" y="1545981"/>
            <a:ext cx="7462776" cy="4120706"/>
          </a:xfrm>
          <a:prstGeom prst="rect">
            <a:avLst/>
          </a:prstGeom>
        </p:spPr>
      </p:pic>
      <p:sp>
        <p:nvSpPr>
          <p:cNvPr id="8" name="Text Placeholder 3">
            <a:extLst>
              <a:ext uri="{FF2B5EF4-FFF2-40B4-BE49-F238E27FC236}">
                <a16:creationId xmlns:a16="http://schemas.microsoft.com/office/drawing/2014/main" id="{131A73E9-163E-4AFA-AD40-D6F27DC70E78}"/>
              </a:ext>
            </a:extLst>
          </p:cNvPr>
          <p:cNvSpPr txBox="1">
            <a:spLocks/>
          </p:cNvSpPr>
          <p:nvPr/>
        </p:nvSpPr>
        <p:spPr>
          <a:xfrm>
            <a:off x="607325" y="3103463"/>
            <a:ext cx="7852336" cy="1650998"/>
          </a:xfrm>
          <a:prstGeom prst="rect">
            <a:avLst/>
          </a:prstGeom>
        </p:spPr>
        <p:txBody>
          <a:bodyPr wrap="square" lIns="0" tIns="0" rIns="0" bIns="0" anchor="t">
            <a:noAutofit/>
          </a:bodyPr>
          <a:lstStyle>
            <a:lvl1pPr marL="0" marR="0" indent="0" algn="l" defTabSz="507330"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kern="1200" spc="-49" baseline="0">
                <a:solidFill>
                  <a:srgbClr val="2E73B4"/>
                </a:solidFill>
                <a:latin typeface="+mj-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517525"/>
            <a:r>
              <a:rPr lang="en-US" sz="1800" spc="-50" dirty="0">
                <a:solidFill>
                  <a:srgbClr val="3DA0D5"/>
                </a:solidFill>
                <a:latin typeface="Segoe UI"/>
                <a:cs typeface="Segoe UI"/>
              </a:rPr>
              <a:t>1</a:t>
            </a:r>
            <a:r>
              <a:rPr lang="en-US" sz="1800" spc="-50" dirty="0">
                <a:solidFill>
                  <a:srgbClr val="D83B01"/>
                </a:solidFill>
                <a:latin typeface="Segoe UI"/>
                <a:cs typeface="Segoe UI"/>
              </a:rPr>
              <a:t>	</a:t>
            </a:r>
            <a:r>
              <a:rPr lang="en-US" sz="1800" spc="-50" dirty="0" err="1">
                <a:solidFill>
                  <a:srgbClr val="2F2F2F"/>
                </a:solidFill>
                <a:latin typeface="Segoe UI"/>
                <a:cs typeface="Segoe UI"/>
              </a:rPr>
              <a:t>Prenez</a:t>
            </a:r>
            <a:r>
              <a:rPr lang="en-US" sz="1800" spc="-50" dirty="0">
                <a:solidFill>
                  <a:srgbClr val="2F2F2F"/>
                </a:solidFill>
                <a:latin typeface="Segoe UI"/>
                <a:cs typeface="Segoe UI"/>
              </a:rPr>
              <a:t> </a:t>
            </a:r>
            <a:r>
              <a:rPr lang="en-US" sz="1800" spc="-50" dirty="0" err="1">
                <a:solidFill>
                  <a:srgbClr val="2F2F2F"/>
                </a:solidFill>
                <a:latin typeface="Segoe UI"/>
                <a:cs typeface="Segoe UI"/>
              </a:rPr>
              <a:t>une</a:t>
            </a:r>
            <a:r>
              <a:rPr lang="en-US" sz="1800" spc="-50" dirty="0">
                <a:solidFill>
                  <a:srgbClr val="2F2F2F"/>
                </a:solidFill>
                <a:latin typeface="Segoe UI"/>
                <a:cs typeface="Segoe UI"/>
              </a:rPr>
              <a:t> photo de la session à </a:t>
            </a:r>
            <a:r>
              <a:rPr lang="en-US" sz="1800" spc="-50" dirty="0" err="1">
                <a:solidFill>
                  <a:srgbClr val="2F2F2F"/>
                </a:solidFill>
                <a:latin typeface="Segoe UI"/>
                <a:cs typeface="Segoe UI"/>
              </a:rPr>
              <a:t>laquelle</a:t>
            </a:r>
            <a:r>
              <a:rPr lang="en-US" sz="1800" spc="-50" dirty="0">
                <a:solidFill>
                  <a:srgbClr val="2F2F2F"/>
                </a:solidFill>
                <a:latin typeface="Segoe UI"/>
                <a:cs typeface="Segoe UI"/>
              </a:rPr>
              <a:t> </a:t>
            </a:r>
            <a:r>
              <a:rPr lang="en-US" sz="1800" spc="-50" dirty="0" err="1">
                <a:solidFill>
                  <a:srgbClr val="2F2F2F"/>
                </a:solidFill>
                <a:latin typeface="Segoe UI"/>
                <a:cs typeface="Segoe UI"/>
              </a:rPr>
              <a:t>vous</a:t>
            </a:r>
            <a:r>
              <a:rPr lang="en-US" sz="1800" spc="-50" dirty="0">
                <a:solidFill>
                  <a:srgbClr val="2F2F2F"/>
                </a:solidFill>
                <a:latin typeface="Segoe UI"/>
                <a:cs typeface="Segoe UI"/>
              </a:rPr>
              <a:t> </a:t>
            </a:r>
            <a:r>
              <a:rPr lang="en-US" sz="1800" spc="-50" dirty="0" err="1">
                <a:solidFill>
                  <a:srgbClr val="2F2F2F"/>
                </a:solidFill>
                <a:latin typeface="Segoe UI"/>
                <a:cs typeface="Segoe UI"/>
              </a:rPr>
              <a:t>participez</a:t>
            </a:r>
            <a:endParaRPr lang="en-US" sz="1800" spc="-50" dirty="0">
              <a:solidFill>
                <a:srgbClr val="2F2F2F"/>
              </a:solidFill>
              <a:latin typeface="Segoe UI"/>
              <a:cs typeface="Segoe UI"/>
            </a:endParaRPr>
          </a:p>
          <a:p>
            <a:pPr defTabSz="517525"/>
            <a:endParaRPr lang="en-US" sz="1800" spc="-50" dirty="0">
              <a:solidFill>
                <a:srgbClr val="2F2F2F"/>
              </a:solidFill>
              <a:latin typeface="Segoe UI"/>
              <a:cs typeface="Segoe UI"/>
            </a:endParaRPr>
          </a:p>
          <a:p>
            <a:pPr defTabSz="517525"/>
            <a:r>
              <a:rPr lang="en-US" sz="1800" spc="-50" dirty="0">
                <a:solidFill>
                  <a:srgbClr val="3DA0D5"/>
                </a:solidFill>
                <a:latin typeface="Segoe UI"/>
                <a:cs typeface="Segoe UI"/>
              </a:rPr>
              <a:t>2</a:t>
            </a:r>
            <a:r>
              <a:rPr lang="en-US" sz="1800" spc="-50" dirty="0">
                <a:solidFill>
                  <a:srgbClr val="D83B01"/>
                </a:solidFill>
                <a:latin typeface="Segoe UI"/>
                <a:cs typeface="Segoe UI"/>
              </a:rPr>
              <a:t>	</a:t>
            </a:r>
            <a:r>
              <a:rPr lang="en-US" sz="1800" spc="-50" dirty="0" err="1">
                <a:solidFill>
                  <a:srgbClr val="2F2F2F"/>
                </a:solidFill>
                <a:latin typeface="Segoe UI"/>
                <a:cs typeface="Segoe UI"/>
              </a:rPr>
              <a:t>Ajoutez</a:t>
            </a:r>
            <a:r>
              <a:rPr lang="en-US" sz="1800" spc="-50" dirty="0">
                <a:solidFill>
                  <a:srgbClr val="2F2F2F"/>
                </a:solidFill>
                <a:latin typeface="Segoe UI"/>
                <a:cs typeface="Segoe UI"/>
              </a:rPr>
              <a:t> </a:t>
            </a:r>
            <a:r>
              <a:rPr lang="en-US" sz="1800" b="1" spc="-50" dirty="0">
                <a:solidFill>
                  <a:srgbClr val="87B519"/>
                </a:solidFill>
                <a:latin typeface="Segoe UI"/>
                <a:cs typeface="Segoe UI"/>
              </a:rPr>
              <a:t>#</a:t>
            </a:r>
            <a:r>
              <a:rPr lang="en-US" sz="1800" b="1" spc="-50" dirty="0" err="1">
                <a:solidFill>
                  <a:srgbClr val="87B519"/>
                </a:solidFill>
                <a:latin typeface="Segoe UI"/>
                <a:cs typeface="Segoe UI"/>
              </a:rPr>
              <a:t>experienceslive</a:t>
            </a:r>
            <a:r>
              <a:rPr lang="en-US" sz="1800" spc="-50" dirty="0">
                <a:solidFill>
                  <a:srgbClr val="87B519"/>
                </a:solidFill>
                <a:latin typeface="Segoe UI"/>
                <a:cs typeface="Segoe UI"/>
              </a:rPr>
              <a:t> </a:t>
            </a:r>
            <a:r>
              <a:rPr lang="en-US" sz="1800" spc="-50" dirty="0">
                <a:solidFill>
                  <a:srgbClr val="2F2F2F"/>
                </a:solidFill>
                <a:latin typeface="Segoe UI"/>
                <a:cs typeface="Segoe UI"/>
              </a:rPr>
              <a:t>et </a:t>
            </a:r>
            <a:r>
              <a:rPr lang="en-US" sz="1800" b="1" spc="-50" dirty="0">
                <a:solidFill>
                  <a:srgbClr val="87B519"/>
                </a:solidFill>
                <a:latin typeface="Segoe UI"/>
                <a:cs typeface="Segoe UI"/>
              </a:rPr>
              <a:t>#experiences18</a:t>
            </a:r>
            <a:r>
              <a:rPr lang="en-US" sz="1800" spc="-50" dirty="0">
                <a:solidFill>
                  <a:srgbClr val="87B519"/>
                </a:solidFill>
                <a:latin typeface="Segoe UI"/>
                <a:cs typeface="Segoe UI"/>
              </a:rPr>
              <a:t> </a:t>
            </a:r>
            <a:r>
              <a:rPr lang="en-US" sz="1800" spc="-50" dirty="0">
                <a:solidFill>
                  <a:srgbClr val="2F2F2F"/>
                </a:solidFill>
                <a:latin typeface="Segoe UI"/>
                <a:cs typeface="Segoe UI"/>
              </a:rPr>
              <a:t>à </a:t>
            </a:r>
            <a:r>
              <a:rPr lang="en-US" sz="1800" spc="-50" dirty="0" err="1">
                <a:solidFill>
                  <a:srgbClr val="2F2F2F"/>
                </a:solidFill>
                <a:latin typeface="Segoe UI"/>
                <a:cs typeface="Segoe UI"/>
              </a:rPr>
              <a:t>votre</a:t>
            </a:r>
            <a:r>
              <a:rPr lang="en-US" sz="1800" spc="-50" dirty="0">
                <a:solidFill>
                  <a:srgbClr val="2F2F2F"/>
                </a:solidFill>
                <a:latin typeface="Segoe UI"/>
                <a:cs typeface="Segoe UI"/>
              </a:rPr>
              <a:t> tweet</a:t>
            </a:r>
          </a:p>
          <a:p>
            <a:pPr defTabSz="517525"/>
            <a:endParaRPr lang="en-US" sz="1800" spc="-50" dirty="0">
              <a:solidFill>
                <a:srgbClr val="2F2F2F"/>
              </a:solidFill>
              <a:latin typeface="Segoe UI"/>
              <a:cs typeface="Segoe UI"/>
            </a:endParaRPr>
          </a:p>
          <a:p>
            <a:pPr defTabSz="517525"/>
            <a:r>
              <a:rPr lang="en-US" sz="1800" spc="-50" dirty="0">
                <a:solidFill>
                  <a:srgbClr val="3DA0D5"/>
                </a:solidFill>
                <a:latin typeface="Segoe UI"/>
                <a:cs typeface="Segoe UI"/>
              </a:rPr>
              <a:t>3</a:t>
            </a:r>
            <a:r>
              <a:rPr lang="en-US" sz="1800" spc="-50" dirty="0">
                <a:solidFill>
                  <a:srgbClr val="D83B01"/>
                </a:solidFill>
                <a:latin typeface="Segoe UI"/>
                <a:cs typeface="Segoe UI"/>
              </a:rPr>
              <a:t>	</a:t>
            </a:r>
            <a:r>
              <a:rPr lang="en-US" sz="1800" spc="-50" dirty="0" err="1">
                <a:solidFill>
                  <a:srgbClr val="2F2F2F"/>
                </a:solidFill>
                <a:latin typeface="Segoe UI"/>
                <a:cs typeface="Segoe UI"/>
              </a:rPr>
              <a:t>Partagez</a:t>
            </a:r>
            <a:r>
              <a:rPr lang="en-US" sz="1800" spc="-50" dirty="0">
                <a:solidFill>
                  <a:srgbClr val="2F2F2F"/>
                </a:solidFill>
                <a:latin typeface="Segoe UI"/>
                <a:cs typeface="Segoe UI"/>
              </a:rPr>
              <a:t> !</a:t>
            </a:r>
          </a:p>
        </p:txBody>
      </p:sp>
      <p:sp>
        <p:nvSpPr>
          <p:cNvPr id="16" name="TextBox 15">
            <a:extLst>
              <a:ext uri="{FF2B5EF4-FFF2-40B4-BE49-F238E27FC236}">
                <a16:creationId xmlns:a16="http://schemas.microsoft.com/office/drawing/2014/main" id="{50D5A79C-403B-4F20-A6CF-329A1043534B}"/>
              </a:ext>
            </a:extLst>
          </p:cNvPr>
          <p:cNvSpPr txBox="1"/>
          <p:nvPr/>
        </p:nvSpPr>
        <p:spPr>
          <a:xfrm>
            <a:off x="7728000" y="6158400"/>
            <a:ext cx="6096000" cy="54476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b="1">
                <a:solidFill>
                  <a:srgbClr val="87B519"/>
                </a:solidFill>
              </a:rPr>
              <a:t>#</a:t>
            </a:r>
            <a:r>
              <a:rPr lang="en-US" b="1" err="1">
                <a:solidFill>
                  <a:srgbClr val="87B519"/>
                </a:solidFill>
              </a:rPr>
              <a:t>experienceslive</a:t>
            </a:r>
            <a:r>
              <a:rPr lang="en-US">
                <a:solidFill>
                  <a:srgbClr val="87B519"/>
                </a:solidFill>
              </a:rPr>
              <a:t> </a:t>
            </a:r>
          </a:p>
        </p:txBody>
      </p:sp>
      <p:sp>
        <p:nvSpPr>
          <p:cNvPr id="17" name="Rectangle 16">
            <a:extLst>
              <a:ext uri="{FF2B5EF4-FFF2-40B4-BE49-F238E27FC236}">
                <a16:creationId xmlns:a16="http://schemas.microsoft.com/office/drawing/2014/main" id="{991BBC91-69B7-48C8-89B9-09EFE5C6CCDE}"/>
              </a:ext>
            </a:extLst>
          </p:cNvPr>
          <p:cNvSpPr/>
          <p:nvPr/>
        </p:nvSpPr>
        <p:spPr bwMode="auto">
          <a:xfrm>
            <a:off x="446249" y="2922177"/>
            <a:ext cx="554400" cy="542400"/>
          </a:xfrm>
          <a:prstGeom prst="rect">
            <a:avLst/>
          </a:prstGeom>
          <a:solidFill>
            <a:srgbClr val="87B5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FFFFFF"/>
                </a:solidFill>
                <a:ea typeface="Segoe UI" pitchFamily="34" charset="0"/>
                <a:cs typeface="Segoe UI" pitchFamily="34" charset="0"/>
              </a:rPr>
              <a:t>1</a:t>
            </a:r>
          </a:p>
        </p:txBody>
      </p:sp>
      <p:sp>
        <p:nvSpPr>
          <p:cNvPr id="18" name="Rectangle 17">
            <a:extLst>
              <a:ext uri="{FF2B5EF4-FFF2-40B4-BE49-F238E27FC236}">
                <a16:creationId xmlns:a16="http://schemas.microsoft.com/office/drawing/2014/main" id="{9CE56550-F390-470B-AD3E-DED5A556FD22}"/>
              </a:ext>
            </a:extLst>
          </p:cNvPr>
          <p:cNvSpPr/>
          <p:nvPr/>
        </p:nvSpPr>
        <p:spPr bwMode="auto">
          <a:xfrm>
            <a:off x="446249" y="3546177"/>
            <a:ext cx="554400" cy="542400"/>
          </a:xfrm>
          <a:prstGeom prst="rect">
            <a:avLst/>
          </a:prstGeom>
          <a:solidFill>
            <a:srgbClr val="87B5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FFFFFF"/>
                </a:solidFill>
                <a:ea typeface="Segoe UI" pitchFamily="34" charset="0"/>
                <a:cs typeface="Segoe UI" pitchFamily="34" charset="0"/>
              </a:rPr>
              <a:t>2</a:t>
            </a:r>
          </a:p>
        </p:txBody>
      </p:sp>
      <p:sp>
        <p:nvSpPr>
          <p:cNvPr id="19" name="Rectangle 18">
            <a:extLst>
              <a:ext uri="{FF2B5EF4-FFF2-40B4-BE49-F238E27FC236}">
                <a16:creationId xmlns:a16="http://schemas.microsoft.com/office/drawing/2014/main" id="{4448FB49-7CA8-4BD8-B45B-60BE08A50429}"/>
              </a:ext>
            </a:extLst>
          </p:cNvPr>
          <p:cNvSpPr/>
          <p:nvPr/>
        </p:nvSpPr>
        <p:spPr bwMode="auto">
          <a:xfrm>
            <a:off x="446249" y="4176177"/>
            <a:ext cx="554400" cy="542400"/>
          </a:xfrm>
          <a:prstGeom prst="rect">
            <a:avLst/>
          </a:prstGeom>
          <a:solidFill>
            <a:srgbClr val="87B5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FFFFFF"/>
                </a:solidFill>
                <a:ea typeface="Segoe UI" pitchFamily="34" charset="0"/>
                <a:cs typeface="Segoe UI" pitchFamily="34" charset="0"/>
              </a:rPr>
              <a:t>3</a:t>
            </a:r>
          </a:p>
        </p:txBody>
      </p:sp>
    </p:spTree>
    <p:extLst>
      <p:ext uri="{BB962C8B-B14F-4D97-AF65-F5344CB8AC3E}">
        <p14:creationId xmlns:p14="http://schemas.microsoft.com/office/powerpoint/2010/main" val="28807653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00EB6A22-0F54-4587-92C0-2AE3453C7983}"/>
              </a:ext>
            </a:extLst>
          </p:cNvPr>
          <p:cNvSpPr>
            <a:spLocks noGrp="1"/>
          </p:cNvSpPr>
          <p:nvPr>
            <p:ph type="title"/>
          </p:nvPr>
        </p:nvSpPr>
        <p:spPr/>
        <p:txBody>
          <a:bodyPr/>
          <a:lstStyle/>
          <a:p>
            <a:r>
              <a:rPr lang="en-US" sz="2700"/>
              <a:t>Pour </a:t>
            </a:r>
            <a:r>
              <a:rPr lang="en-US" sz="2700" err="1"/>
              <a:t>aller</a:t>
            </a:r>
            <a:r>
              <a:rPr lang="en-US" sz="2700"/>
              <a:t> plus loin</a:t>
            </a:r>
            <a:endParaRPr lang="en-US"/>
          </a:p>
        </p:txBody>
      </p:sp>
      <p:sp>
        <p:nvSpPr>
          <p:cNvPr id="3" name="Espace réservé du texte 2">
            <a:extLst>
              <a:ext uri="{FF2B5EF4-FFF2-40B4-BE49-F238E27FC236}">
                <a16:creationId xmlns:a16="http://schemas.microsoft.com/office/drawing/2014/main" id="{D6554B59-8871-4EE7-969C-59E12E23EF88}"/>
              </a:ext>
            </a:extLst>
          </p:cNvPr>
          <p:cNvSpPr>
            <a:spLocks noGrp="1"/>
          </p:cNvSpPr>
          <p:nvPr>
            <p:ph type="body" sz="quarter" idx="4294967295"/>
          </p:nvPr>
        </p:nvSpPr>
        <p:spPr>
          <a:xfrm>
            <a:off x="530304" y="1790291"/>
            <a:ext cx="7197695" cy="978729"/>
          </a:xfrm>
        </p:spPr>
        <p:txBody>
          <a:bodyPr/>
          <a:lstStyle/>
          <a:p>
            <a:pPr marL="0" indent="0">
              <a:buNone/>
            </a:pPr>
            <a:r>
              <a:rPr lang="fr-FR" sz="2800"/>
              <a:t>De la formation à la certification</a:t>
            </a:r>
          </a:p>
          <a:p>
            <a:pPr marL="0" indent="0">
              <a:buNone/>
            </a:pPr>
            <a:r>
              <a:rPr lang="fr-FR" sz="2400">
                <a:latin typeface="+mn-lt"/>
              </a:rPr>
              <a:t>Microsoft Learning: </a:t>
            </a:r>
            <a:r>
              <a:rPr lang="fr-FR" sz="2400">
                <a:latin typeface="+mn-lt"/>
                <a:hlinkClick r:id="rId2"/>
              </a:rPr>
              <a:t>http://learning.microsoft.com</a:t>
            </a:r>
            <a:r>
              <a:rPr lang="fr-FR" sz="2400">
                <a:latin typeface="+mn-lt"/>
              </a:rPr>
              <a:t>  </a:t>
            </a:r>
          </a:p>
        </p:txBody>
      </p:sp>
      <p:sp>
        <p:nvSpPr>
          <p:cNvPr id="16" name="TextBox 15">
            <a:extLst>
              <a:ext uri="{FF2B5EF4-FFF2-40B4-BE49-F238E27FC236}">
                <a16:creationId xmlns:a16="http://schemas.microsoft.com/office/drawing/2014/main" id="{50D5A79C-403B-4F20-A6CF-329A1043534B}"/>
              </a:ext>
            </a:extLst>
          </p:cNvPr>
          <p:cNvSpPr txBox="1"/>
          <p:nvPr/>
        </p:nvSpPr>
        <p:spPr>
          <a:xfrm>
            <a:off x="7728000" y="6158400"/>
            <a:ext cx="6096000" cy="54476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87B519"/>
                </a:solidFill>
                <a:effectLst/>
                <a:uLnTx/>
                <a:uFillTx/>
                <a:latin typeface="Segoe UI"/>
                <a:ea typeface="+mn-ea"/>
                <a:cs typeface="+mn-cs"/>
              </a:rPr>
              <a:t>#</a:t>
            </a:r>
            <a:r>
              <a:rPr kumimoji="0" lang="en-US" sz="1800" b="1" i="0" u="none" strike="noStrike" kern="1200" cap="none" spc="0" normalizeH="0" baseline="0" noProof="0" err="1">
                <a:ln>
                  <a:noFill/>
                </a:ln>
                <a:solidFill>
                  <a:srgbClr val="87B519"/>
                </a:solidFill>
                <a:effectLst/>
                <a:uLnTx/>
                <a:uFillTx/>
                <a:latin typeface="Segoe UI"/>
                <a:ea typeface="+mn-ea"/>
                <a:cs typeface="+mn-cs"/>
              </a:rPr>
              <a:t>experienceslive</a:t>
            </a:r>
            <a:r>
              <a:rPr kumimoji="0" lang="en-US" sz="1800" b="0" i="0" u="none" strike="noStrike" kern="1200" cap="none" spc="0" normalizeH="0" baseline="0" noProof="0">
                <a:ln>
                  <a:noFill/>
                </a:ln>
                <a:solidFill>
                  <a:srgbClr val="87B519"/>
                </a:solidFill>
                <a:effectLst/>
                <a:uLnTx/>
                <a:uFillTx/>
                <a:latin typeface="Segoe UI"/>
                <a:ea typeface="+mn-ea"/>
                <a:cs typeface="+mn-cs"/>
              </a:rPr>
              <a:t> </a:t>
            </a:r>
          </a:p>
        </p:txBody>
      </p:sp>
      <p:pic>
        <p:nvPicPr>
          <p:cNvPr id="6" name="Image 3">
            <a:extLst>
              <a:ext uri="{FF2B5EF4-FFF2-40B4-BE49-F238E27FC236}">
                <a16:creationId xmlns:a16="http://schemas.microsoft.com/office/drawing/2014/main" id="{B9D1E345-23AE-4830-B97C-5AC5F76FC3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2907" y="1442862"/>
            <a:ext cx="4049557" cy="1673586"/>
          </a:xfrm>
          <a:prstGeom prst="rect">
            <a:avLst/>
          </a:prstGeom>
        </p:spPr>
      </p:pic>
      <p:pic>
        <p:nvPicPr>
          <p:cNvPr id="7" name="Image 6" descr="Une image contenant texte&#10;&#10;Description générée avec un niveau de confiance très élevé">
            <a:extLst>
              <a:ext uri="{FF2B5EF4-FFF2-40B4-BE49-F238E27FC236}">
                <a16:creationId xmlns:a16="http://schemas.microsoft.com/office/drawing/2014/main" id="{D251EA3E-0607-4594-9674-C357C9586F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581" y="3423421"/>
            <a:ext cx="2641088" cy="2528842"/>
          </a:xfrm>
          <a:prstGeom prst="rect">
            <a:avLst/>
          </a:prstGeom>
        </p:spPr>
      </p:pic>
      <p:sp>
        <p:nvSpPr>
          <p:cNvPr id="8" name="Espace réservé du texte 2">
            <a:extLst>
              <a:ext uri="{FF2B5EF4-FFF2-40B4-BE49-F238E27FC236}">
                <a16:creationId xmlns:a16="http://schemas.microsoft.com/office/drawing/2014/main" id="{629AED75-D364-49E6-9473-C8301E0A0147}"/>
              </a:ext>
            </a:extLst>
          </p:cNvPr>
          <p:cNvSpPr txBox="1">
            <a:spLocks/>
          </p:cNvSpPr>
          <p:nvPr/>
        </p:nvSpPr>
        <p:spPr>
          <a:xfrm>
            <a:off x="1697952" y="4292493"/>
            <a:ext cx="10079604" cy="978729"/>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solidFill>
                  <a:srgbClr val="87B519"/>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r">
              <a:buNone/>
            </a:pPr>
            <a:r>
              <a:rPr lang="fr-FR" sz="2800"/>
              <a:t>Pour des réponses à toutes vos questions techniques</a:t>
            </a:r>
            <a:endParaRPr lang="fr-FR" sz="2800">
              <a:solidFill>
                <a:schemeClr val="accent1"/>
              </a:solidFill>
            </a:endParaRPr>
          </a:p>
          <a:p>
            <a:pPr marL="0" indent="0" algn="r">
              <a:buFont typeface="Wingdings" panose="05000000000000000000" pitchFamily="2" charset="2"/>
              <a:buNone/>
            </a:pPr>
            <a:r>
              <a:rPr lang="fr-FR" sz="2400">
                <a:latin typeface="+mn-lt"/>
              </a:rPr>
              <a:t>Microsoft Docs: </a:t>
            </a:r>
            <a:r>
              <a:rPr lang="fr-FR" sz="2400">
                <a:latin typeface="+mn-lt"/>
                <a:hlinkClick r:id="rId5">
                  <a:extLst>
                    <a:ext uri="{A12FA001-AC4F-418D-AE19-62706E023703}">
                      <ahyp:hlinkClr xmlns:ahyp="http://schemas.microsoft.com/office/drawing/2018/hyperlinkcolor" val="tx"/>
                    </a:ext>
                  </a:extLst>
                </a:hlinkClick>
              </a:rPr>
              <a:t>https://docs.microsoft.com</a:t>
            </a:r>
            <a:r>
              <a:rPr lang="fr-FR" sz="2400">
                <a:latin typeface="+mn-lt"/>
              </a:rPr>
              <a:t> </a:t>
            </a:r>
          </a:p>
        </p:txBody>
      </p:sp>
    </p:spTree>
    <p:extLst>
      <p:ext uri="{BB962C8B-B14F-4D97-AF65-F5344CB8AC3E}">
        <p14:creationId xmlns:p14="http://schemas.microsoft.com/office/powerpoint/2010/main" val="392738069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intérieur&#10;&#10;Description générée avec un niveau de confiance élevé">
            <a:extLst>
              <a:ext uri="{FF2B5EF4-FFF2-40B4-BE49-F238E27FC236}">
                <a16:creationId xmlns:a16="http://schemas.microsoft.com/office/drawing/2014/main" id="{27ABDF7F-CCA7-4D7A-82CD-3BE92CF01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776" y="1398039"/>
            <a:ext cx="9087962" cy="4760361"/>
          </a:xfrm>
          <a:prstGeom prst="rect">
            <a:avLst/>
          </a:prstGeom>
        </p:spPr>
      </p:pic>
      <p:sp>
        <p:nvSpPr>
          <p:cNvPr id="9" name="Titre 8">
            <a:extLst>
              <a:ext uri="{FF2B5EF4-FFF2-40B4-BE49-F238E27FC236}">
                <a16:creationId xmlns:a16="http://schemas.microsoft.com/office/drawing/2014/main" id="{00EB6A22-0F54-4587-92C0-2AE3453C7983}"/>
              </a:ext>
            </a:extLst>
          </p:cNvPr>
          <p:cNvSpPr>
            <a:spLocks noGrp="1"/>
          </p:cNvSpPr>
          <p:nvPr>
            <p:ph type="title"/>
          </p:nvPr>
        </p:nvSpPr>
        <p:spPr/>
        <p:txBody>
          <a:bodyPr/>
          <a:lstStyle/>
          <a:p>
            <a:r>
              <a:rPr lang="en-US" sz="2700" err="1"/>
              <a:t>Notez</a:t>
            </a:r>
            <a:r>
              <a:rPr lang="en-US" sz="2700"/>
              <a:t> </a:t>
            </a:r>
            <a:r>
              <a:rPr lang="en-US" sz="2700" err="1"/>
              <a:t>maintenant</a:t>
            </a:r>
            <a:r>
              <a:rPr lang="en-US" sz="2700"/>
              <a:t> </a:t>
            </a:r>
            <a:r>
              <a:rPr lang="en-US" sz="2700" err="1"/>
              <a:t>cette</a:t>
            </a:r>
            <a:r>
              <a:rPr lang="en-US" sz="2700"/>
              <a:t> session</a:t>
            </a:r>
            <a:endParaRPr lang="en-US"/>
          </a:p>
        </p:txBody>
      </p:sp>
      <p:sp>
        <p:nvSpPr>
          <p:cNvPr id="3" name="Espace réservé du texte 2">
            <a:extLst>
              <a:ext uri="{FF2B5EF4-FFF2-40B4-BE49-F238E27FC236}">
                <a16:creationId xmlns:a16="http://schemas.microsoft.com/office/drawing/2014/main" id="{D6554B59-8871-4EE7-969C-59E12E23EF88}"/>
              </a:ext>
            </a:extLst>
          </p:cNvPr>
          <p:cNvSpPr>
            <a:spLocks noGrp="1"/>
          </p:cNvSpPr>
          <p:nvPr>
            <p:ph type="body" sz="quarter" idx="4294967295"/>
          </p:nvPr>
        </p:nvSpPr>
        <p:spPr>
          <a:xfrm>
            <a:off x="1939895" y="1586046"/>
            <a:ext cx="9759950" cy="1908215"/>
          </a:xfrm>
        </p:spPr>
        <p:txBody>
          <a:bodyPr/>
          <a:lstStyle/>
          <a:p>
            <a:pPr marL="0" indent="0" algn="r">
              <a:buNone/>
            </a:pPr>
            <a:r>
              <a:rPr lang="fr-FR" sz="2800"/>
              <a:t>Rendez-vous sur la fiche de la session sur  </a:t>
            </a:r>
            <a:r>
              <a:rPr lang="fr-FR" sz="2800">
                <a:hlinkClick r:id="rId3">
                  <a:extLst>
                    <a:ext uri="{A12FA001-AC4F-418D-AE19-62706E023703}">
                      <ahyp:hlinkClr xmlns:ahyp="http://schemas.microsoft.com/office/drawing/2018/hyperlinkcolor" val="tx"/>
                    </a:ext>
                  </a:extLst>
                </a:hlinkClick>
              </a:rPr>
              <a:t>http://experiences18.microsoft.fr</a:t>
            </a:r>
            <a:endParaRPr lang="fr-FR" sz="2800"/>
          </a:p>
          <a:p>
            <a:pPr algn="r"/>
            <a:endParaRPr lang="fr-FR" sz="2800"/>
          </a:p>
          <a:p>
            <a:pPr marL="0" indent="0" algn="r">
              <a:buNone/>
            </a:pPr>
            <a:r>
              <a:rPr lang="fr-FR" sz="2800"/>
              <a:t>Cliquez sur le bouton « Evaluer »</a:t>
            </a:r>
          </a:p>
        </p:txBody>
      </p:sp>
      <p:sp>
        <p:nvSpPr>
          <p:cNvPr id="16" name="TextBox 15">
            <a:extLst>
              <a:ext uri="{FF2B5EF4-FFF2-40B4-BE49-F238E27FC236}">
                <a16:creationId xmlns:a16="http://schemas.microsoft.com/office/drawing/2014/main" id="{50D5A79C-403B-4F20-A6CF-329A1043534B}"/>
              </a:ext>
            </a:extLst>
          </p:cNvPr>
          <p:cNvSpPr txBox="1"/>
          <p:nvPr/>
        </p:nvSpPr>
        <p:spPr>
          <a:xfrm>
            <a:off x="7728000" y="6158400"/>
            <a:ext cx="6096000" cy="54476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87B519"/>
                </a:solidFill>
                <a:effectLst/>
                <a:uLnTx/>
                <a:uFillTx/>
                <a:latin typeface="Segoe UI"/>
                <a:ea typeface="+mn-ea"/>
                <a:cs typeface="+mn-cs"/>
              </a:rPr>
              <a:t>#</a:t>
            </a:r>
            <a:r>
              <a:rPr kumimoji="0" lang="en-US" sz="1800" b="1" i="0" u="none" strike="noStrike" kern="1200" cap="none" spc="0" normalizeH="0" baseline="0" noProof="0" err="1">
                <a:ln>
                  <a:noFill/>
                </a:ln>
                <a:solidFill>
                  <a:srgbClr val="87B519"/>
                </a:solidFill>
                <a:effectLst/>
                <a:uLnTx/>
                <a:uFillTx/>
                <a:latin typeface="Segoe UI"/>
                <a:ea typeface="+mn-ea"/>
                <a:cs typeface="+mn-cs"/>
              </a:rPr>
              <a:t>experienceslive</a:t>
            </a:r>
            <a:r>
              <a:rPr kumimoji="0" lang="en-US" sz="1800" b="0" i="0" u="none" strike="noStrike" kern="1200" cap="none" spc="0" normalizeH="0" baseline="0" noProof="0">
                <a:ln>
                  <a:noFill/>
                </a:ln>
                <a:solidFill>
                  <a:srgbClr val="87B519"/>
                </a:solidFill>
                <a:effectLst/>
                <a:uLnTx/>
                <a:uFillTx/>
                <a:latin typeface="Segoe UI"/>
                <a:ea typeface="+mn-ea"/>
                <a:cs typeface="+mn-cs"/>
              </a:rPr>
              <a:t> </a:t>
            </a:r>
          </a:p>
        </p:txBody>
      </p:sp>
    </p:spTree>
    <p:extLst>
      <p:ext uri="{BB962C8B-B14F-4D97-AF65-F5344CB8AC3E}">
        <p14:creationId xmlns:p14="http://schemas.microsoft.com/office/powerpoint/2010/main" val="204815141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7033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B5E0-5AE7-48FF-9E17-33C42E4FA41C}"/>
              </a:ext>
            </a:extLst>
          </p:cNvPr>
          <p:cNvSpPr txBox="1">
            <a:spLocks/>
          </p:cNvSpPr>
          <p:nvPr/>
        </p:nvSpPr>
        <p:spPr>
          <a:xfrm>
            <a:off x="455995" y="1432759"/>
            <a:ext cx="3618381" cy="899665"/>
          </a:xfrm>
          <a:prstGeom prst="rect">
            <a:avLst/>
          </a:prstGeom>
        </p:spPr>
        <p:txBody>
          <a:bodyPr lIns="0" tIns="0" rIns="0" bIns="0"/>
          <a:lstStyle>
            <a:lvl1pPr algn="l" defTabSz="914367" rtl="0" eaLnBrk="1" latinLnBrk="0" hangingPunct="1">
              <a:lnSpc>
                <a:spcPct val="90000"/>
              </a:lnSpc>
              <a:spcBef>
                <a:spcPct val="0"/>
              </a:spcBef>
              <a:buNone/>
              <a:defRPr lang="en-US" sz="1765" b="0" kern="1200" cap="none" spc="-49" baseline="0">
                <a:ln w="3175">
                  <a:noFill/>
                </a:ln>
                <a:solidFill>
                  <a:schemeClr val="tx1"/>
                </a:solidFill>
                <a:effectLst/>
                <a:latin typeface="+mj-lt"/>
                <a:ea typeface="+mn-ea"/>
                <a:cs typeface="Segoe UI" pitchFamily="34" charset="0"/>
              </a:defRPr>
            </a:lvl1pPr>
          </a:lstStyle>
          <a:p>
            <a:r>
              <a:rPr lang="fr-FR" sz="2000"/>
              <a:t>Au menu du jour</a:t>
            </a:r>
          </a:p>
        </p:txBody>
      </p:sp>
      <p:pic>
        <p:nvPicPr>
          <p:cNvPr id="4" name="Graphique 3">
            <a:extLst>
              <a:ext uri="{FF2B5EF4-FFF2-40B4-BE49-F238E27FC236}">
                <a16:creationId xmlns:a16="http://schemas.microsoft.com/office/drawing/2014/main" id="{30F85BB3-A888-4ED9-ADFA-63CAC30778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848225"/>
            <a:ext cx="12250271" cy="2009775"/>
          </a:xfrm>
          <a:prstGeom prst="rect">
            <a:avLst/>
          </a:prstGeom>
        </p:spPr>
      </p:pic>
      <p:grpSp>
        <p:nvGrpSpPr>
          <p:cNvPr id="5" name="Group 4">
            <a:extLst>
              <a:ext uri="{FF2B5EF4-FFF2-40B4-BE49-F238E27FC236}">
                <a16:creationId xmlns:a16="http://schemas.microsoft.com/office/drawing/2014/main" id="{D8198407-23D6-4062-A452-EC7C282E7CE1}"/>
              </a:ext>
            </a:extLst>
          </p:cNvPr>
          <p:cNvGrpSpPr>
            <a:grpSpLocks noChangeAspect="1"/>
          </p:cNvGrpSpPr>
          <p:nvPr/>
        </p:nvGrpSpPr>
        <p:grpSpPr bwMode="auto">
          <a:xfrm>
            <a:off x="455614" y="5634238"/>
            <a:ext cx="3378866" cy="901667"/>
            <a:chOff x="287" y="3417"/>
            <a:chExt cx="2833" cy="756"/>
          </a:xfrm>
        </p:grpSpPr>
        <p:sp>
          <p:nvSpPr>
            <p:cNvPr id="6" name="AutoShape 3">
              <a:extLst>
                <a:ext uri="{FF2B5EF4-FFF2-40B4-BE49-F238E27FC236}">
                  <a16:creationId xmlns:a16="http://schemas.microsoft.com/office/drawing/2014/main" id="{8947AB40-0BDF-4F1D-87C5-6B5A6B9982D8}"/>
                </a:ext>
              </a:extLst>
            </p:cNvPr>
            <p:cNvSpPr>
              <a:spLocks noChangeAspect="1" noChangeArrowheads="1" noTextEdit="1"/>
            </p:cNvSpPr>
            <p:nvPr userDrawn="1"/>
          </p:nvSpPr>
          <p:spPr bwMode="auto">
            <a:xfrm>
              <a:off x="287" y="3417"/>
              <a:ext cx="2833"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 name="Freeform 5">
              <a:extLst>
                <a:ext uri="{FF2B5EF4-FFF2-40B4-BE49-F238E27FC236}">
                  <a16:creationId xmlns:a16="http://schemas.microsoft.com/office/drawing/2014/main" id="{16A91F90-FDF4-4566-BA08-4CDF1F3DEC2E}"/>
                </a:ext>
              </a:extLst>
            </p:cNvPr>
            <p:cNvSpPr>
              <a:spLocks/>
            </p:cNvSpPr>
            <p:nvPr userDrawn="1"/>
          </p:nvSpPr>
          <p:spPr bwMode="auto">
            <a:xfrm>
              <a:off x="297" y="3435"/>
              <a:ext cx="218" cy="214"/>
            </a:xfrm>
            <a:custGeom>
              <a:avLst/>
              <a:gdLst>
                <a:gd name="T0" fmla="*/ 134 w 134"/>
                <a:gd name="T1" fmla="*/ 131 h 131"/>
                <a:gd name="T2" fmla="*/ 118 w 134"/>
                <a:gd name="T3" fmla="*/ 131 h 131"/>
                <a:gd name="T4" fmla="*/ 118 w 134"/>
                <a:gd name="T5" fmla="*/ 43 h 131"/>
                <a:gd name="T6" fmla="*/ 120 w 134"/>
                <a:gd name="T7" fmla="*/ 17 h 131"/>
                <a:gd name="T8" fmla="*/ 119 w 134"/>
                <a:gd name="T9" fmla="*/ 17 h 131"/>
                <a:gd name="T10" fmla="*/ 115 w 134"/>
                <a:gd name="T11" fmla="*/ 30 h 131"/>
                <a:gd name="T12" fmla="*/ 71 w 134"/>
                <a:gd name="T13" fmla="*/ 131 h 131"/>
                <a:gd name="T14" fmla="*/ 63 w 134"/>
                <a:gd name="T15" fmla="*/ 131 h 131"/>
                <a:gd name="T16" fmla="*/ 18 w 134"/>
                <a:gd name="T17" fmla="*/ 31 h 131"/>
                <a:gd name="T18" fmla="*/ 14 w 134"/>
                <a:gd name="T19" fmla="*/ 17 h 131"/>
                <a:gd name="T20" fmla="*/ 14 w 134"/>
                <a:gd name="T21" fmla="*/ 17 h 131"/>
                <a:gd name="T22" fmla="*/ 15 w 134"/>
                <a:gd name="T23" fmla="*/ 43 h 131"/>
                <a:gd name="T24" fmla="*/ 15 w 134"/>
                <a:gd name="T25" fmla="*/ 131 h 131"/>
                <a:gd name="T26" fmla="*/ 0 w 134"/>
                <a:gd name="T27" fmla="*/ 131 h 131"/>
                <a:gd name="T28" fmla="*/ 0 w 134"/>
                <a:gd name="T29" fmla="*/ 0 h 131"/>
                <a:gd name="T30" fmla="*/ 20 w 134"/>
                <a:gd name="T31" fmla="*/ 0 h 131"/>
                <a:gd name="T32" fmla="*/ 61 w 134"/>
                <a:gd name="T33" fmla="*/ 91 h 131"/>
                <a:gd name="T34" fmla="*/ 66 w 134"/>
                <a:gd name="T35" fmla="*/ 107 h 131"/>
                <a:gd name="T36" fmla="*/ 67 w 134"/>
                <a:gd name="T37" fmla="*/ 107 h 131"/>
                <a:gd name="T38" fmla="*/ 73 w 134"/>
                <a:gd name="T39" fmla="*/ 91 h 131"/>
                <a:gd name="T40" fmla="*/ 114 w 134"/>
                <a:gd name="T41" fmla="*/ 0 h 131"/>
                <a:gd name="T42" fmla="*/ 134 w 134"/>
                <a:gd name="T43" fmla="*/ 0 h 131"/>
                <a:gd name="T44" fmla="*/ 134 w 134"/>
                <a:gd name="T4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4" h="131">
                  <a:moveTo>
                    <a:pt x="134" y="131"/>
                  </a:moveTo>
                  <a:cubicBezTo>
                    <a:pt x="118" y="131"/>
                    <a:pt x="118" y="131"/>
                    <a:pt x="118" y="131"/>
                  </a:cubicBezTo>
                  <a:cubicBezTo>
                    <a:pt x="118" y="43"/>
                    <a:pt x="118" y="43"/>
                    <a:pt x="118" y="43"/>
                  </a:cubicBezTo>
                  <a:cubicBezTo>
                    <a:pt x="118" y="36"/>
                    <a:pt x="119" y="27"/>
                    <a:pt x="120" y="17"/>
                  </a:cubicBezTo>
                  <a:cubicBezTo>
                    <a:pt x="119" y="17"/>
                    <a:pt x="119" y="17"/>
                    <a:pt x="119" y="17"/>
                  </a:cubicBezTo>
                  <a:cubicBezTo>
                    <a:pt x="118" y="23"/>
                    <a:pt x="117" y="27"/>
                    <a:pt x="115" y="30"/>
                  </a:cubicBezTo>
                  <a:cubicBezTo>
                    <a:pt x="71" y="131"/>
                    <a:pt x="71" y="131"/>
                    <a:pt x="71" y="131"/>
                  </a:cubicBezTo>
                  <a:cubicBezTo>
                    <a:pt x="63" y="131"/>
                    <a:pt x="63" y="131"/>
                    <a:pt x="63" y="131"/>
                  </a:cubicBezTo>
                  <a:cubicBezTo>
                    <a:pt x="18" y="31"/>
                    <a:pt x="18" y="31"/>
                    <a:pt x="18" y="31"/>
                  </a:cubicBezTo>
                  <a:cubicBezTo>
                    <a:pt x="17" y="28"/>
                    <a:pt x="16" y="23"/>
                    <a:pt x="14" y="17"/>
                  </a:cubicBezTo>
                  <a:cubicBezTo>
                    <a:pt x="14" y="17"/>
                    <a:pt x="14" y="17"/>
                    <a:pt x="14" y="17"/>
                  </a:cubicBezTo>
                  <a:cubicBezTo>
                    <a:pt x="15" y="22"/>
                    <a:pt x="15" y="31"/>
                    <a:pt x="15" y="43"/>
                  </a:cubicBezTo>
                  <a:cubicBezTo>
                    <a:pt x="15" y="131"/>
                    <a:pt x="15" y="131"/>
                    <a:pt x="15" y="131"/>
                  </a:cubicBezTo>
                  <a:cubicBezTo>
                    <a:pt x="0" y="131"/>
                    <a:pt x="0" y="131"/>
                    <a:pt x="0" y="131"/>
                  </a:cubicBezTo>
                  <a:cubicBezTo>
                    <a:pt x="0" y="0"/>
                    <a:pt x="0" y="0"/>
                    <a:pt x="0" y="0"/>
                  </a:cubicBezTo>
                  <a:cubicBezTo>
                    <a:pt x="20" y="0"/>
                    <a:pt x="20" y="0"/>
                    <a:pt x="20" y="0"/>
                  </a:cubicBezTo>
                  <a:cubicBezTo>
                    <a:pt x="61" y="91"/>
                    <a:pt x="61" y="91"/>
                    <a:pt x="61" y="91"/>
                  </a:cubicBezTo>
                  <a:cubicBezTo>
                    <a:pt x="64" y="98"/>
                    <a:pt x="66" y="103"/>
                    <a:pt x="66" y="107"/>
                  </a:cubicBezTo>
                  <a:cubicBezTo>
                    <a:pt x="67" y="107"/>
                    <a:pt x="67" y="107"/>
                    <a:pt x="67" y="107"/>
                  </a:cubicBezTo>
                  <a:cubicBezTo>
                    <a:pt x="70" y="98"/>
                    <a:pt x="72" y="93"/>
                    <a:pt x="73" y="91"/>
                  </a:cubicBezTo>
                  <a:cubicBezTo>
                    <a:pt x="114" y="0"/>
                    <a:pt x="114" y="0"/>
                    <a:pt x="114" y="0"/>
                  </a:cubicBezTo>
                  <a:cubicBezTo>
                    <a:pt x="134" y="0"/>
                    <a:pt x="134" y="0"/>
                    <a:pt x="134" y="0"/>
                  </a:cubicBezTo>
                  <a:lnTo>
                    <a:pt x="134"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6">
              <a:extLst>
                <a:ext uri="{FF2B5EF4-FFF2-40B4-BE49-F238E27FC236}">
                  <a16:creationId xmlns:a16="http://schemas.microsoft.com/office/drawing/2014/main" id="{C487A9FD-0067-4486-B74D-44C155550B61}"/>
                </a:ext>
              </a:extLst>
            </p:cNvPr>
            <p:cNvSpPr>
              <a:spLocks noEditPoints="1"/>
            </p:cNvSpPr>
            <p:nvPr userDrawn="1"/>
          </p:nvSpPr>
          <p:spPr bwMode="auto">
            <a:xfrm>
              <a:off x="564" y="3425"/>
              <a:ext cx="33" cy="224"/>
            </a:xfrm>
            <a:custGeom>
              <a:avLst/>
              <a:gdLst>
                <a:gd name="T0" fmla="*/ 20 w 20"/>
                <a:gd name="T1" fmla="*/ 9 h 137"/>
                <a:gd name="T2" fmla="*/ 17 w 20"/>
                <a:gd name="T3" fmla="*/ 16 h 137"/>
                <a:gd name="T4" fmla="*/ 10 w 20"/>
                <a:gd name="T5" fmla="*/ 19 h 137"/>
                <a:gd name="T6" fmla="*/ 3 w 20"/>
                <a:gd name="T7" fmla="*/ 17 h 137"/>
                <a:gd name="T8" fmla="*/ 0 w 20"/>
                <a:gd name="T9" fmla="*/ 9 h 137"/>
                <a:gd name="T10" fmla="*/ 3 w 20"/>
                <a:gd name="T11" fmla="*/ 3 h 137"/>
                <a:gd name="T12" fmla="*/ 10 w 20"/>
                <a:gd name="T13" fmla="*/ 0 h 137"/>
                <a:gd name="T14" fmla="*/ 17 w 20"/>
                <a:gd name="T15" fmla="*/ 3 h 137"/>
                <a:gd name="T16" fmla="*/ 20 w 20"/>
                <a:gd name="T17" fmla="*/ 9 h 137"/>
                <a:gd name="T18" fmla="*/ 17 w 20"/>
                <a:gd name="T19" fmla="*/ 137 h 137"/>
                <a:gd name="T20" fmla="*/ 2 w 20"/>
                <a:gd name="T21" fmla="*/ 137 h 137"/>
                <a:gd name="T22" fmla="*/ 2 w 20"/>
                <a:gd name="T23" fmla="*/ 43 h 137"/>
                <a:gd name="T24" fmla="*/ 17 w 20"/>
                <a:gd name="T25" fmla="*/ 43 h 137"/>
                <a:gd name="T26" fmla="*/ 17 w 20"/>
                <a:gd name="T2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37">
                  <a:moveTo>
                    <a:pt x="20" y="9"/>
                  </a:moveTo>
                  <a:cubicBezTo>
                    <a:pt x="20" y="12"/>
                    <a:pt x="19" y="15"/>
                    <a:pt x="17" y="16"/>
                  </a:cubicBezTo>
                  <a:cubicBezTo>
                    <a:pt x="15" y="18"/>
                    <a:pt x="12" y="19"/>
                    <a:pt x="10" y="19"/>
                  </a:cubicBezTo>
                  <a:cubicBezTo>
                    <a:pt x="7" y="19"/>
                    <a:pt x="5" y="18"/>
                    <a:pt x="3" y="17"/>
                  </a:cubicBezTo>
                  <a:cubicBezTo>
                    <a:pt x="1" y="15"/>
                    <a:pt x="0" y="12"/>
                    <a:pt x="0" y="9"/>
                  </a:cubicBezTo>
                  <a:cubicBezTo>
                    <a:pt x="0" y="7"/>
                    <a:pt x="1" y="5"/>
                    <a:pt x="3" y="3"/>
                  </a:cubicBezTo>
                  <a:cubicBezTo>
                    <a:pt x="5" y="1"/>
                    <a:pt x="7" y="0"/>
                    <a:pt x="10" y="0"/>
                  </a:cubicBezTo>
                  <a:cubicBezTo>
                    <a:pt x="13" y="0"/>
                    <a:pt x="15" y="1"/>
                    <a:pt x="17" y="3"/>
                  </a:cubicBezTo>
                  <a:cubicBezTo>
                    <a:pt x="19" y="5"/>
                    <a:pt x="20" y="7"/>
                    <a:pt x="20" y="9"/>
                  </a:cubicBezTo>
                  <a:close/>
                  <a:moveTo>
                    <a:pt x="17" y="137"/>
                  </a:moveTo>
                  <a:cubicBezTo>
                    <a:pt x="2" y="137"/>
                    <a:pt x="2" y="137"/>
                    <a:pt x="2" y="137"/>
                  </a:cubicBezTo>
                  <a:cubicBezTo>
                    <a:pt x="2" y="43"/>
                    <a:pt x="2" y="43"/>
                    <a:pt x="2" y="43"/>
                  </a:cubicBezTo>
                  <a:cubicBezTo>
                    <a:pt x="17" y="43"/>
                    <a:pt x="17" y="43"/>
                    <a:pt x="17" y="43"/>
                  </a:cubicBezTo>
                  <a:lnTo>
                    <a:pt x="17" y="1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7">
              <a:extLst>
                <a:ext uri="{FF2B5EF4-FFF2-40B4-BE49-F238E27FC236}">
                  <a16:creationId xmlns:a16="http://schemas.microsoft.com/office/drawing/2014/main" id="{DE586132-735F-49F5-807F-89C38565E6FC}"/>
                </a:ext>
              </a:extLst>
            </p:cNvPr>
            <p:cNvSpPr>
              <a:spLocks/>
            </p:cNvSpPr>
            <p:nvPr userDrawn="1"/>
          </p:nvSpPr>
          <p:spPr bwMode="auto">
            <a:xfrm>
              <a:off x="630" y="3492"/>
              <a:ext cx="115" cy="161"/>
            </a:xfrm>
            <a:custGeom>
              <a:avLst/>
              <a:gdLst>
                <a:gd name="T0" fmla="*/ 71 w 71"/>
                <a:gd name="T1" fmla="*/ 91 h 98"/>
                <a:gd name="T2" fmla="*/ 45 w 71"/>
                <a:gd name="T3" fmla="*/ 98 h 98"/>
                <a:gd name="T4" fmla="*/ 22 w 71"/>
                <a:gd name="T5" fmla="*/ 92 h 98"/>
                <a:gd name="T6" fmla="*/ 6 w 71"/>
                <a:gd name="T7" fmla="*/ 75 h 98"/>
                <a:gd name="T8" fmla="*/ 0 w 71"/>
                <a:gd name="T9" fmla="*/ 51 h 98"/>
                <a:gd name="T10" fmla="*/ 14 w 71"/>
                <a:gd name="T11" fmla="*/ 14 h 98"/>
                <a:gd name="T12" fmla="*/ 49 w 71"/>
                <a:gd name="T13" fmla="*/ 0 h 98"/>
                <a:gd name="T14" fmla="*/ 71 w 71"/>
                <a:gd name="T15" fmla="*/ 5 h 98"/>
                <a:gd name="T16" fmla="*/ 71 w 71"/>
                <a:gd name="T17" fmla="*/ 20 h 98"/>
                <a:gd name="T18" fmla="*/ 48 w 71"/>
                <a:gd name="T19" fmla="*/ 13 h 98"/>
                <a:gd name="T20" fmla="*/ 25 w 71"/>
                <a:gd name="T21" fmla="*/ 23 h 98"/>
                <a:gd name="T22" fmla="*/ 16 w 71"/>
                <a:gd name="T23" fmla="*/ 50 h 98"/>
                <a:gd name="T24" fmla="*/ 24 w 71"/>
                <a:gd name="T25" fmla="*/ 76 h 98"/>
                <a:gd name="T26" fmla="*/ 48 w 71"/>
                <a:gd name="T27" fmla="*/ 85 h 98"/>
                <a:gd name="T28" fmla="*/ 71 w 71"/>
                <a:gd name="T29" fmla="*/ 77 h 98"/>
                <a:gd name="T30" fmla="*/ 71 w 71"/>
                <a:gd name="T31" fmla="*/ 9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98">
                  <a:moveTo>
                    <a:pt x="71" y="91"/>
                  </a:moveTo>
                  <a:cubicBezTo>
                    <a:pt x="63" y="96"/>
                    <a:pt x="55" y="98"/>
                    <a:pt x="45" y="98"/>
                  </a:cubicBezTo>
                  <a:cubicBezTo>
                    <a:pt x="36" y="98"/>
                    <a:pt x="29" y="96"/>
                    <a:pt x="22" y="92"/>
                  </a:cubicBezTo>
                  <a:cubicBezTo>
                    <a:pt x="15" y="88"/>
                    <a:pt x="10" y="83"/>
                    <a:pt x="6" y="75"/>
                  </a:cubicBezTo>
                  <a:cubicBezTo>
                    <a:pt x="2" y="68"/>
                    <a:pt x="0" y="60"/>
                    <a:pt x="0" y="51"/>
                  </a:cubicBezTo>
                  <a:cubicBezTo>
                    <a:pt x="0" y="36"/>
                    <a:pt x="5" y="23"/>
                    <a:pt x="14" y="14"/>
                  </a:cubicBezTo>
                  <a:cubicBezTo>
                    <a:pt x="23" y="4"/>
                    <a:pt x="34" y="0"/>
                    <a:pt x="49" y="0"/>
                  </a:cubicBezTo>
                  <a:cubicBezTo>
                    <a:pt x="57" y="0"/>
                    <a:pt x="64" y="1"/>
                    <a:pt x="71" y="5"/>
                  </a:cubicBezTo>
                  <a:cubicBezTo>
                    <a:pt x="71" y="20"/>
                    <a:pt x="71" y="20"/>
                    <a:pt x="71" y="20"/>
                  </a:cubicBezTo>
                  <a:cubicBezTo>
                    <a:pt x="64" y="15"/>
                    <a:pt x="56" y="13"/>
                    <a:pt x="48" y="13"/>
                  </a:cubicBezTo>
                  <a:cubicBezTo>
                    <a:pt x="39" y="13"/>
                    <a:pt x="31" y="16"/>
                    <a:pt x="25" y="23"/>
                  </a:cubicBezTo>
                  <a:cubicBezTo>
                    <a:pt x="19" y="30"/>
                    <a:pt x="16" y="39"/>
                    <a:pt x="16" y="50"/>
                  </a:cubicBezTo>
                  <a:cubicBezTo>
                    <a:pt x="16" y="61"/>
                    <a:pt x="19" y="69"/>
                    <a:pt x="24" y="76"/>
                  </a:cubicBezTo>
                  <a:cubicBezTo>
                    <a:pt x="30" y="82"/>
                    <a:pt x="38" y="85"/>
                    <a:pt x="48" y="85"/>
                  </a:cubicBezTo>
                  <a:cubicBezTo>
                    <a:pt x="56" y="85"/>
                    <a:pt x="63" y="82"/>
                    <a:pt x="71" y="77"/>
                  </a:cubicBezTo>
                  <a:lnTo>
                    <a:pt x="71" y="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8">
              <a:extLst>
                <a:ext uri="{FF2B5EF4-FFF2-40B4-BE49-F238E27FC236}">
                  <a16:creationId xmlns:a16="http://schemas.microsoft.com/office/drawing/2014/main" id="{9289F5C9-D335-409C-BE84-1E733FDCACCD}"/>
                </a:ext>
              </a:extLst>
            </p:cNvPr>
            <p:cNvSpPr>
              <a:spLocks/>
            </p:cNvSpPr>
            <p:nvPr userDrawn="1"/>
          </p:nvSpPr>
          <p:spPr bwMode="auto">
            <a:xfrm>
              <a:off x="781" y="3492"/>
              <a:ext cx="80" cy="157"/>
            </a:xfrm>
            <a:custGeom>
              <a:avLst/>
              <a:gdLst>
                <a:gd name="T0" fmla="*/ 49 w 49"/>
                <a:gd name="T1" fmla="*/ 17 h 96"/>
                <a:gd name="T2" fmla="*/ 38 w 49"/>
                <a:gd name="T3" fmla="*/ 14 h 96"/>
                <a:gd name="T4" fmla="*/ 21 w 49"/>
                <a:gd name="T5" fmla="*/ 24 h 96"/>
                <a:gd name="T6" fmla="*/ 15 w 49"/>
                <a:gd name="T7" fmla="*/ 48 h 96"/>
                <a:gd name="T8" fmla="*/ 15 w 49"/>
                <a:gd name="T9" fmla="*/ 96 h 96"/>
                <a:gd name="T10" fmla="*/ 0 w 49"/>
                <a:gd name="T11" fmla="*/ 96 h 96"/>
                <a:gd name="T12" fmla="*/ 0 w 49"/>
                <a:gd name="T13" fmla="*/ 2 h 96"/>
                <a:gd name="T14" fmla="*/ 15 w 49"/>
                <a:gd name="T15" fmla="*/ 2 h 96"/>
                <a:gd name="T16" fmla="*/ 15 w 49"/>
                <a:gd name="T17" fmla="*/ 21 h 96"/>
                <a:gd name="T18" fmla="*/ 16 w 49"/>
                <a:gd name="T19" fmla="*/ 21 h 96"/>
                <a:gd name="T20" fmla="*/ 25 w 49"/>
                <a:gd name="T21" fmla="*/ 6 h 96"/>
                <a:gd name="T22" fmla="*/ 40 w 49"/>
                <a:gd name="T23" fmla="*/ 0 h 96"/>
                <a:gd name="T24" fmla="*/ 49 w 49"/>
                <a:gd name="T25" fmla="*/ 2 h 96"/>
                <a:gd name="T26" fmla="*/ 49 w 49"/>
                <a:gd name="T27" fmla="*/ 1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96">
                  <a:moveTo>
                    <a:pt x="49" y="17"/>
                  </a:moveTo>
                  <a:cubicBezTo>
                    <a:pt x="46" y="15"/>
                    <a:pt x="43" y="14"/>
                    <a:pt x="38" y="14"/>
                  </a:cubicBezTo>
                  <a:cubicBezTo>
                    <a:pt x="31" y="14"/>
                    <a:pt x="26" y="17"/>
                    <a:pt x="21" y="24"/>
                  </a:cubicBezTo>
                  <a:cubicBezTo>
                    <a:pt x="17" y="30"/>
                    <a:pt x="15" y="38"/>
                    <a:pt x="15" y="48"/>
                  </a:cubicBezTo>
                  <a:cubicBezTo>
                    <a:pt x="15" y="96"/>
                    <a:pt x="15" y="96"/>
                    <a:pt x="15" y="96"/>
                  </a:cubicBezTo>
                  <a:cubicBezTo>
                    <a:pt x="0" y="96"/>
                    <a:pt x="0" y="96"/>
                    <a:pt x="0" y="96"/>
                  </a:cubicBezTo>
                  <a:cubicBezTo>
                    <a:pt x="0" y="2"/>
                    <a:pt x="0" y="2"/>
                    <a:pt x="0" y="2"/>
                  </a:cubicBezTo>
                  <a:cubicBezTo>
                    <a:pt x="15" y="2"/>
                    <a:pt x="15" y="2"/>
                    <a:pt x="15" y="2"/>
                  </a:cubicBezTo>
                  <a:cubicBezTo>
                    <a:pt x="15" y="21"/>
                    <a:pt x="15" y="21"/>
                    <a:pt x="15" y="21"/>
                  </a:cubicBezTo>
                  <a:cubicBezTo>
                    <a:pt x="16" y="21"/>
                    <a:pt x="16" y="21"/>
                    <a:pt x="16" y="21"/>
                  </a:cubicBezTo>
                  <a:cubicBezTo>
                    <a:pt x="18" y="15"/>
                    <a:pt x="21" y="10"/>
                    <a:pt x="25" y="6"/>
                  </a:cubicBezTo>
                  <a:cubicBezTo>
                    <a:pt x="29" y="2"/>
                    <a:pt x="34" y="0"/>
                    <a:pt x="40" y="0"/>
                  </a:cubicBezTo>
                  <a:cubicBezTo>
                    <a:pt x="44" y="0"/>
                    <a:pt x="47" y="1"/>
                    <a:pt x="49" y="2"/>
                  </a:cubicBezTo>
                  <a:lnTo>
                    <a:pt x="4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9">
              <a:extLst>
                <a:ext uri="{FF2B5EF4-FFF2-40B4-BE49-F238E27FC236}">
                  <a16:creationId xmlns:a16="http://schemas.microsoft.com/office/drawing/2014/main" id="{5D8198F7-228D-400A-ABC8-91E526B39610}"/>
                </a:ext>
              </a:extLst>
            </p:cNvPr>
            <p:cNvSpPr>
              <a:spLocks noEditPoints="1"/>
            </p:cNvSpPr>
            <p:nvPr userDrawn="1"/>
          </p:nvSpPr>
          <p:spPr bwMode="auto">
            <a:xfrm>
              <a:off x="873" y="3492"/>
              <a:ext cx="150" cy="161"/>
            </a:xfrm>
            <a:custGeom>
              <a:avLst/>
              <a:gdLst>
                <a:gd name="T0" fmla="*/ 92 w 92"/>
                <a:gd name="T1" fmla="*/ 48 h 98"/>
                <a:gd name="T2" fmla="*/ 79 w 92"/>
                <a:gd name="T3" fmla="*/ 84 h 98"/>
                <a:gd name="T4" fmla="*/ 45 w 92"/>
                <a:gd name="T5" fmla="*/ 98 h 98"/>
                <a:gd name="T6" fmla="*/ 12 w 92"/>
                <a:gd name="T7" fmla="*/ 85 h 98"/>
                <a:gd name="T8" fmla="*/ 0 w 92"/>
                <a:gd name="T9" fmla="*/ 50 h 98"/>
                <a:gd name="T10" fmla="*/ 12 w 92"/>
                <a:gd name="T11" fmla="*/ 13 h 98"/>
                <a:gd name="T12" fmla="*/ 48 w 92"/>
                <a:gd name="T13" fmla="*/ 0 h 98"/>
                <a:gd name="T14" fmla="*/ 80 w 92"/>
                <a:gd name="T15" fmla="*/ 13 h 98"/>
                <a:gd name="T16" fmla="*/ 92 w 92"/>
                <a:gd name="T17" fmla="*/ 48 h 98"/>
                <a:gd name="T18" fmla="*/ 77 w 92"/>
                <a:gd name="T19" fmla="*/ 49 h 98"/>
                <a:gd name="T20" fmla="*/ 69 w 92"/>
                <a:gd name="T21" fmla="*/ 22 h 98"/>
                <a:gd name="T22" fmla="*/ 46 w 92"/>
                <a:gd name="T23" fmla="*/ 13 h 98"/>
                <a:gd name="T24" fmla="*/ 24 w 92"/>
                <a:gd name="T25" fmla="*/ 22 h 98"/>
                <a:gd name="T26" fmla="*/ 15 w 92"/>
                <a:gd name="T27" fmla="*/ 49 h 98"/>
                <a:gd name="T28" fmla="*/ 24 w 92"/>
                <a:gd name="T29" fmla="*/ 76 h 98"/>
                <a:gd name="T30" fmla="*/ 46 w 92"/>
                <a:gd name="T31" fmla="*/ 85 h 98"/>
                <a:gd name="T32" fmla="*/ 69 w 92"/>
                <a:gd name="T33" fmla="*/ 76 h 98"/>
                <a:gd name="T34" fmla="*/ 77 w 92"/>
                <a:gd name="T35" fmla="*/ 4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98">
                  <a:moveTo>
                    <a:pt x="92" y="48"/>
                  </a:moveTo>
                  <a:cubicBezTo>
                    <a:pt x="92" y="63"/>
                    <a:pt x="88" y="75"/>
                    <a:pt x="79" y="84"/>
                  </a:cubicBezTo>
                  <a:cubicBezTo>
                    <a:pt x="71" y="93"/>
                    <a:pt x="60" y="98"/>
                    <a:pt x="45" y="98"/>
                  </a:cubicBezTo>
                  <a:cubicBezTo>
                    <a:pt x="31" y="98"/>
                    <a:pt x="20" y="94"/>
                    <a:pt x="12" y="85"/>
                  </a:cubicBezTo>
                  <a:cubicBezTo>
                    <a:pt x="4" y="76"/>
                    <a:pt x="0" y="64"/>
                    <a:pt x="0" y="50"/>
                  </a:cubicBezTo>
                  <a:cubicBezTo>
                    <a:pt x="0" y="34"/>
                    <a:pt x="4" y="22"/>
                    <a:pt x="12" y="13"/>
                  </a:cubicBezTo>
                  <a:cubicBezTo>
                    <a:pt x="21" y="4"/>
                    <a:pt x="33" y="0"/>
                    <a:pt x="48" y="0"/>
                  </a:cubicBezTo>
                  <a:cubicBezTo>
                    <a:pt x="61" y="0"/>
                    <a:pt x="72" y="4"/>
                    <a:pt x="80" y="13"/>
                  </a:cubicBezTo>
                  <a:cubicBezTo>
                    <a:pt x="88" y="21"/>
                    <a:pt x="92" y="33"/>
                    <a:pt x="92" y="48"/>
                  </a:cubicBezTo>
                  <a:close/>
                  <a:moveTo>
                    <a:pt x="77" y="49"/>
                  </a:moveTo>
                  <a:cubicBezTo>
                    <a:pt x="77" y="37"/>
                    <a:pt x="74" y="28"/>
                    <a:pt x="69" y="22"/>
                  </a:cubicBezTo>
                  <a:cubicBezTo>
                    <a:pt x="64" y="16"/>
                    <a:pt x="56" y="13"/>
                    <a:pt x="46" y="13"/>
                  </a:cubicBezTo>
                  <a:cubicBezTo>
                    <a:pt x="37" y="13"/>
                    <a:pt x="29" y="16"/>
                    <a:pt x="24" y="22"/>
                  </a:cubicBezTo>
                  <a:cubicBezTo>
                    <a:pt x="18" y="29"/>
                    <a:pt x="15" y="38"/>
                    <a:pt x="15" y="49"/>
                  </a:cubicBezTo>
                  <a:cubicBezTo>
                    <a:pt x="15" y="61"/>
                    <a:pt x="18" y="69"/>
                    <a:pt x="24" y="76"/>
                  </a:cubicBezTo>
                  <a:cubicBezTo>
                    <a:pt x="29" y="82"/>
                    <a:pt x="37" y="85"/>
                    <a:pt x="46" y="85"/>
                  </a:cubicBezTo>
                  <a:cubicBezTo>
                    <a:pt x="56" y="85"/>
                    <a:pt x="64" y="82"/>
                    <a:pt x="69" y="76"/>
                  </a:cubicBezTo>
                  <a:cubicBezTo>
                    <a:pt x="74" y="70"/>
                    <a:pt x="77" y="61"/>
                    <a:pt x="77"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10">
              <a:extLst>
                <a:ext uri="{FF2B5EF4-FFF2-40B4-BE49-F238E27FC236}">
                  <a16:creationId xmlns:a16="http://schemas.microsoft.com/office/drawing/2014/main" id="{D45ECD0B-5B06-4C56-91B3-4C56DA4A1063}"/>
                </a:ext>
              </a:extLst>
            </p:cNvPr>
            <p:cNvSpPr>
              <a:spLocks/>
            </p:cNvSpPr>
            <p:nvPr userDrawn="1"/>
          </p:nvSpPr>
          <p:spPr bwMode="auto">
            <a:xfrm>
              <a:off x="1050" y="3492"/>
              <a:ext cx="93" cy="161"/>
            </a:xfrm>
            <a:custGeom>
              <a:avLst/>
              <a:gdLst>
                <a:gd name="T0" fmla="*/ 57 w 57"/>
                <a:gd name="T1" fmla="*/ 71 h 98"/>
                <a:gd name="T2" fmla="*/ 48 w 57"/>
                <a:gd name="T3" fmla="*/ 90 h 98"/>
                <a:gd name="T4" fmla="*/ 23 w 57"/>
                <a:gd name="T5" fmla="*/ 98 h 98"/>
                <a:gd name="T6" fmla="*/ 0 w 57"/>
                <a:gd name="T7" fmla="*/ 92 h 98"/>
                <a:gd name="T8" fmla="*/ 0 w 57"/>
                <a:gd name="T9" fmla="*/ 76 h 98"/>
                <a:gd name="T10" fmla="*/ 24 w 57"/>
                <a:gd name="T11" fmla="*/ 85 h 98"/>
                <a:gd name="T12" fmla="*/ 42 w 57"/>
                <a:gd name="T13" fmla="*/ 72 h 98"/>
                <a:gd name="T14" fmla="*/ 38 w 57"/>
                <a:gd name="T15" fmla="*/ 63 h 98"/>
                <a:gd name="T16" fmla="*/ 23 w 57"/>
                <a:gd name="T17" fmla="*/ 54 h 98"/>
                <a:gd name="T18" fmla="*/ 5 w 57"/>
                <a:gd name="T19" fmla="*/ 43 h 98"/>
                <a:gd name="T20" fmla="*/ 0 w 57"/>
                <a:gd name="T21" fmla="*/ 27 h 98"/>
                <a:gd name="T22" fmla="*/ 9 w 57"/>
                <a:gd name="T23" fmla="*/ 8 h 98"/>
                <a:gd name="T24" fmla="*/ 33 w 57"/>
                <a:gd name="T25" fmla="*/ 0 h 98"/>
                <a:gd name="T26" fmla="*/ 53 w 57"/>
                <a:gd name="T27" fmla="*/ 4 h 98"/>
                <a:gd name="T28" fmla="*/ 53 w 57"/>
                <a:gd name="T29" fmla="*/ 19 h 98"/>
                <a:gd name="T30" fmla="*/ 32 w 57"/>
                <a:gd name="T31" fmla="*/ 13 h 98"/>
                <a:gd name="T32" fmla="*/ 20 w 57"/>
                <a:gd name="T33" fmla="*/ 16 h 98"/>
                <a:gd name="T34" fmla="*/ 15 w 57"/>
                <a:gd name="T35" fmla="*/ 26 h 98"/>
                <a:gd name="T36" fmla="*/ 19 w 57"/>
                <a:gd name="T37" fmla="*/ 35 h 98"/>
                <a:gd name="T38" fmla="*/ 33 w 57"/>
                <a:gd name="T39" fmla="*/ 43 h 98"/>
                <a:gd name="T40" fmla="*/ 52 w 57"/>
                <a:gd name="T41" fmla="*/ 55 h 98"/>
                <a:gd name="T42" fmla="*/ 57 w 57"/>
                <a:gd name="T43" fmla="*/ 7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98">
                  <a:moveTo>
                    <a:pt x="57" y="71"/>
                  </a:moveTo>
                  <a:cubicBezTo>
                    <a:pt x="57" y="79"/>
                    <a:pt x="54" y="85"/>
                    <a:pt x="48" y="90"/>
                  </a:cubicBezTo>
                  <a:cubicBezTo>
                    <a:pt x="42" y="95"/>
                    <a:pt x="33" y="98"/>
                    <a:pt x="23" y="98"/>
                  </a:cubicBezTo>
                  <a:cubicBezTo>
                    <a:pt x="14" y="98"/>
                    <a:pt x="6" y="96"/>
                    <a:pt x="0" y="92"/>
                  </a:cubicBezTo>
                  <a:cubicBezTo>
                    <a:pt x="0" y="76"/>
                    <a:pt x="0" y="76"/>
                    <a:pt x="0" y="76"/>
                  </a:cubicBezTo>
                  <a:cubicBezTo>
                    <a:pt x="7" y="82"/>
                    <a:pt x="15" y="85"/>
                    <a:pt x="24" y="85"/>
                  </a:cubicBezTo>
                  <a:cubicBezTo>
                    <a:pt x="36" y="85"/>
                    <a:pt x="42" y="81"/>
                    <a:pt x="42" y="72"/>
                  </a:cubicBezTo>
                  <a:cubicBezTo>
                    <a:pt x="42" y="69"/>
                    <a:pt x="41" y="66"/>
                    <a:pt x="38" y="63"/>
                  </a:cubicBezTo>
                  <a:cubicBezTo>
                    <a:pt x="36" y="61"/>
                    <a:pt x="31" y="58"/>
                    <a:pt x="23" y="54"/>
                  </a:cubicBezTo>
                  <a:cubicBezTo>
                    <a:pt x="14" y="51"/>
                    <a:pt x="8" y="47"/>
                    <a:pt x="5" y="43"/>
                  </a:cubicBezTo>
                  <a:cubicBezTo>
                    <a:pt x="2" y="39"/>
                    <a:pt x="0" y="34"/>
                    <a:pt x="0" y="27"/>
                  </a:cubicBezTo>
                  <a:cubicBezTo>
                    <a:pt x="0" y="19"/>
                    <a:pt x="3" y="13"/>
                    <a:pt x="9" y="8"/>
                  </a:cubicBezTo>
                  <a:cubicBezTo>
                    <a:pt x="15" y="2"/>
                    <a:pt x="23" y="0"/>
                    <a:pt x="33" y="0"/>
                  </a:cubicBezTo>
                  <a:cubicBezTo>
                    <a:pt x="40" y="0"/>
                    <a:pt x="47" y="1"/>
                    <a:pt x="53" y="4"/>
                  </a:cubicBezTo>
                  <a:cubicBezTo>
                    <a:pt x="53" y="19"/>
                    <a:pt x="53" y="19"/>
                    <a:pt x="53" y="19"/>
                  </a:cubicBezTo>
                  <a:cubicBezTo>
                    <a:pt x="47" y="15"/>
                    <a:pt x="40" y="13"/>
                    <a:pt x="32" y="13"/>
                  </a:cubicBezTo>
                  <a:cubicBezTo>
                    <a:pt x="27" y="13"/>
                    <a:pt x="23" y="14"/>
                    <a:pt x="20" y="16"/>
                  </a:cubicBezTo>
                  <a:cubicBezTo>
                    <a:pt x="17" y="19"/>
                    <a:pt x="15" y="22"/>
                    <a:pt x="15" y="26"/>
                  </a:cubicBezTo>
                  <a:cubicBezTo>
                    <a:pt x="15" y="30"/>
                    <a:pt x="16" y="33"/>
                    <a:pt x="19" y="35"/>
                  </a:cubicBezTo>
                  <a:cubicBezTo>
                    <a:pt x="21" y="37"/>
                    <a:pt x="26" y="40"/>
                    <a:pt x="33" y="43"/>
                  </a:cubicBezTo>
                  <a:cubicBezTo>
                    <a:pt x="42" y="47"/>
                    <a:pt x="48" y="51"/>
                    <a:pt x="52" y="55"/>
                  </a:cubicBezTo>
                  <a:cubicBezTo>
                    <a:pt x="55" y="59"/>
                    <a:pt x="57" y="64"/>
                    <a:pt x="57"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11">
              <a:extLst>
                <a:ext uri="{FF2B5EF4-FFF2-40B4-BE49-F238E27FC236}">
                  <a16:creationId xmlns:a16="http://schemas.microsoft.com/office/drawing/2014/main" id="{C1F6C3D0-1C14-45A7-8C4F-B7BDF8414722}"/>
                </a:ext>
              </a:extLst>
            </p:cNvPr>
            <p:cNvSpPr>
              <a:spLocks noEditPoints="1"/>
            </p:cNvSpPr>
            <p:nvPr userDrawn="1"/>
          </p:nvSpPr>
          <p:spPr bwMode="auto">
            <a:xfrm>
              <a:off x="1168" y="3492"/>
              <a:ext cx="150" cy="161"/>
            </a:xfrm>
            <a:custGeom>
              <a:avLst/>
              <a:gdLst>
                <a:gd name="T0" fmla="*/ 92 w 92"/>
                <a:gd name="T1" fmla="*/ 48 h 98"/>
                <a:gd name="T2" fmla="*/ 80 w 92"/>
                <a:gd name="T3" fmla="*/ 84 h 98"/>
                <a:gd name="T4" fmla="*/ 46 w 92"/>
                <a:gd name="T5" fmla="*/ 98 h 98"/>
                <a:gd name="T6" fmla="*/ 12 w 92"/>
                <a:gd name="T7" fmla="*/ 85 h 98"/>
                <a:gd name="T8" fmla="*/ 0 w 92"/>
                <a:gd name="T9" fmla="*/ 50 h 98"/>
                <a:gd name="T10" fmla="*/ 13 w 92"/>
                <a:gd name="T11" fmla="*/ 13 h 98"/>
                <a:gd name="T12" fmla="*/ 48 w 92"/>
                <a:gd name="T13" fmla="*/ 0 h 98"/>
                <a:gd name="T14" fmla="*/ 80 w 92"/>
                <a:gd name="T15" fmla="*/ 13 h 98"/>
                <a:gd name="T16" fmla="*/ 92 w 92"/>
                <a:gd name="T17" fmla="*/ 48 h 98"/>
                <a:gd name="T18" fmla="*/ 77 w 92"/>
                <a:gd name="T19" fmla="*/ 49 h 98"/>
                <a:gd name="T20" fmla="*/ 69 w 92"/>
                <a:gd name="T21" fmla="*/ 22 h 98"/>
                <a:gd name="T22" fmla="*/ 47 w 92"/>
                <a:gd name="T23" fmla="*/ 13 h 98"/>
                <a:gd name="T24" fmla="*/ 24 w 92"/>
                <a:gd name="T25" fmla="*/ 22 h 98"/>
                <a:gd name="T26" fmla="*/ 15 w 92"/>
                <a:gd name="T27" fmla="*/ 49 h 98"/>
                <a:gd name="T28" fmla="*/ 24 w 92"/>
                <a:gd name="T29" fmla="*/ 76 h 98"/>
                <a:gd name="T30" fmla="*/ 47 w 92"/>
                <a:gd name="T31" fmla="*/ 85 h 98"/>
                <a:gd name="T32" fmla="*/ 69 w 92"/>
                <a:gd name="T33" fmla="*/ 76 h 98"/>
                <a:gd name="T34" fmla="*/ 77 w 92"/>
                <a:gd name="T35" fmla="*/ 4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98">
                  <a:moveTo>
                    <a:pt x="92" y="48"/>
                  </a:moveTo>
                  <a:cubicBezTo>
                    <a:pt x="92" y="63"/>
                    <a:pt x="88" y="75"/>
                    <a:pt x="80" y="84"/>
                  </a:cubicBezTo>
                  <a:cubicBezTo>
                    <a:pt x="71" y="93"/>
                    <a:pt x="60" y="98"/>
                    <a:pt x="46" y="98"/>
                  </a:cubicBezTo>
                  <a:cubicBezTo>
                    <a:pt x="32" y="98"/>
                    <a:pt x="21" y="94"/>
                    <a:pt x="12" y="85"/>
                  </a:cubicBezTo>
                  <a:cubicBezTo>
                    <a:pt x="4" y="76"/>
                    <a:pt x="0" y="64"/>
                    <a:pt x="0" y="50"/>
                  </a:cubicBezTo>
                  <a:cubicBezTo>
                    <a:pt x="0" y="34"/>
                    <a:pt x="4" y="22"/>
                    <a:pt x="13" y="13"/>
                  </a:cubicBezTo>
                  <a:cubicBezTo>
                    <a:pt x="21" y="4"/>
                    <a:pt x="33" y="0"/>
                    <a:pt x="48" y="0"/>
                  </a:cubicBezTo>
                  <a:cubicBezTo>
                    <a:pt x="62" y="0"/>
                    <a:pt x="73" y="4"/>
                    <a:pt x="80" y="13"/>
                  </a:cubicBezTo>
                  <a:cubicBezTo>
                    <a:pt x="88" y="21"/>
                    <a:pt x="92" y="33"/>
                    <a:pt x="92" y="48"/>
                  </a:cubicBezTo>
                  <a:close/>
                  <a:moveTo>
                    <a:pt x="77" y="49"/>
                  </a:moveTo>
                  <a:cubicBezTo>
                    <a:pt x="77" y="37"/>
                    <a:pt x="74" y="28"/>
                    <a:pt x="69" y="22"/>
                  </a:cubicBezTo>
                  <a:cubicBezTo>
                    <a:pt x="64" y="16"/>
                    <a:pt x="56" y="13"/>
                    <a:pt x="47" y="13"/>
                  </a:cubicBezTo>
                  <a:cubicBezTo>
                    <a:pt x="37" y="13"/>
                    <a:pt x="29" y="16"/>
                    <a:pt x="24" y="22"/>
                  </a:cubicBezTo>
                  <a:cubicBezTo>
                    <a:pt x="18" y="29"/>
                    <a:pt x="15" y="38"/>
                    <a:pt x="15" y="49"/>
                  </a:cubicBezTo>
                  <a:cubicBezTo>
                    <a:pt x="15" y="61"/>
                    <a:pt x="18" y="69"/>
                    <a:pt x="24" y="76"/>
                  </a:cubicBezTo>
                  <a:cubicBezTo>
                    <a:pt x="30" y="82"/>
                    <a:pt x="37" y="85"/>
                    <a:pt x="47" y="85"/>
                  </a:cubicBezTo>
                  <a:cubicBezTo>
                    <a:pt x="56" y="85"/>
                    <a:pt x="64" y="82"/>
                    <a:pt x="69" y="76"/>
                  </a:cubicBezTo>
                  <a:cubicBezTo>
                    <a:pt x="74" y="70"/>
                    <a:pt x="77" y="61"/>
                    <a:pt x="77"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12">
              <a:extLst>
                <a:ext uri="{FF2B5EF4-FFF2-40B4-BE49-F238E27FC236}">
                  <a16:creationId xmlns:a16="http://schemas.microsoft.com/office/drawing/2014/main" id="{9650CE69-A403-433A-ADE5-B7136E59888E}"/>
                </a:ext>
              </a:extLst>
            </p:cNvPr>
            <p:cNvSpPr>
              <a:spLocks/>
            </p:cNvSpPr>
            <p:nvPr userDrawn="1"/>
          </p:nvSpPr>
          <p:spPr bwMode="auto">
            <a:xfrm>
              <a:off x="1334" y="3419"/>
              <a:ext cx="92" cy="230"/>
            </a:xfrm>
            <a:custGeom>
              <a:avLst/>
              <a:gdLst>
                <a:gd name="T0" fmla="*/ 56 w 56"/>
                <a:gd name="T1" fmla="*/ 15 h 141"/>
                <a:gd name="T2" fmla="*/ 46 w 56"/>
                <a:gd name="T3" fmla="*/ 13 h 141"/>
                <a:gd name="T4" fmla="*/ 31 w 56"/>
                <a:gd name="T5" fmla="*/ 33 h 141"/>
                <a:gd name="T6" fmla="*/ 31 w 56"/>
                <a:gd name="T7" fmla="*/ 47 h 141"/>
                <a:gd name="T8" fmla="*/ 53 w 56"/>
                <a:gd name="T9" fmla="*/ 47 h 141"/>
                <a:gd name="T10" fmla="*/ 53 w 56"/>
                <a:gd name="T11" fmla="*/ 60 h 141"/>
                <a:gd name="T12" fmla="*/ 31 w 56"/>
                <a:gd name="T13" fmla="*/ 60 h 141"/>
                <a:gd name="T14" fmla="*/ 31 w 56"/>
                <a:gd name="T15" fmla="*/ 141 h 141"/>
                <a:gd name="T16" fmla="*/ 16 w 56"/>
                <a:gd name="T17" fmla="*/ 141 h 141"/>
                <a:gd name="T18" fmla="*/ 16 w 56"/>
                <a:gd name="T19" fmla="*/ 60 h 141"/>
                <a:gd name="T20" fmla="*/ 0 w 56"/>
                <a:gd name="T21" fmla="*/ 60 h 141"/>
                <a:gd name="T22" fmla="*/ 0 w 56"/>
                <a:gd name="T23" fmla="*/ 47 h 141"/>
                <a:gd name="T24" fmla="*/ 16 w 56"/>
                <a:gd name="T25" fmla="*/ 47 h 141"/>
                <a:gd name="T26" fmla="*/ 16 w 56"/>
                <a:gd name="T27" fmla="*/ 32 h 141"/>
                <a:gd name="T28" fmla="*/ 24 w 56"/>
                <a:gd name="T29" fmla="*/ 9 h 141"/>
                <a:gd name="T30" fmla="*/ 45 w 56"/>
                <a:gd name="T31" fmla="*/ 0 h 141"/>
                <a:gd name="T32" fmla="*/ 56 w 56"/>
                <a:gd name="T33" fmla="*/ 2 h 141"/>
                <a:gd name="T34" fmla="*/ 56 w 56"/>
                <a:gd name="T35" fmla="*/ 1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141">
                  <a:moveTo>
                    <a:pt x="56" y="15"/>
                  </a:moveTo>
                  <a:cubicBezTo>
                    <a:pt x="53" y="14"/>
                    <a:pt x="50" y="13"/>
                    <a:pt x="46" y="13"/>
                  </a:cubicBezTo>
                  <a:cubicBezTo>
                    <a:pt x="36" y="13"/>
                    <a:pt x="31" y="19"/>
                    <a:pt x="31" y="33"/>
                  </a:cubicBezTo>
                  <a:cubicBezTo>
                    <a:pt x="31" y="47"/>
                    <a:pt x="31" y="47"/>
                    <a:pt x="31" y="47"/>
                  </a:cubicBezTo>
                  <a:cubicBezTo>
                    <a:pt x="53" y="47"/>
                    <a:pt x="53" y="47"/>
                    <a:pt x="53" y="47"/>
                  </a:cubicBezTo>
                  <a:cubicBezTo>
                    <a:pt x="53" y="60"/>
                    <a:pt x="53" y="60"/>
                    <a:pt x="53" y="60"/>
                  </a:cubicBezTo>
                  <a:cubicBezTo>
                    <a:pt x="31" y="60"/>
                    <a:pt x="31" y="60"/>
                    <a:pt x="31" y="60"/>
                  </a:cubicBezTo>
                  <a:cubicBezTo>
                    <a:pt x="31" y="141"/>
                    <a:pt x="31" y="141"/>
                    <a:pt x="31" y="141"/>
                  </a:cubicBezTo>
                  <a:cubicBezTo>
                    <a:pt x="16" y="141"/>
                    <a:pt x="16" y="141"/>
                    <a:pt x="16" y="141"/>
                  </a:cubicBezTo>
                  <a:cubicBezTo>
                    <a:pt x="16" y="60"/>
                    <a:pt x="16" y="60"/>
                    <a:pt x="16" y="60"/>
                  </a:cubicBezTo>
                  <a:cubicBezTo>
                    <a:pt x="0" y="60"/>
                    <a:pt x="0" y="60"/>
                    <a:pt x="0" y="60"/>
                  </a:cubicBezTo>
                  <a:cubicBezTo>
                    <a:pt x="0" y="47"/>
                    <a:pt x="0" y="47"/>
                    <a:pt x="0" y="47"/>
                  </a:cubicBezTo>
                  <a:cubicBezTo>
                    <a:pt x="16" y="47"/>
                    <a:pt x="16" y="47"/>
                    <a:pt x="16" y="47"/>
                  </a:cubicBezTo>
                  <a:cubicBezTo>
                    <a:pt x="16" y="32"/>
                    <a:pt x="16" y="32"/>
                    <a:pt x="16" y="32"/>
                  </a:cubicBezTo>
                  <a:cubicBezTo>
                    <a:pt x="16" y="22"/>
                    <a:pt x="18" y="15"/>
                    <a:pt x="24" y="9"/>
                  </a:cubicBezTo>
                  <a:cubicBezTo>
                    <a:pt x="30" y="3"/>
                    <a:pt x="37" y="0"/>
                    <a:pt x="45" y="0"/>
                  </a:cubicBezTo>
                  <a:cubicBezTo>
                    <a:pt x="50" y="0"/>
                    <a:pt x="54" y="1"/>
                    <a:pt x="56" y="2"/>
                  </a:cubicBezTo>
                  <a:lnTo>
                    <a:pt x="5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13">
              <a:extLst>
                <a:ext uri="{FF2B5EF4-FFF2-40B4-BE49-F238E27FC236}">
                  <a16:creationId xmlns:a16="http://schemas.microsoft.com/office/drawing/2014/main" id="{F0A9AE40-C60A-421A-AFD5-D7192C502A69}"/>
                </a:ext>
              </a:extLst>
            </p:cNvPr>
            <p:cNvSpPr>
              <a:spLocks/>
            </p:cNvSpPr>
            <p:nvPr userDrawn="1"/>
          </p:nvSpPr>
          <p:spPr bwMode="auto">
            <a:xfrm>
              <a:off x="1434" y="3450"/>
              <a:ext cx="88" cy="203"/>
            </a:xfrm>
            <a:custGeom>
              <a:avLst/>
              <a:gdLst>
                <a:gd name="T0" fmla="*/ 54 w 54"/>
                <a:gd name="T1" fmla="*/ 121 h 124"/>
                <a:gd name="T2" fmla="*/ 40 w 54"/>
                <a:gd name="T3" fmla="*/ 124 h 124"/>
                <a:gd name="T4" fmla="*/ 16 w 54"/>
                <a:gd name="T5" fmla="*/ 96 h 124"/>
                <a:gd name="T6" fmla="*/ 16 w 54"/>
                <a:gd name="T7" fmla="*/ 41 h 124"/>
                <a:gd name="T8" fmla="*/ 0 w 54"/>
                <a:gd name="T9" fmla="*/ 41 h 124"/>
                <a:gd name="T10" fmla="*/ 0 w 54"/>
                <a:gd name="T11" fmla="*/ 28 h 124"/>
                <a:gd name="T12" fmla="*/ 16 w 54"/>
                <a:gd name="T13" fmla="*/ 28 h 124"/>
                <a:gd name="T14" fmla="*/ 16 w 54"/>
                <a:gd name="T15" fmla="*/ 5 h 124"/>
                <a:gd name="T16" fmla="*/ 31 w 54"/>
                <a:gd name="T17" fmla="*/ 0 h 124"/>
                <a:gd name="T18" fmla="*/ 31 w 54"/>
                <a:gd name="T19" fmla="*/ 28 h 124"/>
                <a:gd name="T20" fmla="*/ 54 w 54"/>
                <a:gd name="T21" fmla="*/ 28 h 124"/>
                <a:gd name="T22" fmla="*/ 54 w 54"/>
                <a:gd name="T23" fmla="*/ 41 h 124"/>
                <a:gd name="T24" fmla="*/ 31 w 54"/>
                <a:gd name="T25" fmla="*/ 41 h 124"/>
                <a:gd name="T26" fmla="*/ 31 w 54"/>
                <a:gd name="T27" fmla="*/ 94 h 124"/>
                <a:gd name="T28" fmla="*/ 34 w 54"/>
                <a:gd name="T29" fmla="*/ 107 h 124"/>
                <a:gd name="T30" fmla="*/ 45 w 54"/>
                <a:gd name="T31" fmla="*/ 111 h 124"/>
                <a:gd name="T32" fmla="*/ 54 w 54"/>
                <a:gd name="T33" fmla="*/ 108 h 124"/>
                <a:gd name="T34" fmla="*/ 54 w 54"/>
                <a:gd name="T35" fmla="*/ 12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124">
                  <a:moveTo>
                    <a:pt x="54" y="121"/>
                  </a:moveTo>
                  <a:cubicBezTo>
                    <a:pt x="51" y="123"/>
                    <a:pt x="46" y="124"/>
                    <a:pt x="40" y="124"/>
                  </a:cubicBezTo>
                  <a:cubicBezTo>
                    <a:pt x="24" y="124"/>
                    <a:pt x="16" y="115"/>
                    <a:pt x="16" y="96"/>
                  </a:cubicBezTo>
                  <a:cubicBezTo>
                    <a:pt x="16" y="41"/>
                    <a:pt x="16" y="41"/>
                    <a:pt x="16" y="41"/>
                  </a:cubicBezTo>
                  <a:cubicBezTo>
                    <a:pt x="0" y="41"/>
                    <a:pt x="0" y="41"/>
                    <a:pt x="0" y="41"/>
                  </a:cubicBezTo>
                  <a:cubicBezTo>
                    <a:pt x="0" y="28"/>
                    <a:pt x="0" y="28"/>
                    <a:pt x="0" y="28"/>
                  </a:cubicBezTo>
                  <a:cubicBezTo>
                    <a:pt x="16" y="28"/>
                    <a:pt x="16" y="28"/>
                    <a:pt x="16" y="28"/>
                  </a:cubicBezTo>
                  <a:cubicBezTo>
                    <a:pt x="16" y="5"/>
                    <a:pt x="16" y="5"/>
                    <a:pt x="16" y="5"/>
                  </a:cubicBezTo>
                  <a:cubicBezTo>
                    <a:pt x="31" y="0"/>
                    <a:pt x="31" y="0"/>
                    <a:pt x="31" y="0"/>
                  </a:cubicBezTo>
                  <a:cubicBezTo>
                    <a:pt x="31" y="28"/>
                    <a:pt x="31" y="28"/>
                    <a:pt x="31" y="28"/>
                  </a:cubicBezTo>
                  <a:cubicBezTo>
                    <a:pt x="54" y="28"/>
                    <a:pt x="54" y="28"/>
                    <a:pt x="54" y="28"/>
                  </a:cubicBezTo>
                  <a:cubicBezTo>
                    <a:pt x="54" y="41"/>
                    <a:pt x="54" y="41"/>
                    <a:pt x="54" y="41"/>
                  </a:cubicBezTo>
                  <a:cubicBezTo>
                    <a:pt x="31" y="41"/>
                    <a:pt x="31" y="41"/>
                    <a:pt x="31" y="41"/>
                  </a:cubicBezTo>
                  <a:cubicBezTo>
                    <a:pt x="31" y="94"/>
                    <a:pt x="31" y="94"/>
                    <a:pt x="31" y="94"/>
                  </a:cubicBezTo>
                  <a:cubicBezTo>
                    <a:pt x="31" y="100"/>
                    <a:pt x="32" y="104"/>
                    <a:pt x="34" y="107"/>
                  </a:cubicBezTo>
                  <a:cubicBezTo>
                    <a:pt x="36" y="110"/>
                    <a:pt x="40" y="111"/>
                    <a:pt x="45" y="111"/>
                  </a:cubicBezTo>
                  <a:cubicBezTo>
                    <a:pt x="48" y="111"/>
                    <a:pt x="52" y="110"/>
                    <a:pt x="54" y="108"/>
                  </a:cubicBezTo>
                  <a:lnTo>
                    <a:pt x="54" y="1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14">
              <a:extLst>
                <a:ext uri="{FF2B5EF4-FFF2-40B4-BE49-F238E27FC236}">
                  <a16:creationId xmlns:a16="http://schemas.microsoft.com/office/drawing/2014/main" id="{578AB5B6-402D-4E9B-A39E-DDCAC0C51BB0}"/>
                </a:ext>
              </a:extLst>
            </p:cNvPr>
            <p:cNvSpPr>
              <a:spLocks noEditPoints="1"/>
            </p:cNvSpPr>
            <p:nvPr userDrawn="1"/>
          </p:nvSpPr>
          <p:spPr bwMode="auto">
            <a:xfrm>
              <a:off x="289" y="3818"/>
              <a:ext cx="209" cy="249"/>
            </a:xfrm>
            <a:custGeom>
              <a:avLst/>
              <a:gdLst>
                <a:gd name="T0" fmla="*/ 128 w 128"/>
                <a:gd name="T1" fmla="*/ 82 h 152"/>
                <a:gd name="T2" fmla="*/ 25 w 128"/>
                <a:gd name="T3" fmla="*/ 82 h 152"/>
                <a:gd name="T4" fmla="*/ 38 w 128"/>
                <a:gd name="T5" fmla="*/ 120 h 152"/>
                <a:gd name="T6" fmla="*/ 72 w 128"/>
                <a:gd name="T7" fmla="*/ 133 h 152"/>
                <a:gd name="T8" fmla="*/ 117 w 128"/>
                <a:gd name="T9" fmla="*/ 117 h 152"/>
                <a:gd name="T10" fmla="*/ 117 w 128"/>
                <a:gd name="T11" fmla="*/ 138 h 152"/>
                <a:gd name="T12" fmla="*/ 67 w 128"/>
                <a:gd name="T13" fmla="*/ 152 h 152"/>
                <a:gd name="T14" fmla="*/ 18 w 128"/>
                <a:gd name="T15" fmla="*/ 132 h 152"/>
                <a:gd name="T16" fmla="*/ 0 w 128"/>
                <a:gd name="T17" fmla="*/ 77 h 152"/>
                <a:gd name="T18" fmla="*/ 9 w 128"/>
                <a:gd name="T19" fmla="*/ 37 h 152"/>
                <a:gd name="T20" fmla="*/ 33 w 128"/>
                <a:gd name="T21" fmla="*/ 9 h 152"/>
                <a:gd name="T22" fmla="*/ 67 w 128"/>
                <a:gd name="T23" fmla="*/ 0 h 152"/>
                <a:gd name="T24" fmla="*/ 112 w 128"/>
                <a:gd name="T25" fmla="*/ 18 h 152"/>
                <a:gd name="T26" fmla="*/ 128 w 128"/>
                <a:gd name="T27" fmla="*/ 70 h 152"/>
                <a:gd name="T28" fmla="*/ 128 w 128"/>
                <a:gd name="T29" fmla="*/ 82 h 152"/>
                <a:gd name="T30" fmla="*/ 104 w 128"/>
                <a:gd name="T31" fmla="*/ 62 h 152"/>
                <a:gd name="T32" fmla="*/ 94 w 128"/>
                <a:gd name="T33" fmla="*/ 31 h 152"/>
                <a:gd name="T34" fmla="*/ 67 w 128"/>
                <a:gd name="T35" fmla="*/ 19 h 152"/>
                <a:gd name="T36" fmla="*/ 39 w 128"/>
                <a:gd name="T37" fmla="*/ 31 h 152"/>
                <a:gd name="T38" fmla="*/ 25 w 128"/>
                <a:gd name="T39" fmla="*/ 62 h 152"/>
                <a:gd name="T40" fmla="*/ 104 w 128"/>
                <a:gd name="T41" fmla="*/ 6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52">
                  <a:moveTo>
                    <a:pt x="128" y="82"/>
                  </a:moveTo>
                  <a:cubicBezTo>
                    <a:pt x="25" y="82"/>
                    <a:pt x="25" y="82"/>
                    <a:pt x="25" y="82"/>
                  </a:cubicBezTo>
                  <a:cubicBezTo>
                    <a:pt x="25" y="98"/>
                    <a:pt x="29" y="111"/>
                    <a:pt x="38" y="120"/>
                  </a:cubicBezTo>
                  <a:cubicBezTo>
                    <a:pt x="46" y="128"/>
                    <a:pt x="57" y="133"/>
                    <a:pt x="72" y="133"/>
                  </a:cubicBezTo>
                  <a:cubicBezTo>
                    <a:pt x="89" y="133"/>
                    <a:pt x="104" y="127"/>
                    <a:pt x="117" y="117"/>
                  </a:cubicBezTo>
                  <a:cubicBezTo>
                    <a:pt x="117" y="138"/>
                    <a:pt x="117" y="138"/>
                    <a:pt x="117" y="138"/>
                  </a:cubicBezTo>
                  <a:cubicBezTo>
                    <a:pt x="105" y="148"/>
                    <a:pt x="88" y="152"/>
                    <a:pt x="67" y="152"/>
                  </a:cubicBezTo>
                  <a:cubicBezTo>
                    <a:pt x="46" y="152"/>
                    <a:pt x="30" y="146"/>
                    <a:pt x="18" y="132"/>
                  </a:cubicBezTo>
                  <a:cubicBezTo>
                    <a:pt x="6" y="119"/>
                    <a:pt x="0" y="100"/>
                    <a:pt x="0" y="77"/>
                  </a:cubicBezTo>
                  <a:cubicBezTo>
                    <a:pt x="0" y="62"/>
                    <a:pt x="3" y="49"/>
                    <a:pt x="9" y="37"/>
                  </a:cubicBezTo>
                  <a:cubicBezTo>
                    <a:pt x="15" y="25"/>
                    <a:pt x="23" y="16"/>
                    <a:pt x="33" y="9"/>
                  </a:cubicBezTo>
                  <a:cubicBezTo>
                    <a:pt x="44" y="3"/>
                    <a:pt x="55" y="0"/>
                    <a:pt x="67" y="0"/>
                  </a:cubicBezTo>
                  <a:cubicBezTo>
                    <a:pt x="86" y="0"/>
                    <a:pt x="101" y="6"/>
                    <a:pt x="112" y="18"/>
                  </a:cubicBezTo>
                  <a:cubicBezTo>
                    <a:pt x="122" y="30"/>
                    <a:pt x="128" y="47"/>
                    <a:pt x="128" y="70"/>
                  </a:cubicBezTo>
                  <a:lnTo>
                    <a:pt x="128" y="82"/>
                  </a:lnTo>
                  <a:close/>
                  <a:moveTo>
                    <a:pt x="104" y="62"/>
                  </a:moveTo>
                  <a:cubicBezTo>
                    <a:pt x="103" y="49"/>
                    <a:pt x="100" y="38"/>
                    <a:pt x="94" y="31"/>
                  </a:cubicBezTo>
                  <a:cubicBezTo>
                    <a:pt x="88" y="23"/>
                    <a:pt x="79" y="19"/>
                    <a:pt x="67" y="19"/>
                  </a:cubicBezTo>
                  <a:cubicBezTo>
                    <a:pt x="56" y="19"/>
                    <a:pt x="47" y="23"/>
                    <a:pt x="39" y="31"/>
                  </a:cubicBezTo>
                  <a:cubicBezTo>
                    <a:pt x="32" y="39"/>
                    <a:pt x="27" y="49"/>
                    <a:pt x="25" y="62"/>
                  </a:cubicBezTo>
                  <a:lnTo>
                    <a:pt x="104"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15">
              <a:extLst>
                <a:ext uri="{FF2B5EF4-FFF2-40B4-BE49-F238E27FC236}">
                  <a16:creationId xmlns:a16="http://schemas.microsoft.com/office/drawing/2014/main" id="{110D77BB-10E3-4F2D-B36D-4C93E1D7A533}"/>
                </a:ext>
              </a:extLst>
            </p:cNvPr>
            <p:cNvSpPr>
              <a:spLocks/>
            </p:cNvSpPr>
            <p:nvPr userDrawn="1"/>
          </p:nvSpPr>
          <p:spPr bwMode="auto">
            <a:xfrm>
              <a:off x="520" y="3823"/>
              <a:ext cx="206" cy="239"/>
            </a:xfrm>
            <a:custGeom>
              <a:avLst/>
              <a:gdLst>
                <a:gd name="T0" fmla="*/ 126 w 126"/>
                <a:gd name="T1" fmla="*/ 0 h 146"/>
                <a:gd name="T2" fmla="*/ 77 w 126"/>
                <a:gd name="T3" fmla="*/ 74 h 146"/>
                <a:gd name="T4" fmla="*/ 125 w 126"/>
                <a:gd name="T5" fmla="*/ 146 h 146"/>
                <a:gd name="T6" fmla="*/ 98 w 126"/>
                <a:gd name="T7" fmla="*/ 146 h 146"/>
                <a:gd name="T8" fmla="*/ 70 w 126"/>
                <a:gd name="T9" fmla="*/ 99 h 146"/>
                <a:gd name="T10" fmla="*/ 63 w 126"/>
                <a:gd name="T11" fmla="*/ 88 h 146"/>
                <a:gd name="T12" fmla="*/ 63 w 126"/>
                <a:gd name="T13" fmla="*/ 88 h 146"/>
                <a:gd name="T14" fmla="*/ 27 w 126"/>
                <a:gd name="T15" fmla="*/ 146 h 146"/>
                <a:gd name="T16" fmla="*/ 0 w 126"/>
                <a:gd name="T17" fmla="*/ 146 h 146"/>
                <a:gd name="T18" fmla="*/ 50 w 126"/>
                <a:gd name="T19" fmla="*/ 74 h 146"/>
                <a:gd name="T20" fmla="*/ 2 w 126"/>
                <a:gd name="T21" fmla="*/ 0 h 146"/>
                <a:gd name="T22" fmla="*/ 29 w 126"/>
                <a:gd name="T23" fmla="*/ 0 h 146"/>
                <a:gd name="T24" fmla="*/ 63 w 126"/>
                <a:gd name="T25" fmla="*/ 61 h 146"/>
                <a:gd name="T26" fmla="*/ 64 w 126"/>
                <a:gd name="T27" fmla="*/ 61 h 146"/>
                <a:gd name="T28" fmla="*/ 101 w 126"/>
                <a:gd name="T29" fmla="*/ 0 h 146"/>
                <a:gd name="T30" fmla="*/ 126 w 126"/>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146">
                  <a:moveTo>
                    <a:pt x="126" y="0"/>
                  </a:moveTo>
                  <a:cubicBezTo>
                    <a:pt x="77" y="74"/>
                    <a:pt x="77" y="74"/>
                    <a:pt x="77" y="74"/>
                  </a:cubicBezTo>
                  <a:cubicBezTo>
                    <a:pt x="125" y="146"/>
                    <a:pt x="125" y="146"/>
                    <a:pt x="125" y="146"/>
                  </a:cubicBezTo>
                  <a:cubicBezTo>
                    <a:pt x="98" y="146"/>
                    <a:pt x="98" y="146"/>
                    <a:pt x="98" y="146"/>
                  </a:cubicBezTo>
                  <a:cubicBezTo>
                    <a:pt x="70" y="99"/>
                    <a:pt x="70" y="99"/>
                    <a:pt x="70" y="99"/>
                  </a:cubicBezTo>
                  <a:cubicBezTo>
                    <a:pt x="63" y="88"/>
                    <a:pt x="63" y="88"/>
                    <a:pt x="63" y="88"/>
                  </a:cubicBezTo>
                  <a:cubicBezTo>
                    <a:pt x="63" y="88"/>
                    <a:pt x="63" y="88"/>
                    <a:pt x="63" y="88"/>
                  </a:cubicBezTo>
                  <a:cubicBezTo>
                    <a:pt x="27" y="146"/>
                    <a:pt x="27" y="146"/>
                    <a:pt x="27" y="146"/>
                  </a:cubicBezTo>
                  <a:cubicBezTo>
                    <a:pt x="0" y="146"/>
                    <a:pt x="0" y="146"/>
                    <a:pt x="0" y="146"/>
                  </a:cubicBezTo>
                  <a:cubicBezTo>
                    <a:pt x="50" y="74"/>
                    <a:pt x="50" y="74"/>
                    <a:pt x="50" y="74"/>
                  </a:cubicBezTo>
                  <a:cubicBezTo>
                    <a:pt x="2" y="0"/>
                    <a:pt x="2" y="0"/>
                    <a:pt x="2" y="0"/>
                  </a:cubicBezTo>
                  <a:cubicBezTo>
                    <a:pt x="29" y="0"/>
                    <a:pt x="29" y="0"/>
                    <a:pt x="29" y="0"/>
                  </a:cubicBezTo>
                  <a:cubicBezTo>
                    <a:pt x="49" y="36"/>
                    <a:pt x="61" y="56"/>
                    <a:pt x="63" y="61"/>
                  </a:cubicBezTo>
                  <a:cubicBezTo>
                    <a:pt x="64" y="61"/>
                    <a:pt x="64" y="61"/>
                    <a:pt x="64" y="61"/>
                  </a:cubicBezTo>
                  <a:cubicBezTo>
                    <a:pt x="101" y="0"/>
                    <a:pt x="101" y="0"/>
                    <a:pt x="101" y="0"/>
                  </a:cubicBez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16">
              <a:extLst>
                <a:ext uri="{FF2B5EF4-FFF2-40B4-BE49-F238E27FC236}">
                  <a16:creationId xmlns:a16="http://schemas.microsoft.com/office/drawing/2014/main" id="{176EA029-916A-4F5E-87D8-DE3E40581D98}"/>
                </a:ext>
              </a:extLst>
            </p:cNvPr>
            <p:cNvSpPr>
              <a:spLocks noEditPoints="1"/>
            </p:cNvSpPr>
            <p:nvPr userDrawn="1"/>
          </p:nvSpPr>
          <p:spPr bwMode="auto">
            <a:xfrm>
              <a:off x="772" y="3818"/>
              <a:ext cx="218" cy="353"/>
            </a:xfrm>
            <a:custGeom>
              <a:avLst/>
              <a:gdLst>
                <a:gd name="T0" fmla="*/ 134 w 134"/>
                <a:gd name="T1" fmla="*/ 72 h 216"/>
                <a:gd name="T2" fmla="*/ 116 w 134"/>
                <a:gd name="T3" fmla="*/ 131 h 216"/>
                <a:gd name="T4" fmla="*/ 67 w 134"/>
                <a:gd name="T5" fmla="*/ 152 h 216"/>
                <a:gd name="T6" fmla="*/ 24 w 134"/>
                <a:gd name="T7" fmla="*/ 128 h 216"/>
                <a:gd name="T8" fmla="*/ 23 w 134"/>
                <a:gd name="T9" fmla="*/ 128 h 216"/>
                <a:gd name="T10" fmla="*/ 23 w 134"/>
                <a:gd name="T11" fmla="*/ 216 h 216"/>
                <a:gd name="T12" fmla="*/ 0 w 134"/>
                <a:gd name="T13" fmla="*/ 216 h 216"/>
                <a:gd name="T14" fmla="*/ 0 w 134"/>
                <a:gd name="T15" fmla="*/ 3 h 216"/>
                <a:gd name="T16" fmla="*/ 23 w 134"/>
                <a:gd name="T17" fmla="*/ 3 h 216"/>
                <a:gd name="T18" fmla="*/ 23 w 134"/>
                <a:gd name="T19" fmla="*/ 29 h 216"/>
                <a:gd name="T20" fmla="*/ 24 w 134"/>
                <a:gd name="T21" fmla="*/ 29 h 216"/>
                <a:gd name="T22" fmla="*/ 74 w 134"/>
                <a:gd name="T23" fmla="*/ 0 h 216"/>
                <a:gd name="T24" fmla="*/ 118 w 134"/>
                <a:gd name="T25" fmla="*/ 19 h 216"/>
                <a:gd name="T26" fmla="*/ 134 w 134"/>
                <a:gd name="T27" fmla="*/ 72 h 216"/>
                <a:gd name="T28" fmla="*/ 110 w 134"/>
                <a:gd name="T29" fmla="*/ 71 h 216"/>
                <a:gd name="T30" fmla="*/ 99 w 134"/>
                <a:gd name="T31" fmla="*/ 34 h 216"/>
                <a:gd name="T32" fmla="*/ 68 w 134"/>
                <a:gd name="T33" fmla="*/ 19 h 216"/>
                <a:gd name="T34" fmla="*/ 36 w 134"/>
                <a:gd name="T35" fmla="*/ 33 h 216"/>
                <a:gd name="T36" fmla="*/ 23 w 134"/>
                <a:gd name="T37" fmla="*/ 69 h 216"/>
                <a:gd name="T38" fmla="*/ 23 w 134"/>
                <a:gd name="T39" fmla="*/ 89 h 216"/>
                <a:gd name="T40" fmla="*/ 35 w 134"/>
                <a:gd name="T41" fmla="*/ 120 h 216"/>
                <a:gd name="T42" fmla="*/ 65 w 134"/>
                <a:gd name="T43" fmla="*/ 133 h 216"/>
                <a:gd name="T44" fmla="*/ 98 w 134"/>
                <a:gd name="T45" fmla="*/ 116 h 216"/>
                <a:gd name="T46" fmla="*/ 110 w 134"/>
                <a:gd name="T47" fmla="*/ 7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4" h="216">
                  <a:moveTo>
                    <a:pt x="134" y="72"/>
                  </a:moveTo>
                  <a:cubicBezTo>
                    <a:pt x="134" y="96"/>
                    <a:pt x="128" y="116"/>
                    <a:pt x="116" y="131"/>
                  </a:cubicBezTo>
                  <a:cubicBezTo>
                    <a:pt x="104" y="145"/>
                    <a:pt x="88" y="152"/>
                    <a:pt x="67" y="152"/>
                  </a:cubicBezTo>
                  <a:cubicBezTo>
                    <a:pt x="48" y="152"/>
                    <a:pt x="34" y="144"/>
                    <a:pt x="24" y="128"/>
                  </a:cubicBezTo>
                  <a:cubicBezTo>
                    <a:pt x="23" y="128"/>
                    <a:pt x="23" y="128"/>
                    <a:pt x="23" y="128"/>
                  </a:cubicBezTo>
                  <a:cubicBezTo>
                    <a:pt x="23" y="216"/>
                    <a:pt x="23" y="216"/>
                    <a:pt x="23" y="216"/>
                  </a:cubicBezTo>
                  <a:cubicBezTo>
                    <a:pt x="0" y="216"/>
                    <a:pt x="0" y="216"/>
                    <a:pt x="0" y="216"/>
                  </a:cubicBezTo>
                  <a:cubicBezTo>
                    <a:pt x="0" y="3"/>
                    <a:pt x="0" y="3"/>
                    <a:pt x="0" y="3"/>
                  </a:cubicBezTo>
                  <a:cubicBezTo>
                    <a:pt x="23" y="3"/>
                    <a:pt x="23" y="3"/>
                    <a:pt x="23" y="3"/>
                  </a:cubicBezTo>
                  <a:cubicBezTo>
                    <a:pt x="23" y="29"/>
                    <a:pt x="23" y="29"/>
                    <a:pt x="23" y="29"/>
                  </a:cubicBezTo>
                  <a:cubicBezTo>
                    <a:pt x="24" y="29"/>
                    <a:pt x="24" y="29"/>
                    <a:pt x="24" y="29"/>
                  </a:cubicBezTo>
                  <a:cubicBezTo>
                    <a:pt x="35" y="9"/>
                    <a:pt x="52" y="0"/>
                    <a:pt x="74" y="0"/>
                  </a:cubicBezTo>
                  <a:cubicBezTo>
                    <a:pt x="92" y="0"/>
                    <a:pt x="107" y="6"/>
                    <a:pt x="118" y="19"/>
                  </a:cubicBezTo>
                  <a:cubicBezTo>
                    <a:pt x="128" y="32"/>
                    <a:pt x="134" y="49"/>
                    <a:pt x="134" y="72"/>
                  </a:cubicBezTo>
                  <a:close/>
                  <a:moveTo>
                    <a:pt x="110" y="71"/>
                  </a:moveTo>
                  <a:cubicBezTo>
                    <a:pt x="110" y="56"/>
                    <a:pt x="106" y="43"/>
                    <a:pt x="99" y="34"/>
                  </a:cubicBezTo>
                  <a:cubicBezTo>
                    <a:pt x="91" y="24"/>
                    <a:pt x="81" y="19"/>
                    <a:pt x="68" y="19"/>
                  </a:cubicBezTo>
                  <a:cubicBezTo>
                    <a:pt x="55" y="19"/>
                    <a:pt x="44" y="24"/>
                    <a:pt x="36" y="33"/>
                  </a:cubicBezTo>
                  <a:cubicBezTo>
                    <a:pt x="27" y="43"/>
                    <a:pt x="23" y="55"/>
                    <a:pt x="23" y="69"/>
                  </a:cubicBezTo>
                  <a:cubicBezTo>
                    <a:pt x="23" y="89"/>
                    <a:pt x="23" y="89"/>
                    <a:pt x="23" y="89"/>
                  </a:cubicBezTo>
                  <a:cubicBezTo>
                    <a:pt x="23" y="102"/>
                    <a:pt x="27" y="112"/>
                    <a:pt x="35" y="120"/>
                  </a:cubicBezTo>
                  <a:cubicBezTo>
                    <a:pt x="43" y="128"/>
                    <a:pt x="53" y="133"/>
                    <a:pt x="65" y="133"/>
                  </a:cubicBezTo>
                  <a:cubicBezTo>
                    <a:pt x="79" y="133"/>
                    <a:pt x="90" y="127"/>
                    <a:pt x="98" y="116"/>
                  </a:cubicBezTo>
                  <a:cubicBezTo>
                    <a:pt x="106" y="105"/>
                    <a:pt x="110" y="90"/>
                    <a:pt x="110"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17">
              <a:extLst>
                <a:ext uri="{FF2B5EF4-FFF2-40B4-BE49-F238E27FC236}">
                  <a16:creationId xmlns:a16="http://schemas.microsoft.com/office/drawing/2014/main" id="{C31130ED-256C-4D6C-8CD8-61E10909657A}"/>
                </a:ext>
              </a:extLst>
            </p:cNvPr>
            <p:cNvSpPr>
              <a:spLocks noEditPoints="1"/>
            </p:cNvSpPr>
            <p:nvPr userDrawn="1"/>
          </p:nvSpPr>
          <p:spPr bwMode="auto">
            <a:xfrm>
              <a:off x="1031" y="3818"/>
              <a:ext cx="207" cy="249"/>
            </a:xfrm>
            <a:custGeom>
              <a:avLst/>
              <a:gdLst>
                <a:gd name="T0" fmla="*/ 127 w 127"/>
                <a:gd name="T1" fmla="*/ 82 h 152"/>
                <a:gd name="T2" fmla="*/ 24 w 127"/>
                <a:gd name="T3" fmla="*/ 82 h 152"/>
                <a:gd name="T4" fmla="*/ 37 w 127"/>
                <a:gd name="T5" fmla="*/ 120 h 152"/>
                <a:gd name="T6" fmla="*/ 72 w 127"/>
                <a:gd name="T7" fmla="*/ 133 h 152"/>
                <a:gd name="T8" fmla="*/ 117 w 127"/>
                <a:gd name="T9" fmla="*/ 117 h 152"/>
                <a:gd name="T10" fmla="*/ 117 w 127"/>
                <a:gd name="T11" fmla="*/ 138 h 152"/>
                <a:gd name="T12" fmla="*/ 66 w 127"/>
                <a:gd name="T13" fmla="*/ 152 h 152"/>
                <a:gd name="T14" fmla="*/ 17 w 127"/>
                <a:gd name="T15" fmla="*/ 132 h 152"/>
                <a:gd name="T16" fmla="*/ 0 w 127"/>
                <a:gd name="T17" fmla="*/ 77 h 152"/>
                <a:gd name="T18" fmla="*/ 9 w 127"/>
                <a:gd name="T19" fmla="*/ 37 h 152"/>
                <a:gd name="T20" fmla="*/ 33 w 127"/>
                <a:gd name="T21" fmla="*/ 9 h 152"/>
                <a:gd name="T22" fmla="*/ 67 w 127"/>
                <a:gd name="T23" fmla="*/ 0 h 152"/>
                <a:gd name="T24" fmla="*/ 111 w 127"/>
                <a:gd name="T25" fmla="*/ 18 h 152"/>
                <a:gd name="T26" fmla="*/ 127 w 127"/>
                <a:gd name="T27" fmla="*/ 70 h 152"/>
                <a:gd name="T28" fmla="*/ 127 w 127"/>
                <a:gd name="T29" fmla="*/ 82 h 152"/>
                <a:gd name="T30" fmla="*/ 103 w 127"/>
                <a:gd name="T31" fmla="*/ 62 h 152"/>
                <a:gd name="T32" fmla="*/ 93 w 127"/>
                <a:gd name="T33" fmla="*/ 31 h 152"/>
                <a:gd name="T34" fmla="*/ 67 w 127"/>
                <a:gd name="T35" fmla="*/ 19 h 152"/>
                <a:gd name="T36" fmla="*/ 39 w 127"/>
                <a:gd name="T37" fmla="*/ 31 h 152"/>
                <a:gd name="T38" fmla="*/ 24 w 127"/>
                <a:gd name="T39" fmla="*/ 62 h 152"/>
                <a:gd name="T40" fmla="*/ 103 w 127"/>
                <a:gd name="T41" fmla="*/ 6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152">
                  <a:moveTo>
                    <a:pt x="127" y="82"/>
                  </a:moveTo>
                  <a:cubicBezTo>
                    <a:pt x="24" y="82"/>
                    <a:pt x="24" y="82"/>
                    <a:pt x="24" y="82"/>
                  </a:cubicBezTo>
                  <a:cubicBezTo>
                    <a:pt x="24" y="98"/>
                    <a:pt x="29" y="111"/>
                    <a:pt x="37" y="120"/>
                  </a:cubicBezTo>
                  <a:cubicBezTo>
                    <a:pt x="45" y="128"/>
                    <a:pt x="57" y="133"/>
                    <a:pt x="72" y="133"/>
                  </a:cubicBezTo>
                  <a:cubicBezTo>
                    <a:pt x="88" y="133"/>
                    <a:pt x="103" y="127"/>
                    <a:pt x="117" y="117"/>
                  </a:cubicBezTo>
                  <a:cubicBezTo>
                    <a:pt x="117" y="138"/>
                    <a:pt x="117" y="138"/>
                    <a:pt x="117" y="138"/>
                  </a:cubicBezTo>
                  <a:cubicBezTo>
                    <a:pt x="104" y="148"/>
                    <a:pt x="87" y="152"/>
                    <a:pt x="66" y="152"/>
                  </a:cubicBezTo>
                  <a:cubicBezTo>
                    <a:pt x="45" y="152"/>
                    <a:pt x="29" y="146"/>
                    <a:pt x="17" y="132"/>
                  </a:cubicBezTo>
                  <a:cubicBezTo>
                    <a:pt x="6" y="119"/>
                    <a:pt x="0" y="100"/>
                    <a:pt x="0" y="77"/>
                  </a:cubicBezTo>
                  <a:cubicBezTo>
                    <a:pt x="0" y="62"/>
                    <a:pt x="3" y="49"/>
                    <a:pt x="9" y="37"/>
                  </a:cubicBezTo>
                  <a:cubicBezTo>
                    <a:pt x="14" y="25"/>
                    <a:pt x="23" y="16"/>
                    <a:pt x="33" y="9"/>
                  </a:cubicBezTo>
                  <a:cubicBezTo>
                    <a:pt x="43" y="3"/>
                    <a:pt x="54" y="0"/>
                    <a:pt x="67" y="0"/>
                  </a:cubicBezTo>
                  <a:cubicBezTo>
                    <a:pt x="86" y="0"/>
                    <a:pt x="101" y="6"/>
                    <a:pt x="111" y="18"/>
                  </a:cubicBezTo>
                  <a:cubicBezTo>
                    <a:pt x="122" y="30"/>
                    <a:pt x="127" y="47"/>
                    <a:pt x="127" y="70"/>
                  </a:cubicBezTo>
                  <a:lnTo>
                    <a:pt x="127" y="82"/>
                  </a:lnTo>
                  <a:close/>
                  <a:moveTo>
                    <a:pt x="103" y="62"/>
                  </a:moveTo>
                  <a:cubicBezTo>
                    <a:pt x="103" y="49"/>
                    <a:pt x="100" y="38"/>
                    <a:pt x="93" y="31"/>
                  </a:cubicBezTo>
                  <a:cubicBezTo>
                    <a:pt x="87" y="23"/>
                    <a:pt x="78" y="19"/>
                    <a:pt x="67" y="19"/>
                  </a:cubicBezTo>
                  <a:cubicBezTo>
                    <a:pt x="56" y="19"/>
                    <a:pt x="47" y="23"/>
                    <a:pt x="39" y="31"/>
                  </a:cubicBezTo>
                  <a:cubicBezTo>
                    <a:pt x="31" y="39"/>
                    <a:pt x="26" y="49"/>
                    <a:pt x="24" y="62"/>
                  </a:cubicBezTo>
                  <a:lnTo>
                    <a:pt x="103"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18">
              <a:extLst>
                <a:ext uri="{FF2B5EF4-FFF2-40B4-BE49-F238E27FC236}">
                  <a16:creationId xmlns:a16="http://schemas.microsoft.com/office/drawing/2014/main" id="{AC260B6B-3363-46E2-B19C-A561FD3C9586}"/>
                </a:ext>
              </a:extLst>
            </p:cNvPr>
            <p:cNvSpPr>
              <a:spLocks/>
            </p:cNvSpPr>
            <p:nvPr userDrawn="1"/>
          </p:nvSpPr>
          <p:spPr bwMode="auto">
            <a:xfrm>
              <a:off x="1293" y="3818"/>
              <a:ext cx="124" cy="244"/>
            </a:xfrm>
            <a:custGeom>
              <a:avLst/>
              <a:gdLst>
                <a:gd name="T0" fmla="*/ 76 w 76"/>
                <a:gd name="T1" fmla="*/ 27 h 149"/>
                <a:gd name="T2" fmla="*/ 59 w 76"/>
                <a:gd name="T3" fmla="*/ 22 h 149"/>
                <a:gd name="T4" fmla="*/ 33 w 76"/>
                <a:gd name="T5" fmla="*/ 37 h 149"/>
                <a:gd name="T6" fmla="*/ 24 w 76"/>
                <a:gd name="T7" fmla="*/ 75 h 149"/>
                <a:gd name="T8" fmla="*/ 24 w 76"/>
                <a:gd name="T9" fmla="*/ 149 h 149"/>
                <a:gd name="T10" fmla="*/ 0 w 76"/>
                <a:gd name="T11" fmla="*/ 149 h 149"/>
                <a:gd name="T12" fmla="*/ 0 w 76"/>
                <a:gd name="T13" fmla="*/ 3 h 149"/>
                <a:gd name="T14" fmla="*/ 24 w 76"/>
                <a:gd name="T15" fmla="*/ 3 h 149"/>
                <a:gd name="T16" fmla="*/ 24 w 76"/>
                <a:gd name="T17" fmla="*/ 33 h 149"/>
                <a:gd name="T18" fmla="*/ 24 w 76"/>
                <a:gd name="T19" fmla="*/ 33 h 149"/>
                <a:gd name="T20" fmla="*/ 39 w 76"/>
                <a:gd name="T21" fmla="*/ 9 h 149"/>
                <a:gd name="T22" fmla="*/ 62 w 76"/>
                <a:gd name="T23" fmla="*/ 0 h 149"/>
                <a:gd name="T24" fmla="*/ 76 w 76"/>
                <a:gd name="T25" fmla="*/ 2 h 149"/>
                <a:gd name="T26" fmla="*/ 76 w 76"/>
                <a:gd name="T27" fmla="*/ 2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9">
                  <a:moveTo>
                    <a:pt x="76" y="27"/>
                  </a:moveTo>
                  <a:cubicBezTo>
                    <a:pt x="72" y="24"/>
                    <a:pt x="66" y="22"/>
                    <a:pt x="59" y="22"/>
                  </a:cubicBezTo>
                  <a:cubicBezTo>
                    <a:pt x="48" y="22"/>
                    <a:pt x="40" y="27"/>
                    <a:pt x="33" y="37"/>
                  </a:cubicBezTo>
                  <a:cubicBezTo>
                    <a:pt x="27" y="46"/>
                    <a:pt x="24" y="59"/>
                    <a:pt x="24" y="75"/>
                  </a:cubicBezTo>
                  <a:cubicBezTo>
                    <a:pt x="24" y="149"/>
                    <a:pt x="24" y="149"/>
                    <a:pt x="24" y="149"/>
                  </a:cubicBezTo>
                  <a:cubicBezTo>
                    <a:pt x="0" y="149"/>
                    <a:pt x="0" y="149"/>
                    <a:pt x="0" y="149"/>
                  </a:cubicBezTo>
                  <a:cubicBezTo>
                    <a:pt x="0" y="3"/>
                    <a:pt x="0" y="3"/>
                    <a:pt x="0" y="3"/>
                  </a:cubicBezTo>
                  <a:cubicBezTo>
                    <a:pt x="24" y="3"/>
                    <a:pt x="24" y="3"/>
                    <a:pt x="24" y="3"/>
                  </a:cubicBezTo>
                  <a:cubicBezTo>
                    <a:pt x="24" y="33"/>
                    <a:pt x="24" y="33"/>
                    <a:pt x="24" y="33"/>
                  </a:cubicBezTo>
                  <a:cubicBezTo>
                    <a:pt x="24" y="33"/>
                    <a:pt x="24" y="33"/>
                    <a:pt x="24" y="33"/>
                  </a:cubicBezTo>
                  <a:cubicBezTo>
                    <a:pt x="27" y="23"/>
                    <a:pt x="32" y="15"/>
                    <a:pt x="39" y="9"/>
                  </a:cubicBezTo>
                  <a:cubicBezTo>
                    <a:pt x="46" y="3"/>
                    <a:pt x="54" y="0"/>
                    <a:pt x="62" y="0"/>
                  </a:cubicBezTo>
                  <a:cubicBezTo>
                    <a:pt x="68" y="0"/>
                    <a:pt x="73" y="1"/>
                    <a:pt x="76" y="2"/>
                  </a:cubicBezTo>
                  <a:lnTo>
                    <a:pt x="76"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19">
              <a:extLst>
                <a:ext uri="{FF2B5EF4-FFF2-40B4-BE49-F238E27FC236}">
                  <a16:creationId xmlns:a16="http://schemas.microsoft.com/office/drawing/2014/main" id="{D7F0233E-F96C-4220-9C4D-D3B56CBBC141}"/>
                </a:ext>
              </a:extLst>
            </p:cNvPr>
            <p:cNvSpPr>
              <a:spLocks noEditPoints="1"/>
            </p:cNvSpPr>
            <p:nvPr userDrawn="1"/>
          </p:nvSpPr>
          <p:spPr bwMode="auto">
            <a:xfrm>
              <a:off x="1455" y="3713"/>
              <a:ext cx="49" cy="349"/>
            </a:xfrm>
            <a:custGeom>
              <a:avLst/>
              <a:gdLst>
                <a:gd name="T0" fmla="*/ 30 w 30"/>
                <a:gd name="T1" fmla="*/ 15 h 213"/>
                <a:gd name="T2" fmla="*/ 26 w 30"/>
                <a:gd name="T3" fmla="*/ 26 h 213"/>
                <a:gd name="T4" fmla="*/ 15 w 30"/>
                <a:gd name="T5" fmla="*/ 30 h 213"/>
                <a:gd name="T6" fmla="*/ 4 w 30"/>
                <a:gd name="T7" fmla="*/ 26 h 213"/>
                <a:gd name="T8" fmla="*/ 0 w 30"/>
                <a:gd name="T9" fmla="*/ 15 h 213"/>
                <a:gd name="T10" fmla="*/ 4 w 30"/>
                <a:gd name="T11" fmla="*/ 4 h 213"/>
                <a:gd name="T12" fmla="*/ 15 w 30"/>
                <a:gd name="T13" fmla="*/ 0 h 213"/>
                <a:gd name="T14" fmla="*/ 26 w 30"/>
                <a:gd name="T15" fmla="*/ 4 h 213"/>
                <a:gd name="T16" fmla="*/ 30 w 30"/>
                <a:gd name="T17" fmla="*/ 15 h 213"/>
                <a:gd name="T18" fmla="*/ 26 w 30"/>
                <a:gd name="T19" fmla="*/ 213 h 213"/>
                <a:gd name="T20" fmla="*/ 3 w 30"/>
                <a:gd name="T21" fmla="*/ 213 h 213"/>
                <a:gd name="T22" fmla="*/ 3 w 30"/>
                <a:gd name="T23" fmla="*/ 67 h 213"/>
                <a:gd name="T24" fmla="*/ 26 w 30"/>
                <a:gd name="T25" fmla="*/ 67 h 213"/>
                <a:gd name="T26" fmla="*/ 26 w 30"/>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3">
                  <a:moveTo>
                    <a:pt x="30" y="15"/>
                  </a:moveTo>
                  <a:cubicBezTo>
                    <a:pt x="30" y="19"/>
                    <a:pt x="29" y="23"/>
                    <a:pt x="26" y="26"/>
                  </a:cubicBezTo>
                  <a:cubicBezTo>
                    <a:pt x="23" y="29"/>
                    <a:pt x="19" y="30"/>
                    <a:pt x="15" y="30"/>
                  </a:cubicBezTo>
                  <a:cubicBezTo>
                    <a:pt x="11" y="30"/>
                    <a:pt x="7" y="29"/>
                    <a:pt x="4" y="26"/>
                  </a:cubicBezTo>
                  <a:cubicBezTo>
                    <a:pt x="1" y="23"/>
                    <a:pt x="0" y="19"/>
                    <a:pt x="0" y="15"/>
                  </a:cubicBezTo>
                  <a:cubicBezTo>
                    <a:pt x="0" y="11"/>
                    <a:pt x="1" y="7"/>
                    <a:pt x="4" y="4"/>
                  </a:cubicBezTo>
                  <a:cubicBezTo>
                    <a:pt x="7" y="1"/>
                    <a:pt x="10" y="0"/>
                    <a:pt x="15" y="0"/>
                  </a:cubicBezTo>
                  <a:cubicBezTo>
                    <a:pt x="19" y="0"/>
                    <a:pt x="23" y="1"/>
                    <a:pt x="26" y="4"/>
                  </a:cubicBezTo>
                  <a:cubicBezTo>
                    <a:pt x="29" y="7"/>
                    <a:pt x="30" y="11"/>
                    <a:pt x="30" y="15"/>
                  </a:cubicBezTo>
                  <a:close/>
                  <a:moveTo>
                    <a:pt x="26" y="213"/>
                  </a:moveTo>
                  <a:cubicBezTo>
                    <a:pt x="3" y="213"/>
                    <a:pt x="3" y="213"/>
                    <a:pt x="3" y="213"/>
                  </a:cubicBezTo>
                  <a:cubicBezTo>
                    <a:pt x="3" y="67"/>
                    <a:pt x="3" y="67"/>
                    <a:pt x="3" y="67"/>
                  </a:cubicBezTo>
                  <a:cubicBezTo>
                    <a:pt x="26" y="67"/>
                    <a:pt x="26" y="67"/>
                    <a:pt x="26" y="67"/>
                  </a:cubicBezTo>
                  <a:lnTo>
                    <a:pt x="26" y="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20">
              <a:extLst>
                <a:ext uri="{FF2B5EF4-FFF2-40B4-BE49-F238E27FC236}">
                  <a16:creationId xmlns:a16="http://schemas.microsoft.com/office/drawing/2014/main" id="{C7D3A18F-0FA2-425C-92F9-F794124FA5F0}"/>
                </a:ext>
              </a:extLst>
            </p:cNvPr>
            <p:cNvSpPr>
              <a:spLocks noEditPoints="1"/>
            </p:cNvSpPr>
            <p:nvPr userDrawn="1"/>
          </p:nvSpPr>
          <p:spPr bwMode="auto">
            <a:xfrm>
              <a:off x="1556" y="3818"/>
              <a:ext cx="209" cy="249"/>
            </a:xfrm>
            <a:custGeom>
              <a:avLst/>
              <a:gdLst>
                <a:gd name="T0" fmla="*/ 128 w 128"/>
                <a:gd name="T1" fmla="*/ 82 h 152"/>
                <a:gd name="T2" fmla="*/ 25 w 128"/>
                <a:gd name="T3" fmla="*/ 82 h 152"/>
                <a:gd name="T4" fmla="*/ 38 w 128"/>
                <a:gd name="T5" fmla="*/ 120 h 152"/>
                <a:gd name="T6" fmla="*/ 72 w 128"/>
                <a:gd name="T7" fmla="*/ 133 h 152"/>
                <a:gd name="T8" fmla="*/ 117 w 128"/>
                <a:gd name="T9" fmla="*/ 117 h 152"/>
                <a:gd name="T10" fmla="*/ 117 w 128"/>
                <a:gd name="T11" fmla="*/ 138 h 152"/>
                <a:gd name="T12" fmla="*/ 67 w 128"/>
                <a:gd name="T13" fmla="*/ 152 h 152"/>
                <a:gd name="T14" fmla="*/ 18 w 128"/>
                <a:gd name="T15" fmla="*/ 132 h 152"/>
                <a:gd name="T16" fmla="*/ 0 w 128"/>
                <a:gd name="T17" fmla="*/ 77 h 152"/>
                <a:gd name="T18" fmla="*/ 9 w 128"/>
                <a:gd name="T19" fmla="*/ 37 h 152"/>
                <a:gd name="T20" fmla="*/ 33 w 128"/>
                <a:gd name="T21" fmla="*/ 9 h 152"/>
                <a:gd name="T22" fmla="*/ 67 w 128"/>
                <a:gd name="T23" fmla="*/ 0 h 152"/>
                <a:gd name="T24" fmla="*/ 112 w 128"/>
                <a:gd name="T25" fmla="*/ 18 h 152"/>
                <a:gd name="T26" fmla="*/ 128 w 128"/>
                <a:gd name="T27" fmla="*/ 70 h 152"/>
                <a:gd name="T28" fmla="*/ 128 w 128"/>
                <a:gd name="T29" fmla="*/ 82 h 152"/>
                <a:gd name="T30" fmla="*/ 104 w 128"/>
                <a:gd name="T31" fmla="*/ 62 h 152"/>
                <a:gd name="T32" fmla="*/ 94 w 128"/>
                <a:gd name="T33" fmla="*/ 31 h 152"/>
                <a:gd name="T34" fmla="*/ 67 w 128"/>
                <a:gd name="T35" fmla="*/ 19 h 152"/>
                <a:gd name="T36" fmla="*/ 39 w 128"/>
                <a:gd name="T37" fmla="*/ 31 h 152"/>
                <a:gd name="T38" fmla="*/ 25 w 128"/>
                <a:gd name="T39" fmla="*/ 62 h 152"/>
                <a:gd name="T40" fmla="*/ 104 w 128"/>
                <a:gd name="T41" fmla="*/ 6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52">
                  <a:moveTo>
                    <a:pt x="128" y="82"/>
                  </a:moveTo>
                  <a:cubicBezTo>
                    <a:pt x="25" y="82"/>
                    <a:pt x="25" y="82"/>
                    <a:pt x="25" y="82"/>
                  </a:cubicBezTo>
                  <a:cubicBezTo>
                    <a:pt x="25" y="98"/>
                    <a:pt x="29" y="111"/>
                    <a:pt x="38" y="120"/>
                  </a:cubicBezTo>
                  <a:cubicBezTo>
                    <a:pt x="46" y="128"/>
                    <a:pt x="57" y="133"/>
                    <a:pt x="72" y="133"/>
                  </a:cubicBezTo>
                  <a:cubicBezTo>
                    <a:pt x="89" y="133"/>
                    <a:pt x="104" y="127"/>
                    <a:pt x="117" y="117"/>
                  </a:cubicBezTo>
                  <a:cubicBezTo>
                    <a:pt x="117" y="138"/>
                    <a:pt x="117" y="138"/>
                    <a:pt x="117" y="138"/>
                  </a:cubicBezTo>
                  <a:cubicBezTo>
                    <a:pt x="105" y="148"/>
                    <a:pt x="88" y="152"/>
                    <a:pt x="67" y="152"/>
                  </a:cubicBezTo>
                  <a:cubicBezTo>
                    <a:pt x="46" y="152"/>
                    <a:pt x="30" y="146"/>
                    <a:pt x="18" y="132"/>
                  </a:cubicBezTo>
                  <a:cubicBezTo>
                    <a:pt x="6" y="119"/>
                    <a:pt x="0" y="100"/>
                    <a:pt x="0" y="77"/>
                  </a:cubicBezTo>
                  <a:cubicBezTo>
                    <a:pt x="0" y="62"/>
                    <a:pt x="3" y="49"/>
                    <a:pt x="9" y="37"/>
                  </a:cubicBezTo>
                  <a:cubicBezTo>
                    <a:pt x="15" y="25"/>
                    <a:pt x="23" y="16"/>
                    <a:pt x="33" y="9"/>
                  </a:cubicBezTo>
                  <a:cubicBezTo>
                    <a:pt x="44" y="3"/>
                    <a:pt x="55" y="0"/>
                    <a:pt x="67" y="0"/>
                  </a:cubicBezTo>
                  <a:cubicBezTo>
                    <a:pt x="86" y="0"/>
                    <a:pt x="101" y="6"/>
                    <a:pt x="112" y="18"/>
                  </a:cubicBezTo>
                  <a:cubicBezTo>
                    <a:pt x="122" y="30"/>
                    <a:pt x="128" y="47"/>
                    <a:pt x="128" y="70"/>
                  </a:cubicBezTo>
                  <a:lnTo>
                    <a:pt x="128" y="82"/>
                  </a:lnTo>
                  <a:close/>
                  <a:moveTo>
                    <a:pt x="104" y="62"/>
                  </a:moveTo>
                  <a:cubicBezTo>
                    <a:pt x="103" y="49"/>
                    <a:pt x="100" y="38"/>
                    <a:pt x="94" y="31"/>
                  </a:cubicBezTo>
                  <a:cubicBezTo>
                    <a:pt x="88" y="23"/>
                    <a:pt x="79" y="19"/>
                    <a:pt x="67" y="19"/>
                  </a:cubicBezTo>
                  <a:cubicBezTo>
                    <a:pt x="56" y="19"/>
                    <a:pt x="47" y="23"/>
                    <a:pt x="39" y="31"/>
                  </a:cubicBezTo>
                  <a:cubicBezTo>
                    <a:pt x="32" y="39"/>
                    <a:pt x="27" y="49"/>
                    <a:pt x="25" y="62"/>
                  </a:cubicBezTo>
                  <a:lnTo>
                    <a:pt x="104"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21">
              <a:extLst>
                <a:ext uri="{FF2B5EF4-FFF2-40B4-BE49-F238E27FC236}">
                  <a16:creationId xmlns:a16="http://schemas.microsoft.com/office/drawing/2014/main" id="{E8DEF39D-5548-4FA2-8AB3-BFA769FA040B}"/>
                </a:ext>
              </a:extLst>
            </p:cNvPr>
            <p:cNvSpPr>
              <a:spLocks/>
            </p:cNvSpPr>
            <p:nvPr userDrawn="1"/>
          </p:nvSpPr>
          <p:spPr bwMode="auto">
            <a:xfrm>
              <a:off x="1820" y="3818"/>
              <a:ext cx="198" cy="244"/>
            </a:xfrm>
            <a:custGeom>
              <a:avLst/>
              <a:gdLst>
                <a:gd name="T0" fmla="*/ 121 w 121"/>
                <a:gd name="T1" fmla="*/ 149 h 149"/>
                <a:gd name="T2" fmla="*/ 97 w 121"/>
                <a:gd name="T3" fmla="*/ 149 h 149"/>
                <a:gd name="T4" fmla="*/ 97 w 121"/>
                <a:gd name="T5" fmla="*/ 66 h 149"/>
                <a:gd name="T6" fmla="*/ 64 w 121"/>
                <a:gd name="T7" fmla="*/ 19 h 149"/>
                <a:gd name="T8" fmla="*/ 35 w 121"/>
                <a:gd name="T9" fmla="*/ 32 h 149"/>
                <a:gd name="T10" fmla="*/ 23 w 121"/>
                <a:gd name="T11" fmla="*/ 66 h 149"/>
                <a:gd name="T12" fmla="*/ 23 w 121"/>
                <a:gd name="T13" fmla="*/ 149 h 149"/>
                <a:gd name="T14" fmla="*/ 0 w 121"/>
                <a:gd name="T15" fmla="*/ 149 h 149"/>
                <a:gd name="T16" fmla="*/ 0 w 121"/>
                <a:gd name="T17" fmla="*/ 3 h 149"/>
                <a:gd name="T18" fmla="*/ 23 w 121"/>
                <a:gd name="T19" fmla="*/ 3 h 149"/>
                <a:gd name="T20" fmla="*/ 23 w 121"/>
                <a:gd name="T21" fmla="*/ 27 h 149"/>
                <a:gd name="T22" fmla="*/ 24 w 121"/>
                <a:gd name="T23" fmla="*/ 27 h 149"/>
                <a:gd name="T24" fmla="*/ 72 w 121"/>
                <a:gd name="T25" fmla="*/ 0 h 149"/>
                <a:gd name="T26" fmla="*/ 108 w 121"/>
                <a:gd name="T27" fmla="*/ 15 h 149"/>
                <a:gd name="T28" fmla="*/ 121 w 121"/>
                <a:gd name="T29" fmla="*/ 60 h 149"/>
                <a:gd name="T30" fmla="*/ 121 w 121"/>
                <a:gd name="T31"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49">
                  <a:moveTo>
                    <a:pt x="121" y="149"/>
                  </a:moveTo>
                  <a:cubicBezTo>
                    <a:pt x="97" y="149"/>
                    <a:pt x="97" y="149"/>
                    <a:pt x="97" y="149"/>
                  </a:cubicBezTo>
                  <a:cubicBezTo>
                    <a:pt x="97" y="66"/>
                    <a:pt x="97" y="66"/>
                    <a:pt x="97" y="66"/>
                  </a:cubicBezTo>
                  <a:cubicBezTo>
                    <a:pt x="97" y="35"/>
                    <a:pt x="86" y="19"/>
                    <a:pt x="64" y="19"/>
                  </a:cubicBezTo>
                  <a:cubicBezTo>
                    <a:pt x="52" y="19"/>
                    <a:pt x="42" y="24"/>
                    <a:pt x="35" y="32"/>
                  </a:cubicBezTo>
                  <a:cubicBezTo>
                    <a:pt x="27" y="41"/>
                    <a:pt x="23" y="52"/>
                    <a:pt x="23" y="66"/>
                  </a:cubicBezTo>
                  <a:cubicBezTo>
                    <a:pt x="23" y="149"/>
                    <a:pt x="23" y="149"/>
                    <a:pt x="23" y="149"/>
                  </a:cubicBezTo>
                  <a:cubicBezTo>
                    <a:pt x="0" y="149"/>
                    <a:pt x="0" y="149"/>
                    <a:pt x="0" y="149"/>
                  </a:cubicBezTo>
                  <a:cubicBezTo>
                    <a:pt x="0" y="3"/>
                    <a:pt x="0" y="3"/>
                    <a:pt x="0" y="3"/>
                  </a:cubicBezTo>
                  <a:cubicBezTo>
                    <a:pt x="23" y="3"/>
                    <a:pt x="23" y="3"/>
                    <a:pt x="23" y="3"/>
                  </a:cubicBezTo>
                  <a:cubicBezTo>
                    <a:pt x="23" y="27"/>
                    <a:pt x="23" y="27"/>
                    <a:pt x="23" y="27"/>
                  </a:cubicBezTo>
                  <a:cubicBezTo>
                    <a:pt x="24" y="27"/>
                    <a:pt x="24" y="27"/>
                    <a:pt x="24" y="27"/>
                  </a:cubicBezTo>
                  <a:cubicBezTo>
                    <a:pt x="35" y="9"/>
                    <a:pt x="51" y="0"/>
                    <a:pt x="72" y="0"/>
                  </a:cubicBezTo>
                  <a:cubicBezTo>
                    <a:pt x="88" y="0"/>
                    <a:pt x="100" y="5"/>
                    <a:pt x="108" y="15"/>
                  </a:cubicBezTo>
                  <a:cubicBezTo>
                    <a:pt x="117" y="26"/>
                    <a:pt x="121" y="40"/>
                    <a:pt x="121" y="60"/>
                  </a:cubicBezTo>
                  <a:lnTo>
                    <a:pt x="121"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22">
              <a:extLst>
                <a:ext uri="{FF2B5EF4-FFF2-40B4-BE49-F238E27FC236}">
                  <a16:creationId xmlns:a16="http://schemas.microsoft.com/office/drawing/2014/main" id="{1A6ED224-7D56-4304-A5F7-C209CA990DFE}"/>
                </a:ext>
              </a:extLst>
            </p:cNvPr>
            <p:cNvSpPr>
              <a:spLocks/>
            </p:cNvSpPr>
            <p:nvPr userDrawn="1"/>
          </p:nvSpPr>
          <p:spPr bwMode="auto">
            <a:xfrm>
              <a:off x="2071" y="3818"/>
              <a:ext cx="178" cy="249"/>
            </a:xfrm>
            <a:custGeom>
              <a:avLst/>
              <a:gdLst>
                <a:gd name="T0" fmla="*/ 109 w 109"/>
                <a:gd name="T1" fmla="*/ 142 h 152"/>
                <a:gd name="T2" fmla="*/ 69 w 109"/>
                <a:gd name="T3" fmla="*/ 152 h 152"/>
                <a:gd name="T4" fmla="*/ 33 w 109"/>
                <a:gd name="T5" fmla="*/ 143 h 152"/>
                <a:gd name="T6" fmla="*/ 9 w 109"/>
                <a:gd name="T7" fmla="*/ 117 h 152"/>
                <a:gd name="T8" fmla="*/ 0 w 109"/>
                <a:gd name="T9" fmla="*/ 80 h 152"/>
                <a:gd name="T10" fmla="*/ 20 w 109"/>
                <a:gd name="T11" fmla="*/ 21 h 152"/>
                <a:gd name="T12" fmla="*/ 76 w 109"/>
                <a:gd name="T13" fmla="*/ 0 h 152"/>
                <a:gd name="T14" fmla="*/ 109 w 109"/>
                <a:gd name="T15" fmla="*/ 7 h 152"/>
                <a:gd name="T16" fmla="*/ 109 w 109"/>
                <a:gd name="T17" fmla="*/ 31 h 152"/>
                <a:gd name="T18" fmla="*/ 75 w 109"/>
                <a:gd name="T19" fmla="*/ 19 h 152"/>
                <a:gd name="T20" fmla="*/ 38 w 109"/>
                <a:gd name="T21" fmla="*/ 36 h 152"/>
                <a:gd name="T22" fmla="*/ 24 w 109"/>
                <a:gd name="T23" fmla="*/ 77 h 152"/>
                <a:gd name="T24" fmla="*/ 37 w 109"/>
                <a:gd name="T25" fmla="*/ 118 h 152"/>
                <a:gd name="T26" fmla="*/ 73 w 109"/>
                <a:gd name="T27" fmla="*/ 133 h 152"/>
                <a:gd name="T28" fmla="*/ 109 w 109"/>
                <a:gd name="T29" fmla="*/ 120 h 152"/>
                <a:gd name="T30" fmla="*/ 109 w 109"/>
                <a:gd name="T31" fmla="*/ 14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52">
                  <a:moveTo>
                    <a:pt x="109" y="142"/>
                  </a:moveTo>
                  <a:cubicBezTo>
                    <a:pt x="98" y="149"/>
                    <a:pt x="84" y="152"/>
                    <a:pt x="69" y="152"/>
                  </a:cubicBezTo>
                  <a:cubicBezTo>
                    <a:pt x="56" y="152"/>
                    <a:pt x="44" y="149"/>
                    <a:pt x="33" y="143"/>
                  </a:cubicBezTo>
                  <a:cubicBezTo>
                    <a:pt x="23" y="137"/>
                    <a:pt x="14" y="128"/>
                    <a:pt x="9" y="117"/>
                  </a:cubicBezTo>
                  <a:cubicBezTo>
                    <a:pt x="3" y="106"/>
                    <a:pt x="0" y="94"/>
                    <a:pt x="0" y="80"/>
                  </a:cubicBezTo>
                  <a:cubicBezTo>
                    <a:pt x="0" y="55"/>
                    <a:pt x="7" y="36"/>
                    <a:pt x="20" y="21"/>
                  </a:cubicBezTo>
                  <a:cubicBezTo>
                    <a:pt x="34" y="7"/>
                    <a:pt x="53" y="0"/>
                    <a:pt x="76" y="0"/>
                  </a:cubicBezTo>
                  <a:cubicBezTo>
                    <a:pt x="88" y="0"/>
                    <a:pt x="100" y="2"/>
                    <a:pt x="109" y="7"/>
                  </a:cubicBezTo>
                  <a:cubicBezTo>
                    <a:pt x="109" y="31"/>
                    <a:pt x="109" y="31"/>
                    <a:pt x="109" y="31"/>
                  </a:cubicBezTo>
                  <a:cubicBezTo>
                    <a:pt x="98" y="23"/>
                    <a:pt x="87" y="19"/>
                    <a:pt x="75" y="19"/>
                  </a:cubicBezTo>
                  <a:cubicBezTo>
                    <a:pt x="60" y="19"/>
                    <a:pt x="47" y="25"/>
                    <a:pt x="38" y="36"/>
                  </a:cubicBezTo>
                  <a:cubicBezTo>
                    <a:pt x="28" y="46"/>
                    <a:pt x="24" y="60"/>
                    <a:pt x="24" y="77"/>
                  </a:cubicBezTo>
                  <a:cubicBezTo>
                    <a:pt x="24" y="94"/>
                    <a:pt x="28" y="108"/>
                    <a:pt x="37" y="118"/>
                  </a:cubicBezTo>
                  <a:cubicBezTo>
                    <a:pt x="46" y="128"/>
                    <a:pt x="58" y="133"/>
                    <a:pt x="73" y="133"/>
                  </a:cubicBezTo>
                  <a:cubicBezTo>
                    <a:pt x="86" y="133"/>
                    <a:pt x="98" y="128"/>
                    <a:pt x="109" y="120"/>
                  </a:cubicBezTo>
                  <a:lnTo>
                    <a:pt x="109"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23">
              <a:extLst>
                <a:ext uri="{FF2B5EF4-FFF2-40B4-BE49-F238E27FC236}">
                  <a16:creationId xmlns:a16="http://schemas.microsoft.com/office/drawing/2014/main" id="{23AD7AEC-35A1-41E2-AC44-855B699F1E16}"/>
                </a:ext>
              </a:extLst>
            </p:cNvPr>
            <p:cNvSpPr>
              <a:spLocks noEditPoints="1"/>
            </p:cNvSpPr>
            <p:nvPr userDrawn="1"/>
          </p:nvSpPr>
          <p:spPr bwMode="auto">
            <a:xfrm>
              <a:off x="2288" y="3818"/>
              <a:ext cx="209" cy="249"/>
            </a:xfrm>
            <a:custGeom>
              <a:avLst/>
              <a:gdLst>
                <a:gd name="T0" fmla="*/ 128 w 128"/>
                <a:gd name="T1" fmla="*/ 82 h 152"/>
                <a:gd name="T2" fmla="*/ 25 w 128"/>
                <a:gd name="T3" fmla="*/ 82 h 152"/>
                <a:gd name="T4" fmla="*/ 38 w 128"/>
                <a:gd name="T5" fmla="*/ 120 h 152"/>
                <a:gd name="T6" fmla="*/ 72 w 128"/>
                <a:gd name="T7" fmla="*/ 133 h 152"/>
                <a:gd name="T8" fmla="*/ 117 w 128"/>
                <a:gd name="T9" fmla="*/ 117 h 152"/>
                <a:gd name="T10" fmla="*/ 117 w 128"/>
                <a:gd name="T11" fmla="*/ 138 h 152"/>
                <a:gd name="T12" fmla="*/ 67 w 128"/>
                <a:gd name="T13" fmla="*/ 152 h 152"/>
                <a:gd name="T14" fmla="*/ 18 w 128"/>
                <a:gd name="T15" fmla="*/ 132 h 152"/>
                <a:gd name="T16" fmla="*/ 0 w 128"/>
                <a:gd name="T17" fmla="*/ 77 h 152"/>
                <a:gd name="T18" fmla="*/ 9 w 128"/>
                <a:gd name="T19" fmla="*/ 37 h 152"/>
                <a:gd name="T20" fmla="*/ 33 w 128"/>
                <a:gd name="T21" fmla="*/ 9 h 152"/>
                <a:gd name="T22" fmla="*/ 67 w 128"/>
                <a:gd name="T23" fmla="*/ 0 h 152"/>
                <a:gd name="T24" fmla="*/ 112 w 128"/>
                <a:gd name="T25" fmla="*/ 18 h 152"/>
                <a:gd name="T26" fmla="*/ 128 w 128"/>
                <a:gd name="T27" fmla="*/ 70 h 152"/>
                <a:gd name="T28" fmla="*/ 128 w 128"/>
                <a:gd name="T29" fmla="*/ 82 h 152"/>
                <a:gd name="T30" fmla="*/ 104 w 128"/>
                <a:gd name="T31" fmla="*/ 62 h 152"/>
                <a:gd name="T32" fmla="*/ 94 w 128"/>
                <a:gd name="T33" fmla="*/ 31 h 152"/>
                <a:gd name="T34" fmla="*/ 67 w 128"/>
                <a:gd name="T35" fmla="*/ 19 h 152"/>
                <a:gd name="T36" fmla="*/ 39 w 128"/>
                <a:gd name="T37" fmla="*/ 31 h 152"/>
                <a:gd name="T38" fmla="*/ 25 w 128"/>
                <a:gd name="T39" fmla="*/ 62 h 152"/>
                <a:gd name="T40" fmla="*/ 104 w 128"/>
                <a:gd name="T41" fmla="*/ 6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52">
                  <a:moveTo>
                    <a:pt x="128" y="82"/>
                  </a:moveTo>
                  <a:cubicBezTo>
                    <a:pt x="25" y="82"/>
                    <a:pt x="25" y="82"/>
                    <a:pt x="25" y="82"/>
                  </a:cubicBezTo>
                  <a:cubicBezTo>
                    <a:pt x="25" y="98"/>
                    <a:pt x="29" y="111"/>
                    <a:pt x="38" y="120"/>
                  </a:cubicBezTo>
                  <a:cubicBezTo>
                    <a:pt x="46" y="128"/>
                    <a:pt x="57" y="133"/>
                    <a:pt x="72" y="133"/>
                  </a:cubicBezTo>
                  <a:cubicBezTo>
                    <a:pt x="89" y="133"/>
                    <a:pt x="104" y="127"/>
                    <a:pt x="117" y="117"/>
                  </a:cubicBezTo>
                  <a:cubicBezTo>
                    <a:pt x="117" y="138"/>
                    <a:pt x="117" y="138"/>
                    <a:pt x="117" y="138"/>
                  </a:cubicBezTo>
                  <a:cubicBezTo>
                    <a:pt x="105" y="148"/>
                    <a:pt x="88" y="152"/>
                    <a:pt x="67" y="152"/>
                  </a:cubicBezTo>
                  <a:cubicBezTo>
                    <a:pt x="46" y="152"/>
                    <a:pt x="30" y="146"/>
                    <a:pt x="18" y="132"/>
                  </a:cubicBezTo>
                  <a:cubicBezTo>
                    <a:pt x="6" y="119"/>
                    <a:pt x="0" y="100"/>
                    <a:pt x="0" y="77"/>
                  </a:cubicBezTo>
                  <a:cubicBezTo>
                    <a:pt x="0" y="62"/>
                    <a:pt x="3" y="49"/>
                    <a:pt x="9" y="37"/>
                  </a:cubicBezTo>
                  <a:cubicBezTo>
                    <a:pt x="15" y="25"/>
                    <a:pt x="23" y="16"/>
                    <a:pt x="33" y="9"/>
                  </a:cubicBezTo>
                  <a:cubicBezTo>
                    <a:pt x="43" y="3"/>
                    <a:pt x="55" y="0"/>
                    <a:pt x="67" y="0"/>
                  </a:cubicBezTo>
                  <a:cubicBezTo>
                    <a:pt x="86" y="0"/>
                    <a:pt x="101" y="6"/>
                    <a:pt x="112" y="18"/>
                  </a:cubicBezTo>
                  <a:cubicBezTo>
                    <a:pt x="122" y="30"/>
                    <a:pt x="128" y="47"/>
                    <a:pt x="128" y="70"/>
                  </a:cubicBezTo>
                  <a:lnTo>
                    <a:pt x="128" y="82"/>
                  </a:lnTo>
                  <a:close/>
                  <a:moveTo>
                    <a:pt x="104" y="62"/>
                  </a:moveTo>
                  <a:cubicBezTo>
                    <a:pt x="103" y="49"/>
                    <a:pt x="100" y="38"/>
                    <a:pt x="94" y="31"/>
                  </a:cubicBezTo>
                  <a:cubicBezTo>
                    <a:pt x="88" y="23"/>
                    <a:pt x="79" y="19"/>
                    <a:pt x="67" y="19"/>
                  </a:cubicBezTo>
                  <a:cubicBezTo>
                    <a:pt x="56" y="19"/>
                    <a:pt x="47" y="23"/>
                    <a:pt x="39" y="31"/>
                  </a:cubicBezTo>
                  <a:cubicBezTo>
                    <a:pt x="32" y="39"/>
                    <a:pt x="27" y="49"/>
                    <a:pt x="25" y="62"/>
                  </a:cubicBezTo>
                  <a:lnTo>
                    <a:pt x="104"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24">
              <a:extLst>
                <a:ext uri="{FF2B5EF4-FFF2-40B4-BE49-F238E27FC236}">
                  <a16:creationId xmlns:a16="http://schemas.microsoft.com/office/drawing/2014/main" id="{EC0E9704-06D4-4D90-A5DF-6647641065E9}"/>
                </a:ext>
              </a:extLst>
            </p:cNvPr>
            <p:cNvSpPr>
              <a:spLocks/>
            </p:cNvSpPr>
            <p:nvPr userDrawn="1"/>
          </p:nvSpPr>
          <p:spPr bwMode="auto">
            <a:xfrm>
              <a:off x="2536" y="3818"/>
              <a:ext cx="145" cy="249"/>
            </a:xfrm>
            <a:custGeom>
              <a:avLst/>
              <a:gdLst>
                <a:gd name="T0" fmla="*/ 89 w 89"/>
                <a:gd name="T1" fmla="*/ 110 h 152"/>
                <a:gd name="T2" fmla="*/ 75 w 89"/>
                <a:gd name="T3" fmla="*/ 141 h 152"/>
                <a:gd name="T4" fmla="*/ 36 w 89"/>
                <a:gd name="T5" fmla="*/ 152 h 152"/>
                <a:gd name="T6" fmla="*/ 0 w 89"/>
                <a:gd name="T7" fmla="*/ 144 h 152"/>
                <a:gd name="T8" fmla="*/ 0 w 89"/>
                <a:gd name="T9" fmla="*/ 119 h 152"/>
                <a:gd name="T10" fmla="*/ 38 w 89"/>
                <a:gd name="T11" fmla="*/ 133 h 152"/>
                <a:gd name="T12" fmla="*/ 65 w 89"/>
                <a:gd name="T13" fmla="*/ 112 h 152"/>
                <a:gd name="T14" fmla="*/ 60 w 89"/>
                <a:gd name="T15" fmla="*/ 99 h 152"/>
                <a:gd name="T16" fmla="*/ 35 w 89"/>
                <a:gd name="T17" fmla="*/ 85 h 152"/>
                <a:gd name="T18" fmla="*/ 8 w 89"/>
                <a:gd name="T19" fmla="*/ 67 h 152"/>
                <a:gd name="T20" fmla="*/ 0 w 89"/>
                <a:gd name="T21" fmla="*/ 42 h 152"/>
                <a:gd name="T22" fmla="*/ 15 w 89"/>
                <a:gd name="T23" fmla="*/ 12 h 152"/>
                <a:gd name="T24" fmla="*/ 51 w 89"/>
                <a:gd name="T25" fmla="*/ 0 h 152"/>
                <a:gd name="T26" fmla="*/ 83 w 89"/>
                <a:gd name="T27" fmla="*/ 6 h 152"/>
                <a:gd name="T28" fmla="*/ 83 w 89"/>
                <a:gd name="T29" fmla="*/ 30 h 152"/>
                <a:gd name="T30" fmla="*/ 50 w 89"/>
                <a:gd name="T31" fmla="*/ 19 h 152"/>
                <a:gd name="T32" fmla="*/ 31 w 89"/>
                <a:gd name="T33" fmla="*/ 25 h 152"/>
                <a:gd name="T34" fmla="*/ 24 w 89"/>
                <a:gd name="T35" fmla="*/ 40 h 152"/>
                <a:gd name="T36" fmla="*/ 29 w 89"/>
                <a:gd name="T37" fmla="*/ 55 h 152"/>
                <a:gd name="T38" fmla="*/ 52 w 89"/>
                <a:gd name="T39" fmla="*/ 67 h 152"/>
                <a:gd name="T40" fmla="*/ 81 w 89"/>
                <a:gd name="T41" fmla="*/ 86 h 152"/>
                <a:gd name="T42" fmla="*/ 89 w 89"/>
                <a:gd name="T43" fmla="*/ 11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152">
                  <a:moveTo>
                    <a:pt x="89" y="110"/>
                  </a:moveTo>
                  <a:cubicBezTo>
                    <a:pt x="89" y="123"/>
                    <a:pt x="84" y="133"/>
                    <a:pt x="75" y="141"/>
                  </a:cubicBezTo>
                  <a:cubicBezTo>
                    <a:pt x="65" y="149"/>
                    <a:pt x="52" y="152"/>
                    <a:pt x="36" y="152"/>
                  </a:cubicBezTo>
                  <a:cubicBezTo>
                    <a:pt x="22" y="152"/>
                    <a:pt x="10" y="150"/>
                    <a:pt x="0" y="144"/>
                  </a:cubicBezTo>
                  <a:cubicBezTo>
                    <a:pt x="0" y="119"/>
                    <a:pt x="0" y="119"/>
                    <a:pt x="0" y="119"/>
                  </a:cubicBezTo>
                  <a:cubicBezTo>
                    <a:pt x="11" y="128"/>
                    <a:pt x="24" y="133"/>
                    <a:pt x="38" y="133"/>
                  </a:cubicBezTo>
                  <a:cubicBezTo>
                    <a:pt x="56" y="133"/>
                    <a:pt x="65" y="126"/>
                    <a:pt x="65" y="112"/>
                  </a:cubicBezTo>
                  <a:cubicBezTo>
                    <a:pt x="65" y="107"/>
                    <a:pt x="64" y="102"/>
                    <a:pt x="60" y="99"/>
                  </a:cubicBezTo>
                  <a:cubicBezTo>
                    <a:pt x="56" y="95"/>
                    <a:pt x="48" y="91"/>
                    <a:pt x="35" y="85"/>
                  </a:cubicBezTo>
                  <a:cubicBezTo>
                    <a:pt x="22" y="79"/>
                    <a:pt x="13" y="73"/>
                    <a:pt x="8" y="67"/>
                  </a:cubicBezTo>
                  <a:cubicBezTo>
                    <a:pt x="3" y="61"/>
                    <a:pt x="0" y="52"/>
                    <a:pt x="0" y="42"/>
                  </a:cubicBezTo>
                  <a:cubicBezTo>
                    <a:pt x="0" y="30"/>
                    <a:pt x="5" y="20"/>
                    <a:pt x="15" y="12"/>
                  </a:cubicBezTo>
                  <a:cubicBezTo>
                    <a:pt x="24" y="4"/>
                    <a:pt x="37" y="0"/>
                    <a:pt x="51" y="0"/>
                  </a:cubicBezTo>
                  <a:cubicBezTo>
                    <a:pt x="63" y="0"/>
                    <a:pt x="73" y="2"/>
                    <a:pt x="83" y="6"/>
                  </a:cubicBezTo>
                  <a:cubicBezTo>
                    <a:pt x="83" y="30"/>
                    <a:pt x="83" y="30"/>
                    <a:pt x="83" y="30"/>
                  </a:cubicBezTo>
                  <a:cubicBezTo>
                    <a:pt x="73" y="23"/>
                    <a:pt x="62" y="19"/>
                    <a:pt x="50" y="19"/>
                  </a:cubicBezTo>
                  <a:cubicBezTo>
                    <a:pt x="42" y="19"/>
                    <a:pt x="36" y="21"/>
                    <a:pt x="31" y="25"/>
                  </a:cubicBezTo>
                  <a:cubicBezTo>
                    <a:pt x="26" y="29"/>
                    <a:pt x="24" y="34"/>
                    <a:pt x="24" y="40"/>
                  </a:cubicBezTo>
                  <a:cubicBezTo>
                    <a:pt x="24" y="46"/>
                    <a:pt x="26" y="51"/>
                    <a:pt x="29" y="55"/>
                  </a:cubicBezTo>
                  <a:cubicBezTo>
                    <a:pt x="33" y="58"/>
                    <a:pt x="40" y="62"/>
                    <a:pt x="52" y="67"/>
                  </a:cubicBezTo>
                  <a:cubicBezTo>
                    <a:pt x="66" y="73"/>
                    <a:pt x="75" y="79"/>
                    <a:pt x="81" y="86"/>
                  </a:cubicBezTo>
                  <a:cubicBezTo>
                    <a:pt x="87" y="92"/>
                    <a:pt x="89" y="100"/>
                    <a:pt x="89"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25">
              <a:extLst>
                <a:ext uri="{FF2B5EF4-FFF2-40B4-BE49-F238E27FC236}">
                  <a16:creationId xmlns:a16="http://schemas.microsoft.com/office/drawing/2014/main" id="{640C40CC-9761-4550-9C15-A0F5523ED49D}"/>
                </a:ext>
              </a:extLst>
            </p:cNvPr>
            <p:cNvSpPr>
              <a:spLocks/>
            </p:cNvSpPr>
            <p:nvPr userDrawn="1"/>
          </p:nvSpPr>
          <p:spPr bwMode="auto">
            <a:xfrm>
              <a:off x="2719" y="3720"/>
              <a:ext cx="114" cy="342"/>
            </a:xfrm>
            <a:custGeom>
              <a:avLst/>
              <a:gdLst>
                <a:gd name="T0" fmla="*/ 47 w 70"/>
                <a:gd name="T1" fmla="*/ 209 h 209"/>
                <a:gd name="T2" fmla="*/ 47 w 70"/>
                <a:gd name="T3" fmla="*/ 32 h 209"/>
                <a:gd name="T4" fmla="*/ 26 w 70"/>
                <a:gd name="T5" fmla="*/ 46 h 209"/>
                <a:gd name="T6" fmla="*/ 0 w 70"/>
                <a:gd name="T7" fmla="*/ 57 h 209"/>
                <a:gd name="T8" fmla="*/ 0 w 70"/>
                <a:gd name="T9" fmla="*/ 33 h 209"/>
                <a:gd name="T10" fmla="*/ 33 w 70"/>
                <a:gd name="T11" fmla="*/ 19 h 209"/>
                <a:gd name="T12" fmla="*/ 61 w 70"/>
                <a:gd name="T13" fmla="*/ 0 h 209"/>
                <a:gd name="T14" fmla="*/ 70 w 70"/>
                <a:gd name="T15" fmla="*/ 0 h 209"/>
                <a:gd name="T16" fmla="*/ 70 w 70"/>
                <a:gd name="T17" fmla="*/ 209 h 209"/>
                <a:gd name="T18" fmla="*/ 47 w 70"/>
                <a:gd name="T19"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209">
                  <a:moveTo>
                    <a:pt x="47" y="209"/>
                  </a:moveTo>
                  <a:cubicBezTo>
                    <a:pt x="47" y="32"/>
                    <a:pt x="47" y="32"/>
                    <a:pt x="47" y="32"/>
                  </a:cubicBezTo>
                  <a:cubicBezTo>
                    <a:pt x="43" y="37"/>
                    <a:pt x="36" y="41"/>
                    <a:pt x="26" y="46"/>
                  </a:cubicBezTo>
                  <a:cubicBezTo>
                    <a:pt x="16" y="51"/>
                    <a:pt x="8" y="55"/>
                    <a:pt x="0" y="57"/>
                  </a:cubicBezTo>
                  <a:cubicBezTo>
                    <a:pt x="0" y="33"/>
                    <a:pt x="0" y="33"/>
                    <a:pt x="0" y="33"/>
                  </a:cubicBezTo>
                  <a:cubicBezTo>
                    <a:pt x="10" y="30"/>
                    <a:pt x="21" y="26"/>
                    <a:pt x="33" y="19"/>
                  </a:cubicBezTo>
                  <a:cubicBezTo>
                    <a:pt x="45" y="13"/>
                    <a:pt x="54" y="6"/>
                    <a:pt x="61" y="0"/>
                  </a:cubicBezTo>
                  <a:cubicBezTo>
                    <a:pt x="70" y="0"/>
                    <a:pt x="70" y="0"/>
                    <a:pt x="70" y="0"/>
                  </a:cubicBezTo>
                  <a:cubicBezTo>
                    <a:pt x="70" y="209"/>
                    <a:pt x="70" y="209"/>
                    <a:pt x="70" y="209"/>
                  </a:cubicBezTo>
                  <a:lnTo>
                    <a:pt x="47"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rgbClr val="FFFFFF"/>
                </a:solidFill>
              </a:endParaRPr>
            </a:p>
          </p:txBody>
        </p:sp>
        <p:sp>
          <p:nvSpPr>
            <p:cNvPr id="28" name="Freeform 26">
              <a:extLst>
                <a:ext uri="{FF2B5EF4-FFF2-40B4-BE49-F238E27FC236}">
                  <a16:creationId xmlns:a16="http://schemas.microsoft.com/office/drawing/2014/main" id="{447F3A4B-21FD-4DAF-8A18-8C3FD64AAC3A}"/>
                </a:ext>
              </a:extLst>
            </p:cNvPr>
            <p:cNvSpPr>
              <a:spLocks noEditPoints="1"/>
            </p:cNvSpPr>
            <p:nvPr userDrawn="1"/>
          </p:nvSpPr>
          <p:spPr bwMode="auto">
            <a:xfrm>
              <a:off x="2905" y="3721"/>
              <a:ext cx="217" cy="346"/>
            </a:xfrm>
            <a:custGeom>
              <a:avLst/>
              <a:gdLst>
                <a:gd name="T0" fmla="*/ 0 w 133"/>
                <a:gd name="T1" fmla="*/ 151 h 211"/>
                <a:gd name="T2" fmla="*/ 11 w 133"/>
                <a:gd name="T3" fmla="*/ 119 h 211"/>
                <a:gd name="T4" fmla="*/ 38 w 133"/>
                <a:gd name="T5" fmla="*/ 97 h 211"/>
                <a:gd name="T6" fmla="*/ 17 w 133"/>
                <a:gd name="T7" fmla="*/ 78 h 211"/>
                <a:gd name="T8" fmla="*/ 9 w 133"/>
                <a:gd name="T9" fmla="*/ 52 h 211"/>
                <a:gd name="T10" fmla="*/ 25 w 133"/>
                <a:gd name="T11" fmla="*/ 15 h 211"/>
                <a:gd name="T12" fmla="*/ 67 w 133"/>
                <a:gd name="T13" fmla="*/ 0 h 211"/>
                <a:gd name="T14" fmla="*/ 96 w 133"/>
                <a:gd name="T15" fmla="*/ 7 h 211"/>
                <a:gd name="T16" fmla="*/ 117 w 133"/>
                <a:gd name="T17" fmla="*/ 26 h 211"/>
                <a:gd name="T18" fmla="*/ 124 w 133"/>
                <a:gd name="T19" fmla="*/ 52 h 211"/>
                <a:gd name="T20" fmla="*/ 116 w 133"/>
                <a:gd name="T21" fmla="*/ 78 h 211"/>
                <a:gd name="T22" fmla="*/ 95 w 133"/>
                <a:gd name="T23" fmla="*/ 97 h 211"/>
                <a:gd name="T24" fmla="*/ 122 w 133"/>
                <a:gd name="T25" fmla="*/ 119 h 211"/>
                <a:gd name="T26" fmla="*/ 133 w 133"/>
                <a:gd name="T27" fmla="*/ 151 h 211"/>
                <a:gd name="T28" fmla="*/ 114 w 133"/>
                <a:gd name="T29" fmla="*/ 195 h 211"/>
                <a:gd name="T30" fmla="*/ 67 w 133"/>
                <a:gd name="T31" fmla="*/ 211 h 211"/>
                <a:gd name="T32" fmla="*/ 32 w 133"/>
                <a:gd name="T33" fmla="*/ 203 h 211"/>
                <a:gd name="T34" fmla="*/ 9 w 133"/>
                <a:gd name="T35" fmla="*/ 182 h 211"/>
                <a:gd name="T36" fmla="*/ 0 w 133"/>
                <a:gd name="T37" fmla="*/ 151 h 211"/>
                <a:gd name="T38" fmla="*/ 26 w 133"/>
                <a:gd name="T39" fmla="*/ 149 h 211"/>
                <a:gd name="T40" fmla="*/ 37 w 133"/>
                <a:gd name="T41" fmla="*/ 179 h 211"/>
                <a:gd name="T42" fmla="*/ 67 w 133"/>
                <a:gd name="T43" fmla="*/ 191 h 211"/>
                <a:gd name="T44" fmla="*/ 96 w 133"/>
                <a:gd name="T45" fmla="*/ 179 h 211"/>
                <a:gd name="T46" fmla="*/ 108 w 133"/>
                <a:gd name="T47" fmla="*/ 149 h 211"/>
                <a:gd name="T48" fmla="*/ 96 w 133"/>
                <a:gd name="T49" fmla="*/ 119 h 211"/>
                <a:gd name="T50" fmla="*/ 67 w 133"/>
                <a:gd name="T51" fmla="*/ 107 h 211"/>
                <a:gd name="T52" fmla="*/ 37 w 133"/>
                <a:gd name="T53" fmla="*/ 119 h 211"/>
                <a:gd name="T54" fmla="*/ 26 w 133"/>
                <a:gd name="T55" fmla="*/ 149 h 211"/>
                <a:gd name="T56" fmla="*/ 33 w 133"/>
                <a:gd name="T57" fmla="*/ 54 h 211"/>
                <a:gd name="T58" fmla="*/ 43 w 133"/>
                <a:gd name="T59" fmla="*/ 79 h 211"/>
                <a:gd name="T60" fmla="*/ 67 w 133"/>
                <a:gd name="T61" fmla="*/ 88 h 211"/>
                <a:gd name="T62" fmla="*/ 91 w 133"/>
                <a:gd name="T63" fmla="*/ 78 h 211"/>
                <a:gd name="T64" fmla="*/ 101 w 133"/>
                <a:gd name="T65" fmla="*/ 54 h 211"/>
                <a:gd name="T66" fmla="*/ 91 w 133"/>
                <a:gd name="T67" fmla="*/ 30 h 211"/>
                <a:gd name="T68" fmla="*/ 67 w 133"/>
                <a:gd name="T69" fmla="*/ 20 h 211"/>
                <a:gd name="T70" fmla="*/ 43 w 133"/>
                <a:gd name="T71" fmla="*/ 30 h 211"/>
                <a:gd name="T72" fmla="*/ 33 w 133"/>
                <a:gd name="T73" fmla="*/ 54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3" h="211">
                  <a:moveTo>
                    <a:pt x="0" y="151"/>
                  </a:moveTo>
                  <a:cubicBezTo>
                    <a:pt x="0" y="139"/>
                    <a:pt x="4" y="129"/>
                    <a:pt x="11" y="119"/>
                  </a:cubicBezTo>
                  <a:cubicBezTo>
                    <a:pt x="18" y="109"/>
                    <a:pt x="27" y="101"/>
                    <a:pt x="38" y="97"/>
                  </a:cubicBezTo>
                  <a:cubicBezTo>
                    <a:pt x="29" y="92"/>
                    <a:pt x="22" y="86"/>
                    <a:pt x="17" y="78"/>
                  </a:cubicBezTo>
                  <a:cubicBezTo>
                    <a:pt x="12" y="70"/>
                    <a:pt x="9" y="62"/>
                    <a:pt x="9" y="52"/>
                  </a:cubicBezTo>
                  <a:cubicBezTo>
                    <a:pt x="9" y="37"/>
                    <a:pt x="15" y="25"/>
                    <a:pt x="25" y="15"/>
                  </a:cubicBezTo>
                  <a:cubicBezTo>
                    <a:pt x="36" y="5"/>
                    <a:pt x="50" y="0"/>
                    <a:pt x="67" y="0"/>
                  </a:cubicBezTo>
                  <a:cubicBezTo>
                    <a:pt x="77" y="0"/>
                    <a:pt x="87" y="3"/>
                    <a:pt x="96" y="7"/>
                  </a:cubicBezTo>
                  <a:cubicBezTo>
                    <a:pt x="105" y="12"/>
                    <a:pt x="112" y="18"/>
                    <a:pt x="117" y="26"/>
                  </a:cubicBezTo>
                  <a:cubicBezTo>
                    <a:pt x="122" y="34"/>
                    <a:pt x="124" y="43"/>
                    <a:pt x="124" y="52"/>
                  </a:cubicBezTo>
                  <a:cubicBezTo>
                    <a:pt x="124" y="62"/>
                    <a:pt x="121" y="70"/>
                    <a:pt x="116" y="78"/>
                  </a:cubicBezTo>
                  <a:cubicBezTo>
                    <a:pt x="111" y="86"/>
                    <a:pt x="104" y="92"/>
                    <a:pt x="95" y="97"/>
                  </a:cubicBezTo>
                  <a:cubicBezTo>
                    <a:pt x="106" y="101"/>
                    <a:pt x="115" y="109"/>
                    <a:pt x="122" y="119"/>
                  </a:cubicBezTo>
                  <a:cubicBezTo>
                    <a:pt x="129" y="129"/>
                    <a:pt x="133" y="139"/>
                    <a:pt x="133" y="151"/>
                  </a:cubicBezTo>
                  <a:cubicBezTo>
                    <a:pt x="133" y="169"/>
                    <a:pt x="127" y="183"/>
                    <a:pt x="114" y="195"/>
                  </a:cubicBezTo>
                  <a:cubicBezTo>
                    <a:pt x="102" y="206"/>
                    <a:pt x="86" y="211"/>
                    <a:pt x="67" y="211"/>
                  </a:cubicBezTo>
                  <a:cubicBezTo>
                    <a:pt x="54" y="211"/>
                    <a:pt x="42" y="209"/>
                    <a:pt x="32" y="203"/>
                  </a:cubicBezTo>
                  <a:cubicBezTo>
                    <a:pt x="22" y="198"/>
                    <a:pt x="14" y="191"/>
                    <a:pt x="9" y="182"/>
                  </a:cubicBezTo>
                  <a:cubicBezTo>
                    <a:pt x="3" y="173"/>
                    <a:pt x="0" y="163"/>
                    <a:pt x="0" y="151"/>
                  </a:cubicBezTo>
                  <a:close/>
                  <a:moveTo>
                    <a:pt x="26" y="149"/>
                  </a:moveTo>
                  <a:cubicBezTo>
                    <a:pt x="26" y="162"/>
                    <a:pt x="29" y="172"/>
                    <a:pt x="37" y="179"/>
                  </a:cubicBezTo>
                  <a:cubicBezTo>
                    <a:pt x="44" y="187"/>
                    <a:pt x="54" y="191"/>
                    <a:pt x="67" y="191"/>
                  </a:cubicBezTo>
                  <a:cubicBezTo>
                    <a:pt x="79" y="191"/>
                    <a:pt x="89" y="187"/>
                    <a:pt x="96" y="179"/>
                  </a:cubicBezTo>
                  <a:cubicBezTo>
                    <a:pt x="104" y="172"/>
                    <a:pt x="108" y="161"/>
                    <a:pt x="108" y="149"/>
                  </a:cubicBezTo>
                  <a:cubicBezTo>
                    <a:pt x="108" y="137"/>
                    <a:pt x="104" y="127"/>
                    <a:pt x="96" y="119"/>
                  </a:cubicBezTo>
                  <a:cubicBezTo>
                    <a:pt x="89" y="111"/>
                    <a:pt x="79" y="107"/>
                    <a:pt x="67" y="107"/>
                  </a:cubicBezTo>
                  <a:cubicBezTo>
                    <a:pt x="55" y="107"/>
                    <a:pt x="45" y="111"/>
                    <a:pt x="37" y="119"/>
                  </a:cubicBezTo>
                  <a:cubicBezTo>
                    <a:pt x="30" y="127"/>
                    <a:pt x="26" y="137"/>
                    <a:pt x="26" y="149"/>
                  </a:cubicBezTo>
                  <a:close/>
                  <a:moveTo>
                    <a:pt x="33" y="54"/>
                  </a:moveTo>
                  <a:cubicBezTo>
                    <a:pt x="33" y="64"/>
                    <a:pt x="36" y="72"/>
                    <a:pt x="43" y="79"/>
                  </a:cubicBezTo>
                  <a:cubicBezTo>
                    <a:pt x="50" y="85"/>
                    <a:pt x="57" y="88"/>
                    <a:pt x="67" y="88"/>
                  </a:cubicBezTo>
                  <a:cubicBezTo>
                    <a:pt x="76" y="88"/>
                    <a:pt x="84" y="85"/>
                    <a:pt x="91" y="78"/>
                  </a:cubicBezTo>
                  <a:cubicBezTo>
                    <a:pt x="97" y="72"/>
                    <a:pt x="101" y="64"/>
                    <a:pt x="101" y="54"/>
                  </a:cubicBezTo>
                  <a:cubicBezTo>
                    <a:pt x="101" y="44"/>
                    <a:pt x="97" y="36"/>
                    <a:pt x="91" y="30"/>
                  </a:cubicBezTo>
                  <a:cubicBezTo>
                    <a:pt x="84" y="23"/>
                    <a:pt x="76" y="20"/>
                    <a:pt x="67" y="20"/>
                  </a:cubicBezTo>
                  <a:cubicBezTo>
                    <a:pt x="57" y="20"/>
                    <a:pt x="49" y="23"/>
                    <a:pt x="43" y="30"/>
                  </a:cubicBezTo>
                  <a:cubicBezTo>
                    <a:pt x="36" y="36"/>
                    <a:pt x="33" y="44"/>
                    <a:pt x="33"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rgbClr val="FFFFFF"/>
                </a:solidFill>
              </a:endParaRPr>
            </a:p>
          </p:txBody>
        </p:sp>
      </p:grpSp>
      <p:sp>
        <p:nvSpPr>
          <p:cNvPr id="29" name="Rectangle 28">
            <a:extLst>
              <a:ext uri="{FF2B5EF4-FFF2-40B4-BE49-F238E27FC236}">
                <a16:creationId xmlns:a16="http://schemas.microsoft.com/office/drawing/2014/main" id="{78B3A1EA-23BA-4632-B4A4-3BE5162A8984}"/>
              </a:ext>
            </a:extLst>
          </p:cNvPr>
          <p:cNvSpPr>
            <a:spLocks noChangeArrowheads="1"/>
          </p:cNvSpPr>
          <p:nvPr/>
        </p:nvSpPr>
        <p:spPr bwMode="auto">
          <a:xfrm>
            <a:off x="10080015" y="367745"/>
            <a:ext cx="16824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a:ln>
                  <a:noFill/>
                </a:ln>
                <a:solidFill>
                  <a:srgbClr val="87B519"/>
                </a:solidFill>
                <a:effectLst/>
                <a:latin typeface="Segoe UI" panose="020B0502040204020203" pitchFamily="34" charset="0"/>
              </a:rPr>
              <a:t>#experiences18</a:t>
            </a:r>
            <a:endParaRPr kumimoji="0" lang="fr-FR" altLang="fr-FR" sz="1800" b="1" i="0" u="none" strike="noStrike" cap="none" normalizeH="0" baseline="0">
              <a:ln>
                <a:noFill/>
              </a:ln>
              <a:solidFill>
                <a:srgbClr val="87B519"/>
              </a:solidFill>
              <a:effectLst/>
            </a:endParaRPr>
          </a:p>
        </p:txBody>
      </p:sp>
      <p:sp>
        <p:nvSpPr>
          <p:cNvPr id="30" name="ZoneTexte 29">
            <a:extLst>
              <a:ext uri="{FF2B5EF4-FFF2-40B4-BE49-F238E27FC236}">
                <a16:creationId xmlns:a16="http://schemas.microsoft.com/office/drawing/2014/main" id="{0249402B-52AD-4F01-8982-4834941C0109}"/>
              </a:ext>
            </a:extLst>
          </p:cNvPr>
          <p:cNvSpPr txBox="1"/>
          <p:nvPr/>
        </p:nvSpPr>
        <p:spPr>
          <a:xfrm>
            <a:off x="5750839" y="2886336"/>
            <a:ext cx="1053374" cy="369332"/>
          </a:xfrm>
          <a:prstGeom prst="rect">
            <a:avLst/>
          </a:prstGeom>
          <a:noFill/>
        </p:spPr>
        <p:txBody>
          <a:bodyPr wrap="square" rtlCol="0">
            <a:spAutoFit/>
          </a:bodyPr>
          <a:lstStyle/>
          <a:p>
            <a:r>
              <a:rPr lang="fr-FR" b="1">
                <a:solidFill>
                  <a:srgbClr val="87B519"/>
                </a:solidFill>
              </a:rPr>
              <a:t>Cloud</a:t>
            </a:r>
          </a:p>
        </p:txBody>
      </p:sp>
      <p:sp>
        <p:nvSpPr>
          <p:cNvPr id="31" name="ZoneTexte 30">
            <a:extLst>
              <a:ext uri="{FF2B5EF4-FFF2-40B4-BE49-F238E27FC236}">
                <a16:creationId xmlns:a16="http://schemas.microsoft.com/office/drawing/2014/main" id="{C244A3DE-D378-4F21-8FF2-FF3A2D653E76}"/>
              </a:ext>
            </a:extLst>
          </p:cNvPr>
          <p:cNvSpPr txBox="1"/>
          <p:nvPr/>
        </p:nvSpPr>
        <p:spPr>
          <a:xfrm>
            <a:off x="7247945" y="2377153"/>
            <a:ext cx="1053374" cy="646331"/>
          </a:xfrm>
          <a:prstGeom prst="rect">
            <a:avLst/>
          </a:prstGeom>
          <a:noFill/>
        </p:spPr>
        <p:txBody>
          <a:bodyPr wrap="square" rtlCol="0">
            <a:spAutoFit/>
          </a:bodyPr>
          <a:lstStyle/>
          <a:p>
            <a:r>
              <a:rPr lang="fr-FR" b="1">
                <a:solidFill>
                  <a:srgbClr val="87B519"/>
                </a:solidFill>
              </a:rPr>
              <a:t>Web App</a:t>
            </a:r>
          </a:p>
        </p:txBody>
      </p:sp>
      <p:sp>
        <p:nvSpPr>
          <p:cNvPr id="32" name="ZoneTexte 31">
            <a:extLst>
              <a:ext uri="{FF2B5EF4-FFF2-40B4-BE49-F238E27FC236}">
                <a16:creationId xmlns:a16="http://schemas.microsoft.com/office/drawing/2014/main" id="{FCEEEC6D-23F0-4AA8-9D2C-89AAE396FCFA}"/>
              </a:ext>
            </a:extLst>
          </p:cNvPr>
          <p:cNvSpPr txBox="1"/>
          <p:nvPr/>
        </p:nvSpPr>
        <p:spPr>
          <a:xfrm>
            <a:off x="6535251" y="3647747"/>
            <a:ext cx="1559878" cy="369332"/>
          </a:xfrm>
          <a:prstGeom prst="rect">
            <a:avLst/>
          </a:prstGeom>
          <a:noFill/>
        </p:spPr>
        <p:txBody>
          <a:bodyPr wrap="square" rtlCol="0">
            <a:spAutoFit/>
          </a:bodyPr>
          <a:lstStyle/>
          <a:p>
            <a:r>
              <a:rPr lang="fr-FR" b="1">
                <a:solidFill>
                  <a:srgbClr val="87B519"/>
                </a:solidFill>
              </a:rPr>
              <a:t>App Service</a:t>
            </a:r>
          </a:p>
        </p:txBody>
      </p:sp>
      <p:sp>
        <p:nvSpPr>
          <p:cNvPr id="33" name="ZoneTexte 32">
            <a:extLst>
              <a:ext uri="{FF2B5EF4-FFF2-40B4-BE49-F238E27FC236}">
                <a16:creationId xmlns:a16="http://schemas.microsoft.com/office/drawing/2014/main" id="{031D1A67-C8CE-4979-ABE1-05078B0762E6}"/>
              </a:ext>
            </a:extLst>
          </p:cNvPr>
          <p:cNvSpPr txBox="1"/>
          <p:nvPr/>
        </p:nvSpPr>
        <p:spPr>
          <a:xfrm>
            <a:off x="7707377" y="3071002"/>
            <a:ext cx="1053374" cy="369332"/>
          </a:xfrm>
          <a:prstGeom prst="rect">
            <a:avLst/>
          </a:prstGeom>
          <a:noFill/>
        </p:spPr>
        <p:txBody>
          <a:bodyPr wrap="square" rtlCol="0">
            <a:spAutoFit/>
          </a:bodyPr>
          <a:lstStyle/>
          <a:p>
            <a:r>
              <a:rPr lang="fr-FR" b="1">
                <a:solidFill>
                  <a:srgbClr val="87B519"/>
                </a:solidFill>
              </a:rPr>
              <a:t>Blob</a:t>
            </a:r>
          </a:p>
        </p:txBody>
      </p:sp>
      <p:sp>
        <p:nvSpPr>
          <p:cNvPr id="34" name="ZoneTexte 33">
            <a:extLst>
              <a:ext uri="{FF2B5EF4-FFF2-40B4-BE49-F238E27FC236}">
                <a16:creationId xmlns:a16="http://schemas.microsoft.com/office/drawing/2014/main" id="{67A2391C-3AFC-41E8-820E-7A574B60B1DB}"/>
              </a:ext>
            </a:extLst>
          </p:cNvPr>
          <p:cNvSpPr txBox="1"/>
          <p:nvPr/>
        </p:nvSpPr>
        <p:spPr>
          <a:xfrm>
            <a:off x="4603376" y="3574995"/>
            <a:ext cx="1053374" cy="369332"/>
          </a:xfrm>
          <a:prstGeom prst="rect">
            <a:avLst/>
          </a:prstGeom>
          <a:noFill/>
        </p:spPr>
        <p:txBody>
          <a:bodyPr wrap="square" rtlCol="0">
            <a:spAutoFit/>
          </a:bodyPr>
          <a:lstStyle/>
          <a:p>
            <a:r>
              <a:rPr lang="fr-FR" b="1">
                <a:solidFill>
                  <a:srgbClr val="87B519"/>
                </a:solidFill>
              </a:rPr>
              <a:t>Queue</a:t>
            </a:r>
          </a:p>
        </p:txBody>
      </p:sp>
      <p:sp>
        <p:nvSpPr>
          <p:cNvPr id="35" name="ZoneTexte 34">
            <a:extLst>
              <a:ext uri="{FF2B5EF4-FFF2-40B4-BE49-F238E27FC236}">
                <a16:creationId xmlns:a16="http://schemas.microsoft.com/office/drawing/2014/main" id="{662B35AE-E40B-464E-BE68-6F4C88D20EF3}"/>
              </a:ext>
            </a:extLst>
          </p:cNvPr>
          <p:cNvSpPr txBox="1"/>
          <p:nvPr/>
        </p:nvSpPr>
        <p:spPr>
          <a:xfrm>
            <a:off x="4320988" y="2753714"/>
            <a:ext cx="1053374" cy="369332"/>
          </a:xfrm>
          <a:prstGeom prst="rect">
            <a:avLst/>
          </a:prstGeom>
          <a:noFill/>
        </p:spPr>
        <p:txBody>
          <a:bodyPr wrap="square" rtlCol="0">
            <a:spAutoFit/>
          </a:bodyPr>
          <a:lstStyle/>
          <a:p>
            <a:r>
              <a:rPr lang="fr-FR" b="1">
                <a:solidFill>
                  <a:srgbClr val="87B519"/>
                </a:solidFill>
              </a:rPr>
              <a:t>Table</a:t>
            </a:r>
          </a:p>
        </p:txBody>
      </p:sp>
      <p:sp>
        <p:nvSpPr>
          <p:cNvPr id="36" name="ZoneTexte 35">
            <a:extLst>
              <a:ext uri="{FF2B5EF4-FFF2-40B4-BE49-F238E27FC236}">
                <a16:creationId xmlns:a16="http://schemas.microsoft.com/office/drawing/2014/main" id="{D858FF67-E1B9-4F91-AC2D-ACE5E5F9746F}"/>
              </a:ext>
            </a:extLst>
          </p:cNvPr>
          <p:cNvSpPr txBox="1"/>
          <p:nvPr/>
        </p:nvSpPr>
        <p:spPr>
          <a:xfrm>
            <a:off x="5224152" y="2176969"/>
            <a:ext cx="1053374" cy="369332"/>
          </a:xfrm>
          <a:prstGeom prst="rect">
            <a:avLst/>
          </a:prstGeom>
          <a:noFill/>
        </p:spPr>
        <p:txBody>
          <a:bodyPr wrap="square" rtlCol="0">
            <a:spAutoFit/>
          </a:bodyPr>
          <a:lstStyle/>
          <a:p>
            <a:r>
              <a:rPr lang="fr-FR" b="1">
                <a:solidFill>
                  <a:srgbClr val="87B519"/>
                </a:solidFill>
              </a:rPr>
              <a:t>PaaS</a:t>
            </a:r>
          </a:p>
        </p:txBody>
      </p:sp>
      <p:sp>
        <p:nvSpPr>
          <p:cNvPr id="37" name="ZoneTexte 36">
            <a:extLst>
              <a:ext uri="{FF2B5EF4-FFF2-40B4-BE49-F238E27FC236}">
                <a16:creationId xmlns:a16="http://schemas.microsoft.com/office/drawing/2014/main" id="{D6BF872D-EAF9-4DAA-9E24-E5DCB0221104}"/>
              </a:ext>
            </a:extLst>
          </p:cNvPr>
          <p:cNvSpPr txBox="1"/>
          <p:nvPr/>
        </p:nvSpPr>
        <p:spPr>
          <a:xfrm>
            <a:off x="7507923" y="4286998"/>
            <a:ext cx="1053374" cy="369332"/>
          </a:xfrm>
          <a:prstGeom prst="rect">
            <a:avLst/>
          </a:prstGeom>
          <a:noFill/>
        </p:spPr>
        <p:txBody>
          <a:bodyPr wrap="square" rtlCol="0">
            <a:spAutoFit/>
          </a:bodyPr>
          <a:lstStyle/>
          <a:p>
            <a:r>
              <a:rPr lang="fr-FR" b="1" err="1">
                <a:solidFill>
                  <a:srgbClr val="87B519"/>
                </a:solidFill>
              </a:rPr>
              <a:t>Asp.Net</a:t>
            </a:r>
            <a:endParaRPr lang="fr-FR" b="1">
              <a:solidFill>
                <a:srgbClr val="87B519"/>
              </a:solidFill>
            </a:endParaRPr>
          </a:p>
        </p:txBody>
      </p:sp>
      <p:sp>
        <p:nvSpPr>
          <p:cNvPr id="38" name="ZoneTexte 37">
            <a:extLst>
              <a:ext uri="{FF2B5EF4-FFF2-40B4-BE49-F238E27FC236}">
                <a16:creationId xmlns:a16="http://schemas.microsoft.com/office/drawing/2014/main" id="{63D89859-AEE9-4F9C-BD3B-F9D17C09DA9B}"/>
              </a:ext>
            </a:extLst>
          </p:cNvPr>
          <p:cNvSpPr txBox="1"/>
          <p:nvPr/>
        </p:nvSpPr>
        <p:spPr>
          <a:xfrm>
            <a:off x="2842168" y="3327931"/>
            <a:ext cx="1232207" cy="369332"/>
          </a:xfrm>
          <a:prstGeom prst="rect">
            <a:avLst/>
          </a:prstGeom>
          <a:noFill/>
        </p:spPr>
        <p:txBody>
          <a:bodyPr wrap="square" rtlCol="0">
            <a:spAutoFit/>
          </a:bodyPr>
          <a:lstStyle/>
          <a:p>
            <a:r>
              <a:rPr lang="fr-FR" b="1">
                <a:solidFill>
                  <a:srgbClr val="87B519"/>
                </a:solidFill>
              </a:rPr>
              <a:t>.Net </a:t>
            </a:r>
            <a:r>
              <a:rPr lang="fr-FR" b="1" err="1">
                <a:solidFill>
                  <a:srgbClr val="87B519"/>
                </a:solidFill>
              </a:rPr>
              <a:t>Core</a:t>
            </a:r>
            <a:endParaRPr lang="fr-FR" b="1">
              <a:solidFill>
                <a:srgbClr val="87B519"/>
              </a:solidFill>
            </a:endParaRPr>
          </a:p>
        </p:txBody>
      </p:sp>
      <p:sp>
        <p:nvSpPr>
          <p:cNvPr id="39" name="ZoneTexte 38">
            <a:extLst>
              <a:ext uri="{FF2B5EF4-FFF2-40B4-BE49-F238E27FC236}">
                <a16:creationId xmlns:a16="http://schemas.microsoft.com/office/drawing/2014/main" id="{365C75AE-B99D-45CC-8BD1-C72460B9DDA7}"/>
              </a:ext>
            </a:extLst>
          </p:cNvPr>
          <p:cNvSpPr txBox="1"/>
          <p:nvPr/>
        </p:nvSpPr>
        <p:spPr>
          <a:xfrm>
            <a:off x="6096000" y="1628393"/>
            <a:ext cx="1053374" cy="369332"/>
          </a:xfrm>
          <a:prstGeom prst="rect">
            <a:avLst/>
          </a:prstGeom>
          <a:noFill/>
        </p:spPr>
        <p:txBody>
          <a:bodyPr wrap="square" rtlCol="0">
            <a:spAutoFit/>
          </a:bodyPr>
          <a:lstStyle/>
          <a:p>
            <a:r>
              <a:rPr lang="fr-FR" b="1" err="1">
                <a:solidFill>
                  <a:srgbClr val="87B519"/>
                </a:solidFill>
              </a:rPr>
              <a:t>SignalR</a:t>
            </a:r>
            <a:endParaRPr lang="fr-FR" b="1">
              <a:solidFill>
                <a:srgbClr val="87B519"/>
              </a:solidFill>
            </a:endParaRPr>
          </a:p>
        </p:txBody>
      </p:sp>
      <p:sp>
        <p:nvSpPr>
          <p:cNvPr id="40" name="ZoneTexte 39">
            <a:extLst>
              <a:ext uri="{FF2B5EF4-FFF2-40B4-BE49-F238E27FC236}">
                <a16:creationId xmlns:a16="http://schemas.microsoft.com/office/drawing/2014/main" id="{AF039094-36A6-4E14-A746-3D668D0D5D78}"/>
              </a:ext>
            </a:extLst>
          </p:cNvPr>
          <p:cNvSpPr txBox="1"/>
          <p:nvPr/>
        </p:nvSpPr>
        <p:spPr>
          <a:xfrm>
            <a:off x="3115123" y="2339653"/>
            <a:ext cx="1138610" cy="369332"/>
          </a:xfrm>
          <a:prstGeom prst="rect">
            <a:avLst/>
          </a:prstGeom>
          <a:noFill/>
        </p:spPr>
        <p:txBody>
          <a:bodyPr wrap="square" rtlCol="0">
            <a:spAutoFit/>
          </a:bodyPr>
          <a:lstStyle/>
          <a:p>
            <a:r>
              <a:rPr lang="fr-FR" b="1" dirty="0">
                <a:solidFill>
                  <a:srgbClr val="87B519"/>
                </a:solidFill>
              </a:rPr>
              <a:t>Cognitive</a:t>
            </a:r>
          </a:p>
        </p:txBody>
      </p:sp>
      <p:sp>
        <p:nvSpPr>
          <p:cNvPr id="41" name="ZoneTexte 40">
            <a:extLst>
              <a:ext uri="{FF2B5EF4-FFF2-40B4-BE49-F238E27FC236}">
                <a16:creationId xmlns:a16="http://schemas.microsoft.com/office/drawing/2014/main" id="{E7096AE7-2042-493F-9E11-4CD2F49BB259}"/>
              </a:ext>
            </a:extLst>
          </p:cNvPr>
          <p:cNvSpPr txBox="1"/>
          <p:nvPr/>
        </p:nvSpPr>
        <p:spPr>
          <a:xfrm>
            <a:off x="9553328" y="3512597"/>
            <a:ext cx="1053374" cy="369332"/>
          </a:xfrm>
          <a:prstGeom prst="rect">
            <a:avLst/>
          </a:prstGeom>
          <a:noFill/>
        </p:spPr>
        <p:txBody>
          <a:bodyPr wrap="square" rtlCol="0">
            <a:spAutoFit/>
          </a:bodyPr>
          <a:lstStyle/>
          <a:p>
            <a:r>
              <a:rPr lang="fr-FR" b="1">
                <a:solidFill>
                  <a:srgbClr val="87B519"/>
                </a:solidFill>
              </a:rPr>
              <a:t>IA</a:t>
            </a:r>
          </a:p>
        </p:txBody>
      </p:sp>
      <p:sp>
        <p:nvSpPr>
          <p:cNvPr id="42" name="ZoneTexte 41">
            <a:extLst>
              <a:ext uri="{FF2B5EF4-FFF2-40B4-BE49-F238E27FC236}">
                <a16:creationId xmlns:a16="http://schemas.microsoft.com/office/drawing/2014/main" id="{D3FF5A15-4CBE-4707-9E67-41A729C4A35F}"/>
              </a:ext>
            </a:extLst>
          </p:cNvPr>
          <p:cNvSpPr txBox="1"/>
          <p:nvPr/>
        </p:nvSpPr>
        <p:spPr>
          <a:xfrm>
            <a:off x="4880148" y="4448958"/>
            <a:ext cx="1215852" cy="369332"/>
          </a:xfrm>
          <a:prstGeom prst="rect">
            <a:avLst/>
          </a:prstGeom>
          <a:noFill/>
        </p:spPr>
        <p:txBody>
          <a:bodyPr wrap="square" rtlCol="0">
            <a:spAutoFit/>
          </a:bodyPr>
          <a:lstStyle/>
          <a:p>
            <a:r>
              <a:rPr lang="fr-FR" b="1" err="1">
                <a:solidFill>
                  <a:srgbClr val="87B519"/>
                </a:solidFill>
              </a:rPr>
              <a:t>Serverless</a:t>
            </a:r>
            <a:endParaRPr lang="fr-FR" b="1">
              <a:solidFill>
                <a:srgbClr val="87B519"/>
              </a:solidFill>
            </a:endParaRPr>
          </a:p>
        </p:txBody>
      </p:sp>
      <p:sp>
        <p:nvSpPr>
          <p:cNvPr id="43" name="ZoneTexte 42">
            <a:extLst>
              <a:ext uri="{FF2B5EF4-FFF2-40B4-BE49-F238E27FC236}">
                <a16:creationId xmlns:a16="http://schemas.microsoft.com/office/drawing/2014/main" id="{5DBCD95E-2E3B-4B89-ADDF-818DA91C98EF}"/>
              </a:ext>
            </a:extLst>
          </p:cNvPr>
          <p:cNvSpPr txBox="1"/>
          <p:nvPr/>
        </p:nvSpPr>
        <p:spPr>
          <a:xfrm>
            <a:off x="8234064" y="1530489"/>
            <a:ext cx="1994758" cy="369332"/>
          </a:xfrm>
          <a:prstGeom prst="rect">
            <a:avLst/>
          </a:prstGeom>
          <a:noFill/>
        </p:spPr>
        <p:txBody>
          <a:bodyPr wrap="square" rtlCol="0">
            <a:spAutoFit/>
          </a:bodyPr>
          <a:lstStyle/>
          <a:p>
            <a:r>
              <a:rPr lang="fr-FR" b="1">
                <a:solidFill>
                  <a:srgbClr val="87B519"/>
                </a:solidFill>
              </a:rPr>
              <a:t>Azure </a:t>
            </a:r>
            <a:r>
              <a:rPr lang="fr-FR" b="1" err="1">
                <a:solidFill>
                  <a:srgbClr val="87B519"/>
                </a:solidFill>
              </a:rPr>
              <a:t>Functions</a:t>
            </a:r>
            <a:endParaRPr lang="fr-FR" b="1">
              <a:solidFill>
                <a:srgbClr val="87B519"/>
              </a:solidFill>
            </a:endParaRPr>
          </a:p>
        </p:txBody>
      </p:sp>
      <p:sp>
        <p:nvSpPr>
          <p:cNvPr id="44" name="ZoneTexte 43">
            <a:extLst>
              <a:ext uri="{FF2B5EF4-FFF2-40B4-BE49-F238E27FC236}">
                <a16:creationId xmlns:a16="http://schemas.microsoft.com/office/drawing/2014/main" id="{DD5D2CE6-BAD3-4BE4-B7CE-888D1C14DA99}"/>
              </a:ext>
            </a:extLst>
          </p:cNvPr>
          <p:cNvSpPr txBox="1"/>
          <p:nvPr/>
        </p:nvSpPr>
        <p:spPr>
          <a:xfrm>
            <a:off x="9935102" y="2393142"/>
            <a:ext cx="1053374" cy="369332"/>
          </a:xfrm>
          <a:prstGeom prst="rect">
            <a:avLst/>
          </a:prstGeom>
          <a:noFill/>
        </p:spPr>
        <p:txBody>
          <a:bodyPr wrap="square" rtlCol="0">
            <a:spAutoFit/>
          </a:bodyPr>
          <a:lstStyle/>
          <a:p>
            <a:r>
              <a:rPr lang="fr-FR" b="1">
                <a:solidFill>
                  <a:srgbClr val="87B519"/>
                </a:solidFill>
              </a:rPr>
              <a:t>SaaS</a:t>
            </a:r>
          </a:p>
        </p:txBody>
      </p:sp>
      <p:sp>
        <p:nvSpPr>
          <p:cNvPr id="45" name="ZoneTexte 44">
            <a:extLst>
              <a:ext uri="{FF2B5EF4-FFF2-40B4-BE49-F238E27FC236}">
                <a16:creationId xmlns:a16="http://schemas.microsoft.com/office/drawing/2014/main" id="{A2CE65DD-46AB-47DD-9E09-74766B0F338F}"/>
              </a:ext>
            </a:extLst>
          </p:cNvPr>
          <p:cNvSpPr txBox="1"/>
          <p:nvPr/>
        </p:nvSpPr>
        <p:spPr>
          <a:xfrm>
            <a:off x="9046822" y="4135791"/>
            <a:ext cx="1053374" cy="369332"/>
          </a:xfrm>
          <a:prstGeom prst="rect">
            <a:avLst/>
          </a:prstGeom>
          <a:noFill/>
        </p:spPr>
        <p:txBody>
          <a:bodyPr wrap="square" rtlCol="0">
            <a:spAutoFit/>
          </a:bodyPr>
          <a:lstStyle/>
          <a:p>
            <a:r>
              <a:rPr lang="fr-FR" b="1">
                <a:solidFill>
                  <a:srgbClr val="87B519"/>
                </a:solidFill>
              </a:rPr>
              <a:t>Cloud</a:t>
            </a:r>
          </a:p>
        </p:txBody>
      </p:sp>
      <p:sp>
        <p:nvSpPr>
          <p:cNvPr id="46" name="ZoneTexte 45">
            <a:extLst>
              <a:ext uri="{FF2B5EF4-FFF2-40B4-BE49-F238E27FC236}">
                <a16:creationId xmlns:a16="http://schemas.microsoft.com/office/drawing/2014/main" id="{7397B5E3-C59D-404A-8F3B-67E1BAFF0F78}"/>
              </a:ext>
            </a:extLst>
          </p:cNvPr>
          <p:cNvSpPr txBox="1"/>
          <p:nvPr/>
        </p:nvSpPr>
        <p:spPr>
          <a:xfrm>
            <a:off x="3895184" y="1455724"/>
            <a:ext cx="1363608" cy="646331"/>
          </a:xfrm>
          <a:prstGeom prst="rect">
            <a:avLst/>
          </a:prstGeom>
          <a:noFill/>
        </p:spPr>
        <p:txBody>
          <a:bodyPr wrap="square" rtlCol="0">
            <a:spAutoFit/>
          </a:bodyPr>
          <a:lstStyle/>
          <a:p>
            <a:pPr algn="ctr"/>
            <a:r>
              <a:rPr lang="fr-FR" b="1">
                <a:solidFill>
                  <a:srgbClr val="87B519"/>
                </a:solidFill>
              </a:rPr>
              <a:t>Image recognition</a:t>
            </a:r>
          </a:p>
        </p:txBody>
      </p:sp>
      <p:sp>
        <p:nvSpPr>
          <p:cNvPr id="47" name="ZoneTexte 46">
            <a:extLst>
              <a:ext uri="{FF2B5EF4-FFF2-40B4-BE49-F238E27FC236}">
                <a16:creationId xmlns:a16="http://schemas.microsoft.com/office/drawing/2014/main" id="{2578063B-0A9D-48A5-B35B-A3A6B9CD800E}"/>
              </a:ext>
            </a:extLst>
          </p:cNvPr>
          <p:cNvSpPr txBox="1"/>
          <p:nvPr/>
        </p:nvSpPr>
        <p:spPr>
          <a:xfrm>
            <a:off x="8905570" y="2785566"/>
            <a:ext cx="1053374" cy="369332"/>
          </a:xfrm>
          <a:prstGeom prst="rect">
            <a:avLst/>
          </a:prstGeom>
          <a:noFill/>
        </p:spPr>
        <p:txBody>
          <a:bodyPr wrap="square" rtlCol="0">
            <a:spAutoFit/>
          </a:bodyPr>
          <a:lstStyle/>
          <a:p>
            <a:r>
              <a:rPr lang="fr-FR" b="1" err="1">
                <a:solidFill>
                  <a:srgbClr val="87B519"/>
                </a:solidFill>
              </a:rPr>
              <a:t>FaaS</a:t>
            </a:r>
            <a:endParaRPr lang="fr-FR" b="1">
              <a:solidFill>
                <a:srgbClr val="87B519"/>
              </a:solidFill>
            </a:endParaRPr>
          </a:p>
        </p:txBody>
      </p:sp>
    </p:spTree>
    <p:extLst>
      <p:ext uri="{BB962C8B-B14F-4D97-AF65-F5344CB8AC3E}">
        <p14:creationId xmlns:p14="http://schemas.microsoft.com/office/powerpoint/2010/main" val="519101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500"/>
                                        <p:tgtEl>
                                          <p:spTgt spid="45"/>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500"/>
                                        <p:tgtEl>
                                          <p:spTgt spid="46"/>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E34B0D05-B965-472C-BC81-5D6232725DEA}"/>
              </a:ext>
            </a:extLst>
          </p:cNvPr>
          <p:cNvSpPr/>
          <p:nvPr/>
        </p:nvSpPr>
        <p:spPr bwMode="auto">
          <a:xfrm>
            <a:off x="774182" y="4968133"/>
            <a:ext cx="10156041" cy="302410"/>
          </a:xfrm>
          <a:custGeom>
            <a:avLst/>
            <a:gdLst>
              <a:gd name="connsiteX0" fmla="*/ 0 w 2062716"/>
              <a:gd name="connsiteY0" fmla="*/ 0 h 304800"/>
              <a:gd name="connsiteX1" fmla="*/ 2062716 w 2062716"/>
              <a:gd name="connsiteY1" fmla="*/ 0 h 304800"/>
              <a:gd name="connsiteX2" fmla="*/ 2062716 w 2062716"/>
              <a:gd name="connsiteY2" fmla="*/ 304800 h 304800"/>
            </a:gdLst>
            <a:ahLst/>
            <a:cxnLst>
              <a:cxn ang="0">
                <a:pos x="connsiteX0" y="connsiteY0"/>
              </a:cxn>
              <a:cxn ang="0">
                <a:pos x="connsiteX1" y="connsiteY1"/>
              </a:cxn>
              <a:cxn ang="0">
                <a:pos x="connsiteX2" y="connsiteY2"/>
              </a:cxn>
            </a:cxnLst>
            <a:rect l="l" t="t" r="r" b="b"/>
            <a:pathLst>
              <a:path w="2062716" h="304800">
                <a:moveTo>
                  <a:pt x="0" y="0"/>
                </a:moveTo>
                <a:lnTo>
                  <a:pt x="2062716" y="0"/>
                </a:lnTo>
                <a:lnTo>
                  <a:pt x="2062716" y="304800"/>
                </a:lnTo>
              </a:path>
            </a:pathLst>
          </a:custGeom>
          <a:ln w="25400">
            <a:solidFill>
              <a:srgbClr val="D782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1765">
              <a:solidFill>
                <a:prstClr val="black"/>
              </a:solidFill>
              <a:latin typeface="Calibri" panose="020F0502020204030204"/>
            </a:endParaRPr>
          </a:p>
        </p:txBody>
      </p:sp>
      <p:sp>
        <p:nvSpPr>
          <p:cNvPr id="51" name="Freeform: Shape 50">
            <a:extLst>
              <a:ext uri="{FF2B5EF4-FFF2-40B4-BE49-F238E27FC236}">
                <a16:creationId xmlns:a16="http://schemas.microsoft.com/office/drawing/2014/main" id="{709A7A6F-4ABB-41EE-803F-1C185B84BB26}"/>
              </a:ext>
            </a:extLst>
          </p:cNvPr>
          <p:cNvSpPr/>
          <p:nvPr/>
        </p:nvSpPr>
        <p:spPr bwMode="auto">
          <a:xfrm>
            <a:off x="774182" y="4733239"/>
            <a:ext cx="7970284" cy="537304"/>
          </a:xfrm>
          <a:custGeom>
            <a:avLst/>
            <a:gdLst>
              <a:gd name="connsiteX0" fmla="*/ 0 w 2062716"/>
              <a:gd name="connsiteY0" fmla="*/ 0 h 304800"/>
              <a:gd name="connsiteX1" fmla="*/ 2062716 w 2062716"/>
              <a:gd name="connsiteY1" fmla="*/ 0 h 304800"/>
              <a:gd name="connsiteX2" fmla="*/ 2062716 w 2062716"/>
              <a:gd name="connsiteY2" fmla="*/ 304800 h 304800"/>
            </a:gdLst>
            <a:ahLst/>
            <a:cxnLst>
              <a:cxn ang="0">
                <a:pos x="connsiteX0" y="connsiteY0"/>
              </a:cxn>
              <a:cxn ang="0">
                <a:pos x="connsiteX1" y="connsiteY1"/>
              </a:cxn>
              <a:cxn ang="0">
                <a:pos x="connsiteX2" y="connsiteY2"/>
              </a:cxn>
            </a:cxnLst>
            <a:rect l="l" t="t" r="r" b="b"/>
            <a:pathLst>
              <a:path w="2062716" h="304800">
                <a:moveTo>
                  <a:pt x="0" y="0"/>
                </a:moveTo>
                <a:lnTo>
                  <a:pt x="2062716" y="0"/>
                </a:lnTo>
                <a:lnTo>
                  <a:pt x="2062716" y="304800"/>
                </a:lnTo>
              </a:path>
            </a:pathLst>
          </a:cu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1765">
              <a:solidFill>
                <a:prstClr val="black"/>
              </a:solidFill>
              <a:latin typeface="Calibri" panose="020F0502020204030204"/>
            </a:endParaRPr>
          </a:p>
        </p:txBody>
      </p:sp>
      <p:sp>
        <p:nvSpPr>
          <p:cNvPr id="39" name="Building Icon">
            <a:extLst>
              <a:ext uri="{FF2B5EF4-FFF2-40B4-BE49-F238E27FC236}">
                <a16:creationId xmlns:a16="http://schemas.microsoft.com/office/drawing/2014/main" id="{60513B26-00DE-416A-AD56-DEDCD4A8612F}"/>
              </a:ext>
            </a:extLst>
          </p:cNvPr>
          <p:cNvSpPr>
            <a:spLocks noChangeAspect="1" noEditPoints="1"/>
          </p:cNvSpPr>
          <p:nvPr/>
        </p:nvSpPr>
        <p:spPr bwMode="auto">
          <a:xfrm>
            <a:off x="1503537"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endParaRPr lang="fr-FR" sz="1765"/>
          </a:p>
        </p:txBody>
      </p:sp>
      <p:sp>
        <p:nvSpPr>
          <p:cNvPr id="40" name="Building Icon">
            <a:extLst>
              <a:ext uri="{FF2B5EF4-FFF2-40B4-BE49-F238E27FC236}">
                <a16:creationId xmlns:a16="http://schemas.microsoft.com/office/drawing/2014/main" id="{5539823B-6EA3-4967-9132-07328D3A6951}"/>
              </a:ext>
            </a:extLst>
          </p:cNvPr>
          <p:cNvSpPr>
            <a:spLocks noChangeAspect="1" noEditPoints="1"/>
          </p:cNvSpPr>
          <p:nvPr/>
        </p:nvSpPr>
        <p:spPr bwMode="auto">
          <a:xfrm>
            <a:off x="4172232"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endParaRPr lang="fr-FR" sz="1765"/>
          </a:p>
        </p:txBody>
      </p:sp>
      <p:sp>
        <p:nvSpPr>
          <p:cNvPr id="41" name="Building Icon">
            <a:extLst>
              <a:ext uri="{FF2B5EF4-FFF2-40B4-BE49-F238E27FC236}">
                <a16:creationId xmlns:a16="http://schemas.microsoft.com/office/drawing/2014/main" id="{8E93AD27-DE66-430C-8D0C-7BA9A4A1BB93}"/>
              </a:ext>
            </a:extLst>
          </p:cNvPr>
          <p:cNvSpPr>
            <a:spLocks noChangeAspect="1" noEditPoints="1"/>
          </p:cNvSpPr>
          <p:nvPr/>
        </p:nvSpPr>
        <p:spPr bwMode="auto">
          <a:xfrm>
            <a:off x="6882693"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endParaRPr lang="fr-FR" sz="1765"/>
          </a:p>
        </p:txBody>
      </p:sp>
      <p:sp>
        <p:nvSpPr>
          <p:cNvPr id="43" name="Building Icon">
            <a:extLst>
              <a:ext uri="{FF2B5EF4-FFF2-40B4-BE49-F238E27FC236}">
                <a16:creationId xmlns:a16="http://schemas.microsoft.com/office/drawing/2014/main" id="{454533D4-066D-4E0F-8A1B-6C691F77BFD9}"/>
              </a:ext>
            </a:extLst>
          </p:cNvPr>
          <p:cNvSpPr>
            <a:spLocks noChangeAspect="1" noEditPoints="1"/>
          </p:cNvSpPr>
          <p:nvPr/>
        </p:nvSpPr>
        <p:spPr bwMode="auto">
          <a:xfrm>
            <a:off x="9554397"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endParaRPr lang="fr-FR" sz="1765"/>
          </a:p>
        </p:txBody>
      </p:sp>
      <p:sp>
        <p:nvSpPr>
          <p:cNvPr id="6" name="TextBox 5">
            <a:extLst>
              <a:ext uri="{FF2B5EF4-FFF2-40B4-BE49-F238E27FC236}">
                <a16:creationId xmlns:a16="http://schemas.microsoft.com/office/drawing/2014/main" id="{7E3B9A35-A847-4B40-94E7-A75F8F18F3EF}"/>
              </a:ext>
            </a:extLst>
          </p:cNvPr>
          <p:cNvSpPr txBox="1"/>
          <p:nvPr/>
        </p:nvSpPr>
        <p:spPr>
          <a:xfrm>
            <a:off x="646067" y="3817072"/>
            <a:ext cx="2453373" cy="392245"/>
          </a:xfrm>
          <a:prstGeom prst="rect">
            <a:avLst/>
          </a:prstGeom>
          <a:noFill/>
        </p:spPr>
        <p:txBody>
          <a:bodyPr wrap="square" rtlCol="0">
            <a:spAutoFit/>
          </a:bodyPr>
          <a:lstStyle/>
          <a:p>
            <a:pPr algn="ctr" defTabSz="448193">
              <a:defRPr/>
            </a:pPr>
            <a:r>
              <a:rPr lang="fr-FR" sz="1961">
                <a:gradFill>
                  <a:gsLst>
                    <a:gs pos="0">
                      <a:srgbClr val="D9D9D9"/>
                    </a:gs>
                    <a:gs pos="100000">
                      <a:srgbClr val="D9D9D9"/>
                    </a:gs>
                  </a:gsLst>
                  <a:lin ang="5400000" scaled="1"/>
                </a:gradFill>
                <a:latin typeface="Segoe UI Semibold" panose="020B0702040204020203" pitchFamily="34" charset="0"/>
                <a:cs typeface="Segoe UI Semibold" panose="020B0702040204020203" pitchFamily="34" charset="0"/>
              </a:rPr>
              <a:t>On-premises</a:t>
            </a:r>
          </a:p>
        </p:txBody>
      </p:sp>
      <p:sp>
        <p:nvSpPr>
          <p:cNvPr id="8" name="TextBox 7">
            <a:extLst>
              <a:ext uri="{FF2B5EF4-FFF2-40B4-BE49-F238E27FC236}">
                <a16:creationId xmlns:a16="http://schemas.microsoft.com/office/drawing/2014/main" id="{F10AF6D5-7104-4DF1-A295-CA96A9E2CA44}"/>
              </a:ext>
            </a:extLst>
          </p:cNvPr>
          <p:cNvSpPr txBox="1"/>
          <p:nvPr/>
        </p:nvSpPr>
        <p:spPr>
          <a:xfrm>
            <a:off x="3295297" y="3817072"/>
            <a:ext cx="2453373" cy="392245"/>
          </a:xfrm>
          <a:prstGeom prst="rect">
            <a:avLst/>
          </a:prstGeom>
          <a:noFill/>
        </p:spPr>
        <p:txBody>
          <a:bodyPr wrap="square" rtlCol="0">
            <a:spAutoFit/>
          </a:bodyPr>
          <a:lstStyle/>
          <a:p>
            <a:pPr algn="ctr">
              <a:defRPr/>
            </a:pPr>
            <a:r>
              <a:rPr lang="fr-FR" sz="1961">
                <a:gradFill>
                  <a:gsLst>
                    <a:gs pos="0">
                      <a:srgbClr val="D9D9D9"/>
                    </a:gs>
                    <a:gs pos="100000">
                      <a:srgbClr val="D9D9D9"/>
                    </a:gs>
                  </a:gsLst>
                  <a:lin ang="5400000" scaled="1"/>
                </a:gradFill>
                <a:latin typeface="Segoe UI Semibold" panose="020B0702040204020203" pitchFamily="34" charset="0"/>
                <a:cs typeface="Segoe UI Semibold" panose="020B0702040204020203" pitchFamily="34" charset="0"/>
              </a:rPr>
              <a:t>IaaS</a:t>
            </a:r>
          </a:p>
        </p:txBody>
      </p:sp>
      <p:sp>
        <p:nvSpPr>
          <p:cNvPr id="10" name="TextBox 9">
            <a:extLst>
              <a:ext uri="{FF2B5EF4-FFF2-40B4-BE49-F238E27FC236}">
                <a16:creationId xmlns:a16="http://schemas.microsoft.com/office/drawing/2014/main" id="{91C9CF8F-B340-483C-8BDB-756634821756}"/>
              </a:ext>
            </a:extLst>
          </p:cNvPr>
          <p:cNvSpPr txBox="1"/>
          <p:nvPr/>
        </p:nvSpPr>
        <p:spPr>
          <a:xfrm>
            <a:off x="6009698" y="3817072"/>
            <a:ext cx="2453373" cy="392245"/>
          </a:xfrm>
          <a:prstGeom prst="rect">
            <a:avLst/>
          </a:prstGeom>
          <a:noFill/>
        </p:spPr>
        <p:txBody>
          <a:bodyPr wrap="square" rtlCol="0">
            <a:spAutoFit/>
          </a:bodyPr>
          <a:lstStyle/>
          <a:p>
            <a:pPr algn="ctr">
              <a:defRPr/>
            </a:pPr>
            <a:r>
              <a:rPr lang="fr-FR" sz="1961">
                <a:gradFill>
                  <a:gsLst>
                    <a:gs pos="0">
                      <a:srgbClr val="D9D9D9"/>
                    </a:gs>
                    <a:gs pos="100000">
                      <a:srgbClr val="D9D9D9"/>
                    </a:gs>
                  </a:gsLst>
                  <a:lin ang="5400000" scaled="1"/>
                </a:gradFill>
                <a:latin typeface="Segoe UI Semibold" panose="020B0702040204020203" pitchFamily="34" charset="0"/>
                <a:cs typeface="Segoe UI Semibold" panose="020B0702040204020203" pitchFamily="34" charset="0"/>
              </a:rPr>
              <a:t>PaaS</a:t>
            </a:r>
          </a:p>
        </p:txBody>
      </p:sp>
      <p:sp>
        <p:nvSpPr>
          <p:cNvPr id="12" name="TextBox 11">
            <a:extLst>
              <a:ext uri="{FF2B5EF4-FFF2-40B4-BE49-F238E27FC236}">
                <a16:creationId xmlns:a16="http://schemas.microsoft.com/office/drawing/2014/main" id="{CEE0B515-4A52-4554-A73C-6AAE0F5EB83E}"/>
              </a:ext>
            </a:extLst>
          </p:cNvPr>
          <p:cNvSpPr txBox="1"/>
          <p:nvPr/>
        </p:nvSpPr>
        <p:spPr>
          <a:xfrm>
            <a:off x="8696927" y="3817072"/>
            <a:ext cx="2453373" cy="392245"/>
          </a:xfrm>
          <a:prstGeom prst="rect">
            <a:avLst/>
          </a:prstGeom>
          <a:noFill/>
        </p:spPr>
        <p:txBody>
          <a:bodyPr wrap="square" rtlCol="0">
            <a:spAutoFit/>
          </a:bodyPr>
          <a:lstStyle/>
          <a:p>
            <a:pPr algn="ctr">
              <a:defRPr/>
            </a:pPr>
            <a:r>
              <a:rPr lang="fr-FR" sz="1961" dirty="0" err="1">
                <a:gradFill>
                  <a:gsLst>
                    <a:gs pos="0">
                      <a:srgbClr val="D9D9D9"/>
                    </a:gs>
                    <a:gs pos="100000">
                      <a:srgbClr val="D9D9D9"/>
                    </a:gs>
                  </a:gsLst>
                  <a:lin ang="5400000" scaled="1"/>
                </a:gradFill>
                <a:latin typeface="Segoe UI Semibold" panose="020B0702040204020203" pitchFamily="34" charset="0"/>
                <a:cs typeface="Segoe UI Semibold" panose="020B0702040204020203" pitchFamily="34" charset="0"/>
              </a:rPr>
              <a:t>Serverless</a:t>
            </a:r>
            <a:endParaRPr lang="fr-FR" sz="1961" dirty="0">
              <a:gradFill>
                <a:gsLst>
                  <a:gs pos="0">
                    <a:srgbClr val="D9D9D9"/>
                  </a:gs>
                  <a:gs pos="100000">
                    <a:srgbClr val="D9D9D9"/>
                  </a:gs>
                </a:gsLst>
                <a:lin ang="5400000" scaled="1"/>
              </a:gradFill>
              <a:latin typeface="Segoe UI Semibold" panose="020B0702040204020203" pitchFamily="34" charset="0"/>
              <a:cs typeface="Segoe UI Semibold" panose="020B0702040204020203" pitchFamily="34" charset="0"/>
            </a:endParaRPr>
          </a:p>
        </p:txBody>
      </p:sp>
      <p:sp>
        <p:nvSpPr>
          <p:cNvPr id="15" name="Freeform 111">
            <a:extLst>
              <a:ext uri="{FF2B5EF4-FFF2-40B4-BE49-F238E27FC236}">
                <a16:creationId xmlns:a16="http://schemas.microsoft.com/office/drawing/2014/main" id="{8513FBC1-7D17-49A8-952C-9E11A30957DC}"/>
              </a:ext>
            </a:extLst>
          </p:cNvPr>
          <p:cNvSpPr>
            <a:spLocks noChangeAspect="1"/>
          </p:cNvSpPr>
          <p:nvPr/>
        </p:nvSpPr>
        <p:spPr bwMode="black">
          <a:xfrm>
            <a:off x="1037835" y="5601341"/>
            <a:ext cx="336131" cy="217107"/>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fr-FR" sz="1765">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 name="TextBox 15">
            <a:extLst>
              <a:ext uri="{FF2B5EF4-FFF2-40B4-BE49-F238E27FC236}">
                <a16:creationId xmlns:a16="http://schemas.microsoft.com/office/drawing/2014/main" id="{0B20FE4E-B262-40EB-8886-06CB24288CB6}"/>
              </a:ext>
            </a:extLst>
          </p:cNvPr>
          <p:cNvSpPr txBox="1"/>
          <p:nvPr/>
        </p:nvSpPr>
        <p:spPr>
          <a:xfrm>
            <a:off x="1373127" y="5543945"/>
            <a:ext cx="1826013" cy="333617"/>
          </a:xfrm>
          <a:prstGeom prst="rect">
            <a:avLst/>
          </a:prstGeom>
          <a:noFill/>
        </p:spPr>
        <p:txBody>
          <a:bodyPr wrap="none" rtlCol="0">
            <a:spAutoFit/>
          </a:bodyPr>
          <a:lstStyle/>
          <a:p>
            <a:pPr defTabSz="448193">
              <a:defRPr/>
            </a:pPr>
            <a:r>
              <a:rPr lang="fr-FR" sz="1568" dirty="0">
                <a:gradFill>
                  <a:gsLst>
                    <a:gs pos="0">
                      <a:schemeClr val="tx1"/>
                    </a:gs>
                    <a:gs pos="100000">
                      <a:schemeClr val="tx1"/>
                    </a:gs>
                  </a:gsLst>
                  <a:lin ang="5400000" scaled="1"/>
                </a:gradFill>
                <a:cs typeface="Segoe UI Light" panose="020B0502040204020203" pitchFamily="34" charset="0"/>
              </a:rPr>
              <a:t>Serveurs &amp; stockage</a:t>
            </a:r>
          </a:p>
        </p:txBody>
      </p:sp>
      <p:sp>
        <p:nvSpPr>
          <p:cNvPr id="18" name="Freeform 86">
            <a:extLst>
              <a:ext uri="{FF2B5EF4-FFF2-40B4-BE49-F238E27FC236}">
                <a16:creationId xmlns:a16="http://schemas.microsoft.com/office/drawing/2014/main" id="{FFD6F843-FA6A-4F3E-8832-52B185894927}"/>
              </a:ext>
            </a:extLst>
          </p:cNvPr>
          <p:cNvSpPr>
            <a:spLocks noChangeAspect="1"/>
          </p:cNvSpPr>
          <p:nvPr/>
        </p:nvSpPr>
        <p:spPr bwMode="black">
          <a:xfrm>
            <a:off x="3510388" y="5545924"/>
            <a:ext cx="288809" cy="327943"/>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778" tIns="55823" rIns="69778" bIns="55823" numCol="1" spcCol="0" rtlCol="0" fromWordArt="0" anchor="t" anchorCtr="0" forceAA="0" compatLnSpc="1">
            <a:prstTxWarp prst="textNoShape">
              <a:avLst/>
            </a:prstTxWarp>
            <a:noAutofit/>
          </a:bodyPr>
          <a:lstStyle/>
          <a:p>
            <a:pPr algn="ctr" defTabSz="355746" fontAlgn="base">
              <a:lnSpc>
                <a:spcPct val="90000"/>
              </a:lnSpc>
              <a:spcBef>
                <a:spcPct val="0"/>
              </a:spcBef>
              <a:spcAft>
                <a:spcPct val="0"/>
              </a:spcAft>
              <a:defRPr/>
            </a:pPr>
            <a:endParaRPr lang="fr-FR" sz="916">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9" name="TextBox 18">
            <a:extLst>
              <a:ext uri="{FF2B5EF4-FFF2-40B4-BE49-F238E27FC236}">
                <a16:creationId xmlns:a16="http://schemas.microsoft.com/office/drawing/2014/main" id="{ABBC4668-B543-466D-B2A1-9E9BA6226C9B}"/>
              </a:ext>
            </a:extLst>
          </p:cNvPr>
          <p:cNvSpPr txBox="1"/>
          <p:nvPr/>
        </p:nvSpPr>
        <p:spPr>
          <a:xfrm>
            <a:off x="3800141" y="5543945"/>
            <a:ext cx="849335" cy="333617"/>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r>
              <a:rPr lang="fr-FR" sz="1568" dirty="0" err="1"/>
              <a:t>Securité</a:t>
            </a:r>
            <a:endParaRPr lang="fr-FR" sz="1568" dirty="0"/>
          </a:p>
        </p:txBody>
      </p:sp>
      <p:sp>
        <p:nvSpPr>
          <p:cNvPr id="21" name="Freeform 79">
            <a:extLst>
              <a:ext uri="{FF2B5EF4-FFF2-40B4-BE49-F238E27FC236}">
                <a16:creationId xmlns:a16="http://schemas.microsoft.com/office/drawing/2014/main" id="{329400AB-AA8A-43F2-9F39-6861A688381E}"/>
              </a:ext>
            </a:extLst>
          </p:cNvPr>
          <p:cNvSpPr>
            <a:spLocks noChangeAspect="1"/>
          </p:cNvSpPr>
          <p:nvPr/>
        </p:nvSpPr>
        <p:spPr bwMode="black">
          <a:xfrm>
            <a:off x="5114706" y="5557935"/>
            <a:ext cx="285249" cy="303921"/>
          </a:xfrm>
          <a:custGeom>
            <a:avLst/>
            <a:gdLst>
              <a:gd name="connsiteX0" fmla="*/ 254159 w 872148"/>
              <a:gd name="connsiteY0" fmla="*/ 97966 h 929236"/>
              <a:gd name="connsiteX1" fmla="*/ 296409 w 872148"/>
              <a:gd name="connsiteY1" fmla="*/ 193849 h 929236"/>
              <a:gd name="connsiteX2" fmla="*/ 250910 w 872148"/>
              <a:gd name="connsiteY2" fmla="*/ 218545 h 929236"/>
              <a:gd name="connsiteX3" fmla="*/ 104897 w 872148"/>
              <a:gd name="connsiteY3" fmla="*/ 493163 h 929236"/>
              <a:gd name="connsiteX4" fmla="*/ 436075 w 872148"/>
              <a:gd name="connsiteY4" fmla="*/ 824341 h 929236"/>
              <a:gd name="connsiteX5" fmla="*/ 767253 w 872148"/>
              <a:gd name="connsiteY5" fmla="*/ 493163 h 929236"/>
              <a:gd name="connsiteX6" fmla="*/ 621239 w 872148"/>
              <a:gd name="connsiteY6" fmla="*/ 218545 h 929236"/>
              <a:gd name="connsiteX7" fmla="*/ 575739 w 872148"/>
              <a:gd name="connsiteY7" fmla="*/ 193849 h 929236"/>
              <a:gd name="connsiteX8" fmla="*/ 617989 w 872148"/>
              <a:gd name="connsiteY8" fmla="*/ 97966 h 929236"/>
              <a:gd name="connsiteX9" fmla="*/ 679887 w 872148"/>
              <a:gd name="connsiteY9" fmla="*/ 131564 h 929236"/>
              <a:gd name="connsiteX10" fmla="*/ 872148 w 872148"/>
              <a:gd name="connsiteY10" fmla="*/ 493162 h 929236"/>
              <a:gd name="connsiteX11" fmla="*/ 436074 w 872148"/>
              <a:gd name="connsiteY11" fmla="*/ 929236 h 929236"/>
              <a:gd name="connsiteX12" fmla="*/ 0 w 872148"/>
              <a:gd name="connsiteY12" fmla="*/ 493162 h 929236"/>
              <a:gd name="connsiteX13" fmla="*/ 192261 w 872148"/>
              <a:gd name="connsiteY13" fmla="*/ 131564 h 929236"/>
              <a:gd name="connsiteX14" fmla="*/ 388636 w 872148"/>
              <a:gd name="connsiteY14" fmla="*/ 0 h 929236"/>
              <a:gd name="connsiteX15" fmla="*/ 490987 w 872148"/>
              <a:gd name="connsiteY15" fmla="*/ 0 h 929236"/>
              <a:gd name="connsiteX16" fmla="*/ 490987 w 872148"/>
              <a:gd name="connsiteY16" fmla="*/ 541054 h 929236"/>
              <a:gd name="connsiteX17" fmla="*/ 388636 w 872148"/>
              <a:gd name="connsiteY17" fmla="*/ 541054 h 92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2148" h="929236">
                <a:moveTo>
                  <a:pt x="254159" y="97966"/>
                </a:moveTo>
                <a:lnTo>
                  <a:pt x="296409" y="193849"/>
                </a:lnTo>
                <a:lnTo>
                  <a:pt x="250910" y="218545"/>
                </a:lnTo>
                <a:cubicBezTo>
                  <a:pt x="162816" y="278061"/>
                  <a:pt x="104897" y="378848"/>
                  <a:pt x="104897" y="493163"/>
                </a:cubicBezTo>
                <a:cubicBezTo>
                  <a:pt x="104897" y="676067"/>
                  <a:pt x="253170" y="824341"/>
                  <a:pt x="436075" y="824341"/>
                </a:cubicBezTo>
                <a:cubicBezTo>
                  <a:pt x="618979" y="824341"/>
                  <a:pt x="767253" y="676067"/>
                  <a:pt x="767253" y="493163"/>
                </a:cubicBezTo>
                <a:cubicBezTo>
                  <a:pt x="767253" y="378848"/>
                  <a:pt x="709333" y="278061"/>
                  <a:pt x="621239" y="218545"/>
                </a:cubicBezTo>
                <a:lnTo>
                  <a:pt x="575739" y="193849"/>
                </a:lnTo>
                <a:lnTo>
                  <a:pt x="617989" y="97966"/>
                </a:lnTo>
                <a:lnTo>
                  <a:pt x="679887" y="131564"/>
                </a:lnTo>
                <a:cubicBezTo>
                  <a:pt x="795884" y="209929"/>
                  <a:pt x="872148" y="342640"/>
                  <a:pt x="872148" y="493162"/>
                </a:cubicBezTo>
                <a:cubicBezTo>
                  <a:pt x="872148" y="733999"/>
                  <a:pt x="676911" y="929236"/>
                  <a:pt x="436074" y="929236"/>
                </a:cubicBezTo>
                <a:cubicBezTo>
                  <a:pt x="195237" y="929236"/>
                  <a:pt x="0" y="733999"/>
                  <a:pt x="0" y="493162"/>
                </a:cubicBezTo>
                <a:cubicBezTo>
                  <a:pt x="0" y="342640"/>
                  <a:pt x="76265" y="209929"/>
                  <a:pt x="192261" y="131564"/>
                </a:cubicBezTo>
                <a:close/>
                <a:moveTo>
                  <a:pt x="388636" y="0"/>
                </a:moveTo>
                <a:lnTo>
                  <a:pt x="490987" y="0"/>
                </a:lnTo>
                <a:lnTo>
                  <a:pt x="490987" y="541054"/>
                </a:lnTo>
                <a:lnTo>
                  <a:pt x="388636" y="541054"/>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fr-FR" sz="1765">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2" name="TextBox 21">
            <a:extLst>
              <a:ext uri="{FF2B5EF4-FFF2-40B4-BE49-F238E27FC236}">
                <a16:creationId xmlns:a16="http://schemas.microsoft.com/office/drawing/2014/main" id="{6842826D-40C8-457B-A7D6-A052FC2CB53B}"/>
              </a:ext>
            </a:extLst>
          </p:cNvPr>
          <p:cNvSpPr txBox="1"/>
          <p:nvPr/>
        </p:nvSpPr>
        <p:spPr>
          <a:xfrm>
            <a:off x="5394999" y="5543945"/>
            <a:ext cx="1287532" cy="333617"/>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r>
              <a:rPr lang="fr-FR" sz="1568" dirty="0"/>
              <a:t>OS &amp; logiciels</a:t>
            </a:r>
          </a:p>
        </p:txBody>
      </p:sp>
      <p:sp>
        <p:nvSpPr>
          <p:cNvPr id="24" name="Freeform 9">
            <a:extLst>
              <a:ext uri="{FF2B5EF4-FFF2-40B4-BE49-F238E27FC236}">
                <a16:creationId xmlns:a16="http://schemas.microsoft.com/office/drawing/2014/main" id="{CE9E0F8C-E2E9-43CD-8BE5-43FAA00D4E3C}"/>
              </a:ext>
            </a:extLst>
          </p:cNvPr>
          <p:cNvSpPr>
            <a:spLocks noChangeAspect="1" noEditPoints="1"/>
          </p:cNvSpPr>
          <p:nvPr/>
        </p:nvSpPr>
        <p:spPr bwMode="black">
          <a:xfrm>
            <a:off x="7252719" y="5530168"/>
            <a:ext cx="443313" cy="35945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lumMod val="85000"/>
            </a:schemeClr>
          </a:solidFill>
          <a:ln>
            <a:noFill/>
          </a:ln>
        </p:spPr>
        <p:txBody>
          <a:bodyPr vert="horz" wrap="square" lIns="67226" tIns="33613" rIns="67226" bIns="33613" numCol="1" anchor="t" anchorCtr="0" compatLnSpc="1">
            <a:prstTxWarp prst="textNoShape">
              <a:avLst/>
            </a:prstTxWarp>
          </a:bodyPr>
          <a:lstStyle/>
          <a:p>
            <a:pPr defTabSz="448193">
              <a:defRPr/>
            </a:pPr>
            <a:endParaRPr lang="fr-FR" sz="1323">
              <a:solidFill>
                <a:prstClr val="black"/>
              </a:solidFill>
              <a:latin typeface="Calibri" panose="020F0502020204030204"/>
            </a:endParaRPr>
          </a:p>
        </p:txBody>
      </p:sp>
      <p:sp>
        <p:nvSpPr>
          <p:cNvPr id="25" name="TextBox 24">
            <a:extLst>
              <a:ext uri="{FF2B5EF4-FFF2-40B4-BE49-F238E27FC236}">
                <a16:creationId xmlns:a16="http://schemas.microsoft.com/office/drawing/2014/main" id="{1A6DAFF8-ACDF-4DAA-996B-47D5890ECA1E}"/>
              </a:ext>
            </a:extLst>
          </p:cNvPr>
          <p:cNvSpPr txBox="1"/>
          <p:nvPr/>
        </p:nvSpPr>
        <p:spPr>
          <a:xfrm>
            <a:off x="7694743" y="5543945"/>
            <a:ext cx="1270541" cy="333617"/>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r>
              <a:rPr lang="fr-FR" sz="1568" dirty="0"/>
              <a:t>Outils de dev</a:t>
            </a:r>
          </a:p>
        </p:txBody>
      </p:sp>
      <p:sp>
        <p:nvSpPr>
          <p:cNvPr id="27" name="Freeform 44">
            <a:extLst>
              <a:ext uri="{FF2B5EF4-FFF2-40B4-BE49-F238E27FC236}">
                <a16:creationId xmlns:a16="http://schemas.microsoft.com/office/drawing/2014/main" id="{8272A2A1-05EE-4414-8D85-DEAA4EC76436}"/>
              </a:ext>
            </a:extLst>
          </p:cNvPr>
          <p:cNvSpPr>
            <a:spLocks noChangeAspect="1"/>
          </p:cNvSpPr>
          <p:nvPr/>
        </p:nvSpPr>
        <p:spPr bwMode="black">
          <a:xfrm>
            <a:off x="9109558" y="5541403"/>
            <a:ext cx="193380" cy="336983"/>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lumMod val="85000"/>
            </a:schemeClr>
          </a:solidFill>
          <a:ln>
            <a:noFill/>
          </a:ln>
        </p:spPr>
        <p:txBody>
          <a:bodyPr vert="horz" wrap="square" lIns="67226" tIns="33613" rIns="67226" bIns="33613" numCol="1" anchor="t" anchorCtr="0" compatLnSpc="1">
            <a:prstTxWarp prst="textNoShape">
              <a:avLst/>
            </a:prstTxWarp>
            <a:noAutofit/>
          </a:bodyPr>
          <a:lstStyle/>
          <a:p>
            <a:pPr defTabSz="448193">
              <a:defRPr/>
            </a:pPr>
            <a:endParaRPr lang="fr-FR" sz="1323">
              <a:solidFill>
                <a:prstClr val="black"/>
              </a:solidFill>
              <a:latin typeface="Calibri" panose="020F0502020204030204"/>
            </a:endParaRPr>
          </a:p>
        </p:txBody>
      </p:sp>
      <p:sp>
        <p:nvSpPr>
          <p:cNvPr id="28" name="TextBox 27">
            <a:extLst>
              <a:ext uri="{FF2B5EF4-FFF2-40B4-BE49-F238E27FC236}">
                <a16:creationId xmlns:a16="http://schemas.microsoft.com/office/drawing/2014/main" id="{CCB6F281-F7A7-4512-98F8-6C881142BF25}"/>
              </a:ext>
            </a:extLst>
          </p:cNvPr>
          <p:cNvSpPr txBox="1"/>
          <p:nvPr/>
        </p:nvSpPr>
        <p:spPr>
          <a:xfrm>
            <a:off x="9310980" y="5543945"/>
            <a:ext cx="1469569" cy="333617"/>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r>
              <a:rPr lang="fr-FR" sz="1568"/>
              <a:t>Apps &amp; services</a:t>
            </a:r>
          </a:p>
        </p:txBody>
      </p:sp>
      <p:sp>
        <p:nvSpPr>
          <p:cNvPr id="29" name="Isosceles Triangle 28">
            <a:extLst>
              <a:ext uri="{FF2B5EF4-FFF2-40B4-BE49-F238E27FC236}">
                <a16:creationId xmlns:a16="http://schemas.microsoft.com/office/drawing/2014/main" id="{C2981B46-9B4D-404F-A5FF-A700F9081388}"/>
              </a:ext>
            </a:extLst>
          </p:cNvPr>
          <p:cNvSpPr/>
          <p:nvPr/>
        </p:nvSpPr>
        <p:spPr>
          <a:xfrm>
            <a:off x="4370383" y="4225600"/>
            <a:ext cx="303203" cy="179285"/>
          </a:xfrm>
          <a:prstGeom prst="triangle">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fr-FR" sz="1765">
              <a:solidFill>
                <a:prstClr val="white"/>
              </a:solidFill>
              <a:latin typeface="Calibri" panose="020F0502020204030204"/>
            </a:endParaRPr>
          </a:p>
        </p:txBody>
      </p:sp>
      <p:sp>
        <p:nvSpPr>
          <p:cNvPr id="79" name="Isosceles Triangle 78">
            <a:extLst>
              <a:ext uri="{FF2B5EF4-FFF2-40B4-BE49-F238E27FC236}">
                <a16:creationId xmlns:a16="http://schemas.microsoft.com/office/drawing/2014/main" id="{6692D3BA-E768-47F3-B509-280777EB797B}"/>
              </a:ext>
            </a:extLst>
          </p:cNvPr>
          <p:cNvSpPr/>
          <p:nvPr/>
        </p:nvSpPr>
        <p:spPr>
          <a:xfrm>
            <a:off x="7096698" y="4493648"/>
            <a:ext cx="303203" cy="17928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fr-FR" sz="1765">
              <a:solidFill>
                <a:prstClr val="white"/>
              </a:solidFill>
              <a:latin typeface="Calibri" panose="020F0502020204030204"/>
            </a:endParaRPr>
          </a:p>
        </p:txBody>
      </p:sp>
      <p:sp>
        <p:nvSpPr>
          <p:cNvPr id="80" name="Isosceles Triangle 79">
            <a:extLst>
              <a:ext uri="{FF2B5EF4-FFF2-40B4-BE49-F238E27FC236}">
                <a16:creationId xmlns:a16="http://schemas.microsoft.com/office/drawing/2014/main" id="{8A3CEDA5-BB01-419A-94AC-E2F8B0F5E12F}"/>
              </a:ext>
            </a:extLst>
          </p:cNvPr>
          <p:cNvSpPr/>
          <p:nvPr/>
        </p:nvSpPr>
        <p:spPr>
          <a:xfrm>
            <a:off x="9772013" y="4748512"/>
            <a:ext cx="303203" cy="179285"/>
          </a:xfrm>
          <a:prstGeom prst="triangl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fr-FR" sz="1765">
              <a:solidFill>
                <a:prstClr val="white"/>
              </a:solidFill>
              <a:latin typeface="Calibri" panose="020F0502020204030204"/>
            </a:endParaRPr>
          </a:p>
        </p:txBody>
      </p:sp>
      <p:sp>
        <p:nvSpPr>
          <p:cNvPr id="90" name="TextBox 89">
            <a:extLst>
              <a:ext uri="{FF2B5EF4-FFF2-40B4-BE49-F238E27FC236}">
                <a16:creationId xmlns:a16="http://schemas.microsoft.com/office/drawing/2014/main" id="{BAD66D30-5678-4A61-82D9-66894B2B36B5}"/>
              </a:ext>
            </a:extLst>
          </p:cNvPr>
          <p:cNvSpPr txBox="1"/>
          <p:nvPr/>
        </p:nvSpPr>
        <p:spPr>
          <a:xfrm>
            <a:off x="295413" y="1187939"/>
            <a:ext cx="10852840" cy="679633"/>
          </a:xfrm>
          <a:prstGeom prst="rect">
            <a:avLst/>
          </a:prstGeom>
        </p:spPr>
        <p:txBody>
          <a:bodyPr vert="horz" wrap="square" lIns="143428" tIns="89642" rIns="143428" bIns="89642" rtlCol="0">
            <a:spAutoFit/>
          </a:bodyPr>
          <a:lstStyle>
            <a:lvl1pPr marL="342768" marR="0" lvl="0" indent="-342768" defTabSz="932384" fontAlgn="auto">
              <a:lnSpc>
                <a:spcPct val="90000"/>
              </a:lnSpc>
              <a:spcBef>
                <a:spcPct val="20000"/>
              </a:spcBef>
              <a:spcAft>
                <a:spcPts val="0"/>
              </a:spcAft>
              <a:buClrTx/>
              <a:buSzPct val="90000"/>
              <a:buFont typeface="Arial" pitchFamily="34" charset="0"/>
              <a:buChar char="•"/>
              <a:tabLst/>
              <a:defRPr sz="3998" spc="0" baseline="0">
                <a:gradFill>
                  <a:gsLst>
                    <a:gs pos="1250">
                      <a:schemeClr val="tx1"/>
                    </a:gs>
                    <a:gs pos="100000">
                      <a:schemeClr val="tx1"/>
                    </a:gs>
                  </a:gsLst>
                  <a:lin ang="5400000" scaled="0"/>
                </a:gradFill>
                <a:latin typeface="+mj-lt"/>
              </a:defRPr>
            </a:lvl1pPr>
            <a:lvl2pPr marL="583975" marR="0" lvl="1" indent="-241206" defTabSz="932384"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799792" marR="0" lvl="2" indent="-228513" defTabSz="932384"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305" marR="0" lvl="3" indent="-228513" defTabSz="932384"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6817" marR="0" lvl="4" indent="-228513" defTabSz="932384"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4055" indent="-233096" defTabSz="932384">
              <a:spcBef>
                <a:spcPct val="20000"/>
              </a:spcBef>
              <a:buFont typeface="Arial" pitchFamily="34" charset="0"/>
              <a:buChar char="•"/>
              <a:defRPr sz="2000"/>
            </a:lvl6pPr>
            <a:lvl7pPr marL="3030248" indent="-233096" defTabSz="932384">
              <a:spcBef>
                <a:spcPct val="20000"/>
              </a:spcBef>
              <a:buFont typeface="Arial" pitchFamily="34" charset="0"/>
              <a:buChar char="•"/>
              <a:defRPr sz="2000"/>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indent="0">
              <a:buNone/>
            </a:pPr>
            <a:r>
              <a:rPr lang="fr-FR" sz="1800" dirty="0">
                <a:solidFill>
                  <a:schemeClr val="tx1"/>
                </a:solidFill>
                <a:latin typeface="Segoe UI Semilight" panose="020B0402040204020203" pitchFamily="34" charset="0"/>
                <a:cs typeface="Segoe UI Semilight" panose="020B0402040204020203" pitchFamily="34" charset="0"/>
              </a:rPr>
              <a:t>Les technologies cloud de plus en plus avancées ont conduit les entreprises à confier de plus en plus leurs activités informatiques à des fournisseurs de services tiers</a:t>
            </a:r>
          </a:p>
        </p:txBody>
      </p:sp>
      <p:sp>
        <p:nvSpPr>
          <p:cNvPr id="78" name="Rectangle 77">
            <a:extLst>
              <a:ext uri="{FF2B5EF4-FFF2-40B4-BE49-F238E27FC236}">
                <a16:creationId xmlns:a16="http://schemas.microsoft.com/office/drawing/2014/main" id="{28E7A39E-42B6-44B8-8530-C5E6497F140D}"/>
              </a:ext>
            </a:extLst>
          </p:cNvPr>
          <p:cNvSpPr/>
          <p:nvPr/>
        </p:nvSpPr>
        <p:spPr>
          <a:xfrm>
            <a:off x="4095433" y="2160053"/>
            <a:ext cx="955014" cy="609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fr-FR" sz="1765">
              <a:solidFill>
                <a:prstClr val="white"/>
              </a:solidFill>
              <a:latin typeface="Calibri" panose="020F0502020204030204"/>
            </a:endParaRPr>
          </a:p>
        </p:txBody>
      </p:sp>
      <p:sp>
        <p:nvSpPr>
          <p:cNvPr id="52" name="Rectangle 51">
            <a:extLst>
              <a:ext uri="{FF2B5EF4-FFF2-40B4-BE49-F238E27FC236}">
                <a16:creationId xmlns:a16="http://schemas.microsoft.com/office/drawing/2014/main" id="{C51B5E9E-A2D2-4C29-9A0D-A6735FE6843C}"/>
              </a:ext>
            </a:extLst>
          </p:cNvPr>
          <p:cNvSpPr/>
          <p:nvPr/>
        </p:nvSpPr>
        <p:spPr>
          <a:xfrm>
            <a:off x="6764203" y="2160053"/>
            <a:ext cx="955014" cy="1228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fr-FR" sz="1765">
              <a:solidFill>
                <a:prstClr val="white"/>
              </a:solidFill>
              <a:latin typeface="Calibri" panose="020F0502020204030204"/>
            </a:endParaRPr>
          </a:p>
        </p:txBody>
      </p:sp>
      <p:sp>
        <p:nvSpPr>
          <p:cNvPr id="54" name="Rectangle 53">
            <a:extLst>
              <a:ext uri="{FF2B5EF4-FFF2-40B4-BE49-F238E27FC236}">
                <a16:creationId xmlns:a16="http://schemas.microsoft.com/office/drawing/2014/main" id="{6E1296DC-6C86-4EB3-BAA9-5DB110CF829D}"/>
              </a:ext>
            </a:extLst>
          </p:cNvPr>
          <p:cNvSpPr/>
          <p:nvPr/>
        </p:nvSpPr>
        <p:spPr>
          <a:xfrm>
            <a:off x="9435751" y="2160053"/>
            <a:ext cx="955014" cy="1541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fr-FR" sz="1765">
              <a:solidFill>
                <a:prstClr val="white"/>
              </a:solidFill>
              <a:latin typeface="Calibri" panose="020F0502020204030204"/>
            </a:endParaRPr>
          </a:p>
        </p:txBody>
      </p:sp>
      <p:sp>
        <p:nvSpPr>
          <p:cNvPr id="14" name="Title 13">
            <a:extLst>
              <a:ext uri="{FF2B5EF4-FFF2-40B4-BE49-F238E27FC236}">
                <a16:creationId xmlns:a16="http://schemas.microsoft.com/office/drawing/2014/main" id="{8661E3F4-B6AC-4639-8D54-3F288F76AEFF}"/>
              </a:ext>
            </a:extLst>
          </p:cNvPr>
          <p:cNvSpPr>
            <a:spLocks noGrp="1"/>
          </p:cNvSpPr>
          <p:nvPr>
            <p:ph type="title" idx="4294967295"/>
          </p:nvPr>
        </p:nvSpPr>
        <p:spPr>
          <a:xfrm>
            <a:off x="412751" y="290513"/>
            <a:ext cx="11779250" cy="898525"/>
          </a:xfrm>
        </p:spPr>
        <p:txBody>
          <a:bodyPr>
            <a:normAutofit/>
          </a:bodyPr>
          <a:lstStyle/>
          <a:p>
            <a:r>
              <a:rPr lang="fr-FR" dirty="0">
                <a:solidFill>
                  <a:srgbClr val="87B519"/>
                </a:solidFill>
              </a:rPr>
              <a:t>Historique du développement Cloud</a:t>
            </a:r>
          </a:p>
        </p:txBody>
      </p:sp>
      <p:sp>
        <p:nvSpPr>
          <p:cNvPr id="20" name="Freeform: Shape 19">
            <a:extLst>
              <a:ext uri="{FF2B5EF4-FFF2-40B4-BE49-F238E27FC236}">
                <a16:creationId xmlns:a16="http://schemas.microsoft.com/office/drawing/2014/main" id="{804BA05D-61C2-4FB0-B393-958F5D806D5A}"/>
              </a:ext>
            </a:extLst>
          </p:cNvPr>
          <p:cNvSpPr/>
          <p:nvPr/>
        </p:nvSpPr>
        <p:spPr bwMode="auto">
          <a:xfrm>
            <a:off x="774183" y="4462281"/>
            <a:ext cx="3977181" cy="794486"/>
          </a:xfrm>
          <a:custGeom>
            <a:avLst/>
            <a:gdLst>
              <a:gd name="connsiteX0" fmla="*/ 0 w 2062716"/>
              <a:gd name="connsiteY0" fmla="*/ 0 h 304800"/>
              <a:gd name="connsiteX1" fmla="*/ 2062716 w 2062716"/>
              <a:gd name="connsiteY1" fmla="*/ 0 h 304800"/>
              <a:gd name="connsiteX2" fmla="*/ 2062716 w 2062716"/>
              <a:gd name="connsiteY2" fmla="*/ 304800 h 304800"/>
            </a:gdLst>
            <a:ahLst/>
            <a:cxnLst>
              <a:cxn ang="0">
                <a:pos x="connsiteX0" y="connsiteY0"/>
              </a:cxn>
              <a:cxn ang="0">
                <a:pos x="connsiteX1" y="connsiteY1"/>
              </a:cxn>
              <a:cxn ang="0">
                <a:pos x="connsiteX2" y="connsiteY2"/>
              </a:cxn>
            </a:cxnLst>
            <a:rect l="l" t="t" r="r" b="b"/>
            <a:pathLst>
              <a:path w="2062716" h="304800">
                <a:moveTo>
                  <a:pt x="0" y="0"/>
                </a:moveTo>
                <a:lnTo>
                  <a:pt x="2062716" y="0"/>
                </a:lnTo>
                <a:lnTo>
                  <a:pt x="2062716" y="304800"/>
                </a:lnTo>
              </a:path>
            </a:pathLst>
          </a:custGeom>
          <a:ln w="25400">
            <a:solidFill>
              <a:srgbClr val="00188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1765">
              <a:solidFill>
                <a:prstClr val="black"/>
              </a:solidFill>
              <a:latin typeface="Calibri" panose="020F0502020204030204"/>
            </a:endParaRPr>
          </a:p>
        </p:txBody>
      </p:sp>
      <p:sp useBgFill="1">
        <p:nvSpPr>
          <p:cNvPr id="23" name="Left Mask">
            <a:extLst>
              <a:ext uri="{FF2B5EF4-FFF2-40B4-BE49-F238E27FC236}">
                <a16:creationId xmlns:a16="http://schemas.microsoft.com/office/drawing/2014/main" id="{ACAF3CDC-0799-4D03-8AD4-238F2A747555}"/>
              </a:ext>
            </a:extLst>
          </p:cNvPr>
          <p:cNvSpPr/>
          <p:nvPr/>
        </p:nvSpPr>
        <p:spPr bwMode="auto">
          <a:xfrm>
            <a:off x="1" y="3889908"/>
            <a:ext cx="825524" cy="208674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7741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6"/>
                                        </p:tgtEl>
                                        <p:attrNameLst>
                                          <p:attrName>style.color</p:attrName>
                                        </p:attrNameLst>
                                      </p:cBhvr>
                                      <p:to>
                                        <a:srgbClr val="004D8A"/>
                                      </p:to>
                                    </p:animClr>
                                  </p:childTnLst>
                                </p:cTn>
                              </p:par>
                            </p:childTnLst>
                          </p:cTn>
                        </p:par>
                      </p:childTnLst>
                    </p:cTn>
                  </p:par>
                  <p:par>
                    <p:cTn id="7" fill="hold">
                      <p:stCondLst>
                        <p:cond delay="indefinite"/>
                      </p:stCondLst>
                      <p:childTnLst>
                        <p:par>
                          <p:cTn id="8" fill="hold">
                            <p:stCondLst>
                              <p:cond delay="0"/>
                            </p:stCondLst>
                            <p:childTnLst>
                              <p:par>
                                <p:cTn id="9" presetID="2" presetClass="entr" presetSubtype="8" decel="10000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00" fill="hold"/>
                                        <p:tgtEl>
                                          <p:spTgt spid="20"/>
                                        </p:tgtEl>
                                        <p:attrNameLst>
                                          <p:attrName>ppt_x</p:attrName>
                                        </p:attrNameLst>
                                      </p:cBhvr>
                                      <p:tavLst>
                                        <p:tav tm="0">
                                          <p:val>
                                            <p:strVal val="0-#ppt_w/2"/>
                                          </p:val>
                                        </p:tav>
                                        <p:tav tm="100000">
                                          <p:val>
                                            <p:strVal val="#ppt_x"/>
                                          </p:val>
                                        </p:tav>
                                      </p:tavLst>
                                    </p:anim>
                                    <p:anim calcmode="lin" valueType="num">
                                      <p:cBhvr additive="base">
                                        <p:cTn id="12" dur="700" fill="hold"/>
                                        <p:tgtEl>
                                          <p:spTgt spid="20"/>
                                        </p:tgtEl>
                                        <p:attrNameLst>
                                          <p:attrName>ppt_y</p:attrName>
                                        </p:attrNameLst>
                                      </p:cBhvr>
                                      <p:tavLst>
                                        <p:tav tm="0">
                                          <p:val>
                                            <p:strVal val="#ppt_y"/>
                                          </p:val>
                                        </p:tav>
                                        <p:tav tm="100000">
                                          <p:val>
                                            <p:strVal val="#ppt_y"/>
                                          </p:val>
                                        </p:tav>
                                      </p:tavLst>
                                    </p:anim>
                                  </p:childTnLst>
                                </p:cTn>
                              </p:par>
                              <p:par>
                                <p:cTn id="13" presetID="22" presetClass="entr" presetSubtype="1" fill="hold" grpId="0" nodeType="withEffect">
                                  <p:stCondLst>
                                    <p:cond delay="200"/>
                                  </p:stCondLst>
                                  <p:childTnLst>
                                    <p:set>
                                      <p:cBhvr>
                                        <p:cTn id="14" dur="1" fill="hold">
                                          <p:stCondLst>
                                            <p:cond delay="0"/>
                                          </p:stCondLst>
                                        </p:cTn>
                                        <p:tgtEl>
                                          <p:spTgt spid="78"/>
                                        </p:tgtEl>
                                        <p:attrNameLst>
                                          <p:attrName>style.visibility</p:attrName>
                                        </p:attrNameLst>
                                      </p:cBhvr>
                                      <p:to>
                                        <p:strVal val="visible"/>
                                      </p:to>
                                    </p:set>
                                    <p:animEffect transition="in" filter="wipe(up)">
                                      <p:cBhvr>
                                        <p:cTn id="15" dur="700"/>
                                        <p:tgtEl>
                                          <p:spTgt spid="78"/>
                                        </p:tgtEl>
                                      </p:cBhvr>
                                    </p:animEffect>
                                  </p:childTnLst>
                                </p:cTn>
                              </p:par>
                              <p:par>
                                <p:cTn id="16" presetID="19" presetClass="emph" presetSubtype="0" fill="hold" grpId="0" nodeType="withEffect">
                                  <p:stCondLst>
                                    <p:cond delay="0"/>
                                  </p:stCondLst>
                                  <p:childTnLst>
                                    <p:animClr clrSpc="rgb" dir="cw">
                                      <p:cBhvr override="childStyle">
                                        <p:cTn id="17" dur="500" fill="hold"/>
                                        <p:tgtEl>
                                          <p:spTgt spid="15"/>
                                        </p:tgtEl>
                                        <p:attrNameLst>
                                          <p:attrName>style.color</p:attrName>
                                        </p:attrNameLst>
                                      </p:cBhvr>
                                      <p:to>
                                        <a:srgbClr val="0078D7"/>
                                      </p:to>
                                    </p:animClr>
                                    <p:animClr clrSpc="rgb" dir="cw">
                                      <p:cBhvr>
                                        <p:cTn id="18" dur="500" fill="hold"/>
                                        <p:tgtEl>
                                          <p:spTgt spid="15"/>
                                        </p:tgtEl>
                                        <p:attrNameLst>
                                          <p:attrName>fillcolor</p:attrName>
                                        </p:attrNameLst>
                                      </p:cBhvr>
                                      <p:to>
                                        <a:srgbClr val="0078D7"/>
                                      </p:to>
                                    </p:animClr>
                                    <p:set>
                                      <p:cBhvr>
                                        <p:cTn id="19" dur="500" fill="hold"/>
                                        <p:tgtEl>
                                          <p:spTgt spid="15"/>
                                        </p:tgtEl>
                                        <p:attrNameLst>
                                          <p:attrName>fill.type</p:attrName>
                                        </p:attrNameLst>
                                      </p:cBhvr>
                                      <p:to>
                                        <p:strVal val="solid"/>
                                      </p:to>
                                    </p:set>
                                    <p:set>
                                      <p:cBhvr>
                                        <p:cTn id="20" dur="500" fill="hold"/>
                                        <p:tgtEl>
                                          <p:spTgt spid="15"/>
                                        </p:tgtEl>
                                        <p:attrNameLst>
                                          <p:attrName>fill.on</p:attrName>
                                        </p:attrNameLst>
                                      </p:cBhvr>
                                      <p:to>
                                        <p:strVal val="true"/>
                                      </p:to>
                                    </p:set>
                                  </p:childTnLst>
                                </p:cTn>
                              </p:par>
                              <p:par>
                                <p:cTn id="21" presetID="19" presetClass="emph" presetSubtype="0" fill="hold" grpId="0" nodeType="withEffect">
                                  <p:stCondLst>
                                    <p:cond delay="300"/>
                                  </p:stCondLst>
                                  <p:childTnLst>
                                    <p:animClr clrSpc="rgb" dir="cw">
                                      <p:cBhvr override="childStyle">
                                        <p:cTn id="22" dur="500" fill="hold"/>
                                        <p:tgtEl>
                                          <p:spTgt spid="18"/>
                                        </p:tgtEl>
                                        <p:attrNameLst>
                                          <p:attrName>style.color</p:attrName>
                                        </p:attrNameLst>
                                      </p:cBhvr>
                                      <p:to>
                                        <a:srgbClr val="0078D7"/>
                                      </p:to>
                                    </p:animClr>
                                    <p:animClr clrSpc="rgb" dir="cw">
                                      <p:cBhvr>
                                        <p:cTn id="23" dur="500" fill="hold"/>
                                        <p:tgtEl>
                                          <p:spTgt spid="18"/>
                                        </p:tgtEl>
                                        <p:attrNameLst>
                                          <p:attrName>fillcolor</p:attrName>
                                        </p:attrNameLst>
                                      </p:cBhvr>
                                      <p:to>
                                        <a:srgbClr val="0078D7"/>
                                      </p:to>
                                    </p:animClr>
                                    <p:set>
                                      <p:cBhvr>
                                        <p:cTn id="24" dur="500" fill="hold"/>
                                        <p:tgtEl>
                                          <p:spTgt spid="18"/>
                                        </p:tgtEl>
                                        <p:attrNameLst>
                                          <p:attrName>fill.type</p:attrName>
                                        </p:attrNameLst>
                                      </p:cBhvr>
                                      <p:to>
                                        <p:strVal val="solid"/>
                                      </p:to>
                                    </p:set>
                                    <p:set>
                                      <p:cBhvr>
                                        <p:cTn id="25" dur="500" fill="hold"/>
                                        <p:tgtEl>
                                          <p:spTgt spid="18"/>
                                        </p:tgtEl>
                                        <p:attrNameLst>
                                          <p:attrName>fill.on</p:attrName>
                                        </p:attrNameLst>
                                      </p:cBhvr>
                                      <p:to>
                                        <p:strVal val="true"/>
                                      </p:to>
                                    </p:set>
                                  </p:childTnLst>
                                </p:cTn>
                              </p:par>
                              <p:par>
                                <p:cTn id="26" presetID="2" presetClass="entr" presetSubtype="8" decel="100000" fill="hold" grpId="0" nodeType="withEffect">
                                  <p:stCondLst>
                                    <p:cond delay="20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700" fill="hold"/>
                                        <p:tgtEl>
                                          <p:spTgt spid="29"/>
                                        </p:tgtEl>
                                        <p:attrNameLst>
                                          <p:attrName>ppt_x</p:attrName>
                                        </p:attrNameLst>
                                      </p:cBhvr>
                                      <p:tavLst>
                                        <p:tav tm="0">
                                          <p:val>
                                            <p:strVal val="0-#ppt_w/2"/>
                                          </p:val>
                                        </p:tav>
                                        <p:tav tm="100000">
                                          <p:val>
                                            <p:strVal val="#ppt_x"/>
                                          </p:val>
                                        </p:tav>
                                      </p:tavLst>
                                    </p:anim>
                                    <p:anim calcmode="lin" valueType="num">
                                      <p:cBhvr additive="base">
                                        <p:cTn id="29" dur="700" fill="hold"/>
                                        <p:tgtEl>
                                          <p:spTgt spid="29"/>
                                        </p:tgtEl>
                                        <p:attrNameLst>
                                          <p:attrName>ppt_y</p:attrName>
                                        </p:attrNameLst>
                                      </p:cBhvr>
                                      <p:tavLst>
                                        <p:tav tm="0">
                                          <p:val>
                                            <p:strVal val="#ppt_y"/>
                                          </p:val>
                                        </p:tav>
                                        <p:tav tm="100000">
                                          <p:val>
                                            <p:strVal val="#ppt_y"/>
                                          </p:val>
                                        </p:tav>
                                      </p:tavLst>
                                    </p:anim>
                                  </p:childTnLst>
                                </p:cTn>
                              </p:par>
                              <p:par>
                                <p:cTn id="30" presetID="3" presetClass="emph" presetSubtype="2" fill="hold" grpId="0" nodeType="withEffect">
                                  <p:stCondLst>
                                    <p:cond delay="0"/>
                                  </p:stCondLst>
                                  <p:childTnLst>
                                    <p:animClr clrSpc="rgb" dir="cw">
                                      <p:cBhvr override="childStyle">
                                        <p:cTn id="31" dur="500" fill="hold"/>
                                        <p:tgtEl>
                                          <p:spTgt spid="8"/>
                                        </p:tgtEl>
                                        <p:attrNameLst>
                                          <p:attrName>style.color</p:attrName>
                                        </p:attrNameLst>
                                      </p:cBhvr>
                                      <p:to>
                                        <a:srgbClr val="00188F"/>
                                      </p:to>
                                    </p:animClr>
                                  </p:childTnLst>
                                </p:cTn>
                              </p:par>
                            </p:childTnLst>
                          </p:cTn>
                        </p:par>
                      </p:childTnLst>
                    </p:cTn>
                  </p:par>
                  <p:par>
                    <p:cTn id="32" fill="hold">
                      <p:stCondLst>
                        <p:cond delay="indefinite"/>
                      </p:stCondLst>
                      <p:childTnLst>
                        <p:par>
                          <p:cTn id="33" fill="hold">
                            <p:stCondLst>
                              <p:cond delay="0"/>
                            </p:stCondLst>
                            <p:childTnLst>
                              <p:par>
                                <p:cTn id="34" presetID="2" presetClass="entr" presetSubtype="8" decel="100000" fill="hold" grpId="0" nodeType="click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700" fill="hold"/>
                                        <p:tgtEl>
                                          <p:spTgt spid="51"/>
                                        </p:tgtEl>
                                        <p:attrNameLst>
                                          <p:attrName>ppt_x</p:attrName>
                                        </p:attrNameLst>
                                      </p:cBhvr>
                                      <p:tavLst>
                                        <p:tav tm="0">
                                          <p:val>
                                            <p:strVal val="0-#ppt_w/2"/>
                                          </p:val>
                                        </p:tav>
                                        <p:tav tm="100000">
                                          <p:val>
                                            <p:strVal val="#ppt_x"/>
                                          </p:val>
                                        </p:tav>
                                      </p:tavLst>
                                    </p:anim>
                                    <p:anim calcmode="lin" valueType="num">
                                      <p:cBhvr additive="base">
                                        <p:cTn id="37" dur="700" fill="hold"/>
                                        <p:tgtEl>
                                          <p:spTgt spid="51"/>
                                        </p:tgtEl>
                                        <p:attrNameLst>
                                          <p:attrName>ppt_y</p:attrName>
                                        </p:attrNameLst>
                                      </p:cBhvr>
                                      <p:tavLst>
                                        <p:tav tm="0">
                                          <p:val>
                                            <p:strVal val="#ppt_y"/>
                                          </p:val>
                                        </p:tav>
                                        <p:tav tm="100000">
                                          <p:val>
                                            <p:strVal val="#ppt_y"/>
                                          </p:val>
                                        </p:tav>
                                      </p:tavLst>
                                    </p:anim>
                                  </p:childTnLst>
                                </p:cTn>
                              </p:par>
                              <p:par>
                                <p:cTn id="38" presetID="22" presetClass="entr" presetSubtype="1" fill="hold" grpId="0" nodeType="withEffect">
                                  <p:stCondLst>
                                    <p:cond delay="200"/>
                                  </p:stCondLst>
                                  <p:childTnLst>
                                    <p:set>
                                      <p:cBhvr>
                                        <p:cTn id="39" dur="1" fill="hold">
                                          <p:stCondLst>
                                            <p:cond delay="0"/>
                                          </p:stCondLst>
                                        </p:cTn>
                                        <p:tgtEl>
                                          <p:spTgt spid="52"/>
                                        </p:tgtEl>
                                        <p:attrNameLst>
                                          <p:attrName>style.visibility</p:attrName>
                                        </p:attrNameLst>
                                      </p:cBhvr>
                                      <p:to>
                                        <p:strVal val="visible"/>
                                      </p:to>
                                    </p:set>
                                    <p:animEffect transition="in" filter="wipe(up)">
                                      <p:cBhvr>
                                        <p:cTn id="40" dur="700"/>
                                        <p:tgtEl>
                                          <p:spTgt spid="52"/>
                                        </p:tgtEl>
                                      </p:cBhvr>
                                    </p:animEffect>
                                  </p:childTnLst>
                                </p:cTn>
                              </p:par>
                              <p:par>
                                <p:cTn id="41" presetID="19" presetClass="emph" presetSubtype="0" fill="hold" grpId="0" nodeType="withEffect">
                                  <p:stCondLst>
                                    <p:cond delay="300"/>
                                  </p:stCondLst>
                                  <p:childTnLst>
                                    <p:animClr clrSpc="rgb" dir="cw">
                                      <p:cBhvr override="childStyle">
                                        <p:cTn id="42" dur="500" fill="hold"/>
                                        <p:tgtEl>
                                          <p:spTgt spid="21"/>
                                        </p:tgtEl>
                                        <p:attrNameLst>
                                          <p:attrName>style.color</p:attrName>
                                        </p:attrNameLst>
                                      </p:cBhvr>
                                      <p:to>
                                        <a:srgbClr val="0078D7"/>
                                      </p:to>
                                    </p:animClr>
                                    <p:animClr clrSpc="rgb" dir="cw">
                                      <p:cBhvr>
                                        <p:cTn id="43" dur="500" fill="hold"/>
                                        <p:tgtEl>
                                          <p:spTgt spid="21"/>
                                        </p:tgtEl>
                                        <p:attrNameLst>
                                          <p:attrName>fillcolor</p:attrName>
                                        </p:attrNameLst>
                                      </p:cBhvr>
                                      <p:to>
                                        <a:srgbClr val="0078D7"/>
                                      </p:to>
                                    </p:animClr>
                                    <p:set>
                                      <p:cBhvr>
                                        <p:cTn id="44" dur="500" fill="hold"/>
                                        <p:tgtEl>
                                          <p:spTgt spid="21"/>
                                        </p:tgtEl>
                                        <p:attrNameLst>
                                          <p:attrName>fill.type</p:attrName>
                                        </p:attrNameLst>
                                      </p:cBhvr>
                                      <p:to>
                                        <p:strVal val="solid"/>
                                      </p:to>
                                    </p:set>
                                    <p:set>
                                      <p:cBhvr>
                                        <p:cTn id="45" dur="500" fill="hold"/>
                                        <p:tgtEl>
                                          <p:spTgt spid="21"/>
                                        </p:tgtEl>
                                        <p:attrNameLst>
                                          <p:attrName>fill.on</p:attrName>
                                        </p:attrNameLst>
                                      </p:cBhvr>
                                      <p:to>
                                        <p:strVal val="true"/>
                                      </p:to>
                                    </p:set>
                                  </p:childTnLst>
                                </p:cTn>
                              </p:par>
                              <p:par>
                                <p:cTn id="46" presetID="19" presetClass="emph" presetSubtype="0" fill="hold" grpId="0" nodeType="withEffect">
                                  <p:stCondLst>
                                    <p:cond delay="500"/>
                                  </p:stCondLst>
                                  <p:childTnLst>
                                    <p:animClr clrSpc="rgb" dir="cw">
                                      <p:cBhvr override="childStyle">
                                        <p:cTn id="47" dur="500" fill="hold"/>
                                        <p:tgtEl>
                                          <p:spTgt spid="24"/>
                                        </p:tgtEl>
                                        <p:attrNameLst>
                                          <p:attrName>style.color</p:attrName>
                                        </p:attrNameLst>
                                      </p:cBhvr>
                                      <p:to>
                                        <a:srgbClr val="0078D7"/>
                                      </p:to>
                                    </p:animClr>
                                    <p:animClr clrSpc="rgb" dir="cw">
                                      <p:cBhvr>
                                        <p:cTn id="48" dur="500" fill="hold"/>
                                        <p:tgtEl>
                                          <p:spTgt spid="24"/>
                                        </p:tgtEl>
                                        <p:attrNameLst>
                                          <p:attrName>fillcolor</p:attrName>
                                        </p:attrNameLst>
                                      </p:cBhvr>
                                      <p:to>
                                        <a:srgbClr val="0078D7"/>
                                      </p:to>
                                    </p:animClr>
                                    <p:set>
                                      <p:cBhvr>
                                        <p:cTn id="49" dur="500" fill="hold"/>
                                        <p:tgtEl>
                                          <p:spTgt spid="24"/>
                                        </p:tgtEl>
                                        <p:attrNameLst>
                                          <p:attrName>fill.type</p:attrName>
                                        </p:attrNameLst>
                                      </p:cBhvr>
                                      <p:to>
                                        <p:strVal val="solid"/>
                                      </p:to>
                                    </p:set>
                                    <p:set>
                                      <p:cBhvr>
                                        <p:cTn id="50" dur="500" fill="hold"/>
                                        <p:tgtEl>
                                          <p:spTgt spid="24"/>
                                        </p:tgtEl>
                                        <p:attrNameLst>
                                          <p:attrName>fill.on</p:attrName>
                                        </p:attrNameLst>
                                      </p:cBhvr>
                                      <p:to>
                                        <p:strVal val="true"/>
                                      </p:to>
                                    </p:set>
                                  </p:childTnLst>
                                </p:cTn>
                              </p:par>
                              <p:par>
                                <p:cTn id="51" presetID="2" presetClass="entr" presetSubtype="8" decel="100000" fill="hold" grpId="0" nodeType="withEffect">
                                  <p:stCondLst>
                                    <p:cond delay="200"/>
                                  </p:stCondLst>
                                  <p:childTnLst>
                                    <p:set>
                                      <p:cBhvr>
                                        <p:cTn id="52" dur="1" fill="hold">
                                          <p:stCondLst>
                                            <p:cond delay="0"/>
                                          </p:stCondLst>
                                        </p:cTn>
                                        <p:tgtEl>
                                          <p:spTgt spid="79"/>
                                        </p:tgtEl>
                                        <p:attrNameLst>
                                          <p:attrName>style.visibility</p:attrName>
                                        </p:attrNameLst>
                                      </p:cBhvr>
                                      <p:to>
                                        <p:strVal val="visible"/>
                                      </p:to>
                                    </p:set>
                                    <p:anim calcmode="lin" valueType="num">
                                      <p:cBhvr additive="base">
                                        <p:cTn id="53" dur="700" fill="hold"/>
                                        <p:tgtEl>
                                          <p:spTgt spid="79"/>
                                        </p:tgtEl>
                                        <p:attrNameLst>
                                          <p:attrName>ppt_x</p:attrName>
                                        </p:attrNameLst>
                                      </p:cBhvr>
                                      <p:tavLst>
                                        <p:tav tm="0">
                                          <p:val>
                                            <p:strVal val="0-#ppt_w/2"/>
                                          </p:val>
                                        </p:tav>
                                        <p:tav tm="100000">
                                          <p:val>
                                            <p:strVal val="#ppt_x"/>
                                          </p:val>
                                        </p:tav>
                                      </p:tavLst>
                                    </p:anim>
                                    <p:anim calcmode="lin" valueType="num">
                                      <p:cBhvr additive="base">
                                        <p:cTn id="54" dur="700" fill="hold"/>
                                        <p:tgtEl>
                                          <p:spTgt spid="79"/>
                                        </p:tgtEl>
                                        <p:attrNameLst>
                                          <p:attrName>ppt_y</p:attrName>
                                        </p:attrNameLst>
                                      </p:cBhvr>
                                      <p:tavLst>
                                        <p:tav tm="0">
                                          <p:val>
                                            <p:strVal val="#ppt_y"/>
                                          </p:val>
                                        </p:tav>
                                        <p:tav tm="100000">
                                          <p:val>
                                            <p:strVal val="#ppt_y"/>
                                          </p:val>
                                        </p:tav>
                                      </p:tavLst>
                                    </p:anim>
                                  </p:childTnLst>
                                </p:cTn>
                              </p:par>
                              <p:par>
                                <p:cTn id="55" presetID="3" presetClass="emph" presetSubtype="2" fill="hold" grpId="0" nodeType="withEffect">
                                  <p:stCondLst>
                                    <p:cond delay="0"/>
                                  </p:stCondLst>
                                  <p:childTnLst>
                                    <p:animClr clrSpc="rgb" dir="cw">
                                      <p:cBhvr override="childStyle">
                                        <p:cTn id="56" dur="500" fill="hold"/>
                                        <p:tgtEl>
                                          <p:spTgt spid="10"/>
                                        </p:tgtEl>
                                        <p:attrNameLst>
                                          <p:attrName>style.color</p:attrName>
                                        </p:attrNameLst>
                                      </p:cBhvr>
                                      <p:to>
                                        <a:srgbClr val="0078D7"/>
                                      </p:to>
                                    </p:animClr>
                                  </p:childTnLst>
                                </p:cTn>
                              </p:par>
                            </p:childTnLst>
                          </p:cTn>
                        </p:par>
                      </p:childTnLst>
                    </p:cTn>
                  </p:par>
                  <p:par>
                    <p:cTn id="57" fill="hold">
                      <p:stCondLst>
                        <p:cond delay="indefinite"/>
                      </p:stCondLst>
                      <p:childTnLst>
                        <p:par>
                          <p:cTn id="58" fill="hold">
                            <p:stCondLst>
                              <p:cond delay="0"/>
                            </p:stCondLst>
                            <p:childTnLst>
                              <p:par>
                                <p:cTn id="59" presetID="2" presetClass="entr" presetSubtype="8" decel="100000"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additive="base">
                                        <p:cTn id="61" dur="700" fill="hold"/>
                                        <p:tgtEl>
                                          <p:spTgt spid="55"/>
                                        </p:tgtEl>
                                        <p:attrNameLst>
                                          <p:attrName>ppt_x</p:attrName>
                                        </p:attrNameLst>
                                      </p:cBhvr>
                                      <p:tavLst>
                                        <p:tav tm="0">
                                          <p:val>
                                            <p:strVal val="0-#ppt_w/2"/>
                                          </p:val>
                                        </p:tav>
                                        <p:tav tm="100000">
                                          <p:val>
                                            <p:strVal val="#ppt_x"/>
                                          </p:val>
                                        </p:tav>
                                      </p:tavLst>
                                    </p:anim>
                                    <p:anim calcmode="lin" valueType="num">
                                      <p:cBhvr additive="base">
                                        <p:cTn id="62" dur="700" fill="hold"/>
                                        <p:tgtEl>
                                          <p:spTgt spid="55"/>
                                        </p:tgtEl>
                                        <p:attrNameLst>
                                          <p:attrName>ppt_y</p:attrName>
                                        </p:attrNameLst>
                                      </p:cBhvr>
                                      <p:tavLst>
                                        <p:tav tm="0">
                                          <p:val>
                                            <p:strVal val="#ppt_y"/>
                                          </p:val>
                                        </p:tav>
                                        <p:tav tm="100000">
                                          <p:val>
                                            <p:strVal val="#ppt_y"/>
                                          </p:val>
                                        </p:tav>
                                      </p:tavLst>
                                    </p:anim>
                                  </p:childTnLst>
                                </p:cTn>
                              </p:par>
                              <p:par>
                                <p:cTn id="63" presetID="22" presetClass="entr" presetSubtype="1" fill="hold" grpId="0" nodeType="withEffect">
                                  <p:stCondLst>
                                    <p:cond delay="200"/>
                                  </p:stCondLst>
                                  <p:childTnLst>
                                    <p:set>
                                      <p:cBhvr>
                                        <p:cTn id="64" dur="1" fill="hold">
                                          <p:stCondLst>
                                            <p:cond delay="0"/>
                                          </p:stCondLst>
                                        </p:cTn>
                                        <p:tgtEl>
                                          <p:spTgt spid="54"/>
                                        </p:tgtEl>
                                        <p:attrNameLst>
                                          <p:attrName>style.visibility</p:attrName>
                                        </p:attrNameLst>
                                      </p:cBhvr>
                                      <p:to>
                                        <p:strVal val="visible"/>
                                      </p:to>
                                    </p:set>
                                    <p:animEffect transition="in" filter="wipe(up)">
                                      <p:cBhvr>
                                        <p:cTn id="65" dur="700"/>
                                        <p:tgtEl>
                                          <p:spTgt spid="54"/>
                                        </p:tgtEl>
                                      </p:cBhvr>
                                    </p:animEffect>
                                  </p:childTnLst>
                                </p:cTn>
                              </p:par>
                              <p:par>
                                <p:cTn id="66" presetID="19" presetClass="emph" presetSubtype="0" fill="hold" grpId="0" nodeType="withEffect">
                                  <p:stCondLst>
                                    <p:cond delay="500"/>
                                  </p:stCondLst>
                                  <p:childTnLst>
                                    <p:animClr clrSpc="rgb" dir="cw">
                                      <p:cBhvr override="childStyle">
                                        <p:cTn id="67" dur="500" fill="hold"/>
                                        <p:tgtEl>
                                          <p:spTgt spid="27"/>
                                        </p:tgtEl>
                                        <p:attrNameLst>
                                          <p:attrName>style.color</p:attrName>
                                        </p:attrNameLst>
                                      </p:cBhvr>
                                      <p:to>
                                        <a:srgbClr val="0078D7"/>
                                      </p:to>
                                    </p:animClr>
                                    <p:animClr clrSpc="rgb" dir="cw">
                                      <p:cBhvr>
                                        <p:cTn id="68" dur="500" fill="hold"/>
                                        <p:tgtEl>
                                          <p:spTgt spid="27"/>
                                        </p:tgtEl>
                                        <p:attrNameLst>
                                          <p:attrName>fillcolor</p:attrName>
                                        </p:attrNameLst>
                                      </p:cBhvr>
                                      <p:to>
                                        <a:srgbClr val="0078D7"/>
                                      </p:to>
                                    </p:animClr>
                                    <p:set>
                                      <p:cBhvr>
                                        <p:cTn id="69" dur="500" fill="hold"/>
                                        <p:tgtEl>
                                          <p:spTgt spid="27"/>
                                        </p:tgtEl>
                                        <p:attrNameLst>
                                          <p:attrName>fill.type</p:attrName>
                                        </p:attrNameLst>
                                      </p:cBhvr>
                                      <p:to>
                                        <p:strVal val="solid"/>
                                      </p:to>
                                    </p:set>
                                    <p:set>
                                      <p:cBhvr>
                                        <p:cTn id="70" dur="500" fill="hold"/>
                                        <p:tgtEl>
                                          <p:spTgt spid="27"/>
                                        </p:tgtEl>
                                        <p:attrNameLst>
                                          <p:attrName>fill.on</p:attrName>
                                        </p:attrNameLst>
                                      </p:cBhvr>
                                      <p:to>
                                        <p:strVal val="true"/>
                                      </p:to>
                                    </p:set>
                                  </p:childTnLst>
                                </p:cTn>
                              </p:par>
                              <p:par>
                                <p:cTn id="71" presetID="2" presetClass="entr" presetSubtype="8" decel="100000" fill="hold" grpId="0" nodeType="withEffect">
                                  <p:stCondLst>
                                    <p:cond delay="200"/>
                                  </p:stCondLst>
                                  <p:childTnLst>
                                    <p:set>
                                      <p:cBhvr>
                                        <p:cTn id="72" dur="1" fill="hold">
                                          <p:stCondLst>
                                            <p:cond delay="0"/>
                                          </p:stCondLst>
                                        </p:cTn>
                                        <p:tgtEl>
                                          <p:spTgt spid="80"/>
                                        </p:tgtEl>
                                        <p:attrNameLst>
                                          <p:attrName>style.visibility</p:attrName>
                                        </p:attrNameLst>
                                      </p:cBhvr>
                                      <p:to>
                                        <p:strVal val="visible"/>
                                      </p:to>
                                    </p:set>
                                    <p:anim calcmode="lin" valueType="num">
                                      <p:cBhvr additive="base">
                                        <p:cTn id="73" dur="700" fill="hold"/>
                                        <p:tgtEl>
                                          <p:spTgt spid="80"/>
                                        </p:tgtEl>
                                        <p:attrNameLst>
                                          <p:attrName>ppt_x</p:attrName>
                                        </p:attrNameLst>
                                      </p:cBhvr>
                                      <p:tavLst>
                                        <p:tav tm="0">
                                          <p:val>
                                            <p:strVal val="0-#ppt_w/2"/>
                                          </p:val>
                                        </p:tav>
                                        <p:tav tm="100000">
                                          <p:val>
                                            <p:strVal val="#ppt_x"/>
                                          </p:val>
                                        </p:tav>
                                      </p:tavLst>
                                    </p:anim>
                                    <p:anim calcmode="lin" valueType="num">
                                      <p:cBhvr additive="base">
                                        <p:cTn id="74" dur="700" fill="hold"/>
                                        <p:tgtEl>
                                          <p:spTgt spid="80"/>
                                        </p:tgtEl>
                                        <p:attrNameLst>
                                          <p:attrName>ppt_y</p:attrName>
                                        </p:attrNameLst>
                                      </p:cBhvr>
                                      <p:tavLst>
                                        <p:tav tm="0">
                                          <p:val>
                                            <p:strVal val="#ppt_y"/>
                                          </p:val>
                                        </p:tav>
                                        <p:tav tm="100000">
                                          <p:val>
                                            <p:strVal val="#ppt_y"/>
                                          </p:val>
                                        </p:tav>
                                      </p:tavLst>
                                    </p:anim>
                                  </p:childTnLst>
                                </p:cTn>
                              </p:par>
                              <p:par>
                                <p:cTn id="75" presetID="3" presetClass="emph" presetSubtype="2" fill="hold" grpId="0" nodeType="withEffect">
                                  <p:stCondLst>
                                    <p:cond delay="0"/>
                                  </p:stCondLst>
                                  <p:childTnLst>
                                    <p:animClr clrSpc="rgb" dir="cw">
                                      <p:cBhvr override="childStyle">
                                        <p:cTn id="76" dur="500" fill="hold"/>
                                        <p:tgtEl>
                                          <p:spTgt spid="12"/>
                                        </p:tgtEl>
                                        <p:attrNameLst>
                                          <p:attrName>style.color</p:attrName>
                                        </p:attrNameLst>
                                      </p:cBhvr>
                                      <p:to>
                                        <a:srgbClr val="D782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1" grpId="0" animBg="1"/>
      <p:bldP spid="6" grpId="0"/>
      <p:bldP spid="8" grpId="0"/>
      <p:bldP spid="10" grpId="0"/>
      <p:bldP spid="12" grpId="0"/>
      <p:bldP spid="15" grpId="0" animBg="1"/>
      <p:bldP spid="18" grpId="0" animBg="1"/>
      <p:bldP spid="21" grpId="0" animBg="1"/>
      <p:bldP spid="24" grpId="0" animBg="1"/>
      <p:bldP spid="27" grpId="0" animBg="1"/>
      <p:bldP spid="29" grpId="0" animBg="1"/>
      <p:bldP spid="79" grpId="0" animBg="1"/>
      <p:bldP spid="80" grpId="0" animBg="1"/>
      <p:bldP spid="78" grpId="0" animBg="1"/>
      <p:bldP spid="52" grpId="0" animBg="1"/>
      <p:bldP spid="54"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F777C06-DCEC-4B9F-986C-AA2196DC537A}"/>
              </a:ext>
            </a:extLst>
          </p:cNvPr>
          <p:cNvSpPr>
            <a:spLocks noGrp="1"/>
          </p:cNvSpPr>
          <p:nvPr>
            <p:ph type="title"/>
          </p:nvPr>
        </p:nvSpPr>
        <p:spPr/>
        <p:txBody>
          <a:bodyPr/>
          <a:lstStyle/>
          <a:p>
            <a:r>
              <a:rPr lang="fr-FR" dirty="0"/>
              <a:t>Hébergement</a:t>
            </a:r>
          </a:p>
        </p:txBody>
      </p:sp>
    </p:spTree>
    <p:extLst>
      <p:ext uri="{BB962C8B-B14F-4D97-AF65-F5344CB8AC3E}">
        <p14:creationId xmlns:p14="http://schemas.microsoft.com/office/powerpoint/2010/main" val="41698975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24C155-3A65-4552-B1E5-B214BE350EFE}"/>
              </a:ext>
            </a:extLst>
          </p:cNvPr>
          <p:cNvSpPr>
            <a:spLocks noGrp="1"/>
          </p:cNvSpPr>
          <p:nvPr>
            <p:ph type="title"/>
          </p:nvPr>
        </p:nvSpPr>
        <p:spPr>
          <a:xfrm>
            <a:off x="455995" y="623224"/>
            <a:ext cx="11306469" cy="397545"/>
          </a:xfrm>
        </p:spPr>
        <p:txBody>
          <a:bodyPr/>
          <a:lstStyle/>
          <a:p>
            <a:r>
              <a:rPr lang="fr-FR"/>
              <a:t>Démo Portail</a:t>
            </a:r>
          </a:p>
        </p:txBody>
      </p:sp>
    </p:spTree>
    <p:extLst>
      <p:ext uri="{BB962C8B-B14F-4D97-AF65-F5344CB8AC3E}">
        <p14:creationId xmlns:p14="http://schemas.microsoft.com/office/powerpoint/2010/main" val="32980808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C2D20A-8DC0-4309-AED0-9DF9E64B1CBC}"/>
              </a:ext>
            </a:extLst>
          </p:cNvPr>
          <p:cNvSpPr>
            <a:spLocks noGrp="1"/>
          </p:cNvSpPr>
          <p:nvPr>
            <p:ph type="title" idx="4294967295"/>
          </p:nvPr>
        </p:nvSpPr>
        <p:spPr>
          <a:xfrm>
            <a:off x="546100" y="193675"/>
            <a:ext cx="9969500" cy="1139825"/>
          </a:xfrm>
        </p:spPr>
        <p:txBody>
          <a:bodyPr/>
          <a:lstStyle/>
          <a:p>
            <a:r>
              <a:rPr lang="fr-FR" dirty="0">
                <a:solidFill>
                  <a:srgbClr val="87B519"/>
                </a:solidFill>
              </a:rPr>
              <a:t>App Services</a:t>
            </a:r>
          </a:p>
        </p:txBody>
      </p:sp>
      <p:sp>
        <p:nvSpPr>
          <p:cNvPr id="3" name="Espace réservé du contenu 2">
            <a:extLst>
              <a:ext uri="{FF2B5EF4-FFF2-40B4-BE49-F238E27FC236}">
                <a16:creationId xmlns:a16="http://schemas.microsoft.com/office/drawing/2014/main" id="{A09920DE-A32D-45F3-AEDE-9FE3EF99C894}"/>
              </a:ext>
            </a:extLst>
          </p:cNvPr>
          <p:cNvSpPr>
            <a:spLocks noGrp="1"/>
          </p:cNvSpPr>
          <p:nvPr>
            <p:ph idx="4294967295"/>
          </p:nvPr>
        </p:nvSpPr>
        <p:spPr>
          <a:xfrm>
            <a:off x="0" y="1825625"/>
            <a:ext cx="10515600" cy="4351338"/>
          </a:xfrm>
        </p:spPr>
        <p:txBody>
          <a:bodyPr>
            <a:normAutofit/>
          </a:bodyPr>
          <a:lstStyle/>
          <a:p>
            <a:pPr marL="872744" lvl="1" indent="-342900" defTabSz="896181">
              <a:spcAft>
                <a:spcPts val="2400"/>
              </a:spcAft>
            </a:pPr>
            <a:r>
              <a:rPr lang="en-US" sz="2000" dirty="0">
                <a:latin typeface="Segoe UI Semibold" panose="020B0702040204020203" pitchFamily="34" charset="0"/>
                <a:cs typeface="Segoe UI Semibold" panose="020B0702040204020203" pitchFamily="34" charset="0"/>
              </a:rPr>
              <a:t>.NET, Node.js, Java, PHP, et Python</a:t>
            </a:r>
          </a:p>
          <a:p>
            <a:pPr marL="872744" lvl="1" indent="-342900" defTabSz="896181">
              <a:spcAft>
                <a:spcPts val="2400"/>
              </a:spcAft>
            </a:pPr>
            <a:r>
              <a:rPr lang="en-US" sz="2000" dirty="0">
                <a:latin typeface="Segoe UI Semibold" panose="020B0702040204020203" pitchFamily="34" charset="0"/>
                <a:cs typeface="Segoe UI Semibold" panose="020B0702040204020203" pitchFamily="34" charset="0"/>
              </a:rPr>
              <a:t>WebJobs </a:t>
            </a:r>
          </a:p>
          <a:p>
            <a:pPr marL="872744" lvl="1" indent="-342900" defTabSz="896181">
              <a:spcAft>
                <a:spcPts val="2400"/>
              </a:spcAft>
            </a:pPr>
            <a:r>
              <a:rPr lang="en-US" sz="2000" dirty="0" err="1">
                <a:latin typeface="Segoe UI Semibold" panose="020B0702040204020203" pitchFamily="34" charset="0"/>
                <a:cs typeface="Segoe UI Semibold" panose="020B0702040204020203" pitchFamily="34" charset="0"/>
              </a:rPr>
              <a:t>Déploiement</a:t>
            </a:r>
            <a:r>
              <a:rPr lang="en-US" sz="2000" dirty="0">
                <a:latin typeface="Segoe UI Semibold" panose="020B0702040204020203" pitchFamily="34" charset="0"/>
                <a:cs typeface="Segoe UI Semibold" panose="020B0702040204020203" pitchFamily="34" charset="0"/>
              </a:rPr>
              <a:t> </a:t>
            </a:r>
            <a:r>
              <a:rPr lang="en-US" sz="2000" dirty="0" err="1">
                <a:latin typeface="Segoe UI Semibold" panose="020B0702040204020203" pitchFamily="34" charset="0"/>
                <a:cs typeface="Segoe UI Semibold" panose="020B0702040204020203" pitchFamily="34" charset="0"/>
              </a:rPr>
              <a:t>intégré</a:t>
            </a:r>
            <a:r>
              <a:rPr lang="en-US" sz="2000" dirty="0">
                <a:latin typeface="Segoe UI Semibold" panose="020B0702040204020203" pitchFamily="34" charset="0"/>
                <a:cs typeface="Segoe UI Semibold" panose="020B0702040204020203" pitchFamily="34" charset="0"/>
              </a:rPr>
              <a:t> à VS, remote debug, possibilité </a:t>
            </a:r>
            <a:r>
              <a:rPr lang="en-US" sz="2000" dirty="0" err="1">
                <a:latin typeface="Segoe UI Semibold" panose="020B0702040204020203" pitchFamily="34" charset="0"/>
                <a:cs typeface="Segoe UI Semibold" panose="020B0702040204020203" pitchFamily="34" charset="0"/>
              </a:rPr>
              <a:t>d’installer</a:t>
            </a:r>
            <a:r>
              <a:rPr lang="en-US" sz="2000" dirty="0">
                <a:latin typeface="Segoe UI Semibold" panose="020B0702040204020203" pitchFamily="34" charset="0"/>
                <a:cs typeface="Segoe UI Semibold" panose="020B0702040204020203" pitchFamily="34" charset="0"/>
              </a:rPr>
              <a:t> des extensions…</a:t>
            </a:r>
          </a:p>
          <a:p>
            <a:pPr marL="872744" lvl="1" indent="-342900" defTabSz="896181">
              <a:spcAft>
                <a:spcPts val="2400"/>
              </a:spcAft>
            </a:pPr>
            <a:r>
              <a:rPr lang="en-US" sz="2000" dirty="0">
                <a:latin typeface="Segoe UI Semibold" panose="020B0702040204020203" pitchFamily="34" charset="0"/>
                <a:cs typeface="Segoe UI Semibold" panose="020B0702040204020203" pitchFamily="34" charset="0"/>
              </a:rPr>
              <a:t>Auto-load balance, </a:t>
            </a:r>
            <a:r>
              <a:rPr lang="en-US" sz="2000" dirty="0" err="1">
                <a:latin typeface="Segoe UI Semibold" panose="020B0702040204020203" pitchFamily="34" charset="0"/>
                <a:cs typeface="Segoe UI Semibold" panose="020B0702040204020203" pitchFamily="34" charset="0"/>
              </a:rPr>
              <a:t>Autoscale</a:t>
            </a:r>
            <a:endParaRPr lang="en-US" sz="2000" dirty="0">
              <a:latin typeface="Segoe UI Semibold" panose="020B0702040204020203" pitchFamily="34" charset="0"/>
              <a:cs typeface="Segoe UI Semibold" panose="020B0702040204020203" pitchFamily="34" charset="0"/>
            </a:endParaRPr>
          </a:p>
          <a:p>
            <a:pPr marL="872744" lvl="1" indent="-342900" defTabSz="896181">
              <a:spcAft>
                <a:spcPts val="2400"/>
              </a:spcAft>
            </a:pPr>
            <a:r>
              <a:rPr lang="en-US" sz="2000" dirty="0">
                <a:latin typeface="Segoe UI Semibold" panose="020B0702040204020203" pitchFamily="34" charset="0"/>
                <a:cs typeface="Segoe UI Semibold" panose="020B0702040204020203" pitchFamily="34" charset="0"/>
              </a:rPr>
              <a:t>Slots</a:t>
            </a:r>
          </a:p>
          <a:p>
            <a:pPr marL="872744" lvl="1" indent="-342900" defTabSz="896181">
              <a:spcAft>
                <a:spcPts val="2400"/>
              </a:spcAft>
            </a:pPr>
            <a:r>
              <a:rPr lang="en-US" sz="2000" dirty="0" err="1">
                <a:latin typeface="Segoe UI Semibold" panose="020B0702040204020203" pitchFamily="34" charset="0"/>
                <a:cs typeface="Segoe UI Semibold" panose="020B0702040204020203" pitchFamily="34" charset="0"/>
              </a:rPr>
              <a:t>Sécurité</a:t>
            </a:r>
            <a:r>
              <a:rPr lang="en-US" sz="2000" dirty="0">
                <a:latin typeface="Segoe UI Semibold" panose="020B0702040204020203" pitchFamily="34" charset="0"/>
                <a:cs typeface="Segoe UI Semibold" panose="020B0702040204020203" pitchFamily="34" charset="0"/>
              </a:rPr>
              <a:t> (auth, ASE, firewall, IP restriction)</a:t>
            </a:r>
          </a:p>
          <a:p>
            <a:endParaRPr lang="fr-FR" sz="24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002270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F777C06-DCEC-4B9F-986C-AA2196DC537A}"/>
              </a:ext>
            </a:extLst>
          </p:cNvPr>
          <p:cNvSpPr>
            <a:spLocks noGrp="1"/>
          </p:cNvSpPr>
          <p:nvPr>
            <p:ph type="title"/>
          </p:nvPr>
        </p:nvSpPr>
        <p:spPr/>
        <p:txBody>
          <a:bodyPr/>
          <a:lstStyle/>
          <a:p>
            <a:r>
              <a:rPr lang="fr-FR" dirty="0"/>
              <a:t>Stockage</a:t>
            </a:r>
          </a:p>
        </p:txBody>
      </p:sp>
    </p:spTree>
    <p:extLst>
      <p:ext uri="{BB962C8B-B14F-4D97-AF65-F5344CB8AC3E}">
        <p14:creationId xmlns:p14="http://schemas.microsoft.com/office/powerpoint/2010/main" val="2767756691"/>
      </p:ext>
    </p:extLst>
  </p:cSld>
  <p:clrMapOvr>
    <a:masterClrMapping/>
  </p:clrMapOvr>
  <p:transition>
    <p:fade/>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2738</TotalTime>
  <Words>1199</Words>
  <Application>Microsoft Office PowerPoint</Application>
  <PresentationFormat>Widescreen</PresentationFormat>
  <Paragraphs>339</Paragraphs>
  <Slides>32</Slides>
  <Notes>7</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Thème Office</vt:lpstr>
      <vt:lpstr>PowerPoint Presentation</vt:lpstr>
      <vt:lpstr>Les fondamentaux d’Azure pour les développeurs</vt:lpstr>
      <vt:lpstr>Jeu-concours Twitter</vt:lpstr>
      <vt:lpstr>PowerPoint Presentation</vt:lpstr>
      <vt:lpstr>Historique du développement Cloud</vt:lpstr>
      <vt:lpstr>Hébergement</vt:lpstr>
      <vt:lpstr>Démo Portail</vt:lpstr>
      <vt:lpstr>App Services</vt:lpstr>
      <vt:lpstr>Stockage</vt:lpstr>
      <vt:lpstr>Démo Portail + Visual Studio</vt:lpstr>
      <vt:lpstr>Azure Storage</vt:lpstr>
      <vt:lpstr>PowerPoint Presentation</vt:lpstr>
      <vt:lpstr>PowerPoint Presentation</vt:lpstr>
      <vt:lpstr>Azure Functions</vt:lpstr>
      <vt:lpstr>Qu’est ce qu’Azure Functions? Une expérience de programmes serverless, déclenchés par des évènements</vt:lpstr>
      <vt:lpstr>Azure Functions</vt:lpstr>
      <vt:lpstr>Démo Visual Studio</vt:lpstr>
      <vt:lpstr>PowerPoint Presentation</vt:lpstr>
      <vt:lpstr>PowerPoint Presentation</vt:lpstr>
      <vt:lpstr>IA</vt:lpstr>
      <vt:lpstr>PowerPoint Presentation</vt:lpstr>
      <vt:lpstr>Cognitives services</vt:lpstr>
      <vt:lpstr>Démo Portail + Visual Studio</vt:lpstr>
      <vt:lpstr>PowerPoint Presentation</vt:lpstr>
      <vt:lpstr>SignalR</vt:lpstr>
      <vt:lpstr>Qu’est ce que SignalR ? Un Framework pour developer des applications web temps-reel basé sur plusieurs protocoles de communication</vt:lpstr>
      <vt:lpstr>PowerPoint Presentation</vt:lpstr>
      <vt:lpstr>Démo Portail + Visual Studio + Site final</vt:lpstr>
      <vt:lpstr>PowerPoint Presentation</vt:lpstr>
      <vt:lpstr>Pour aller plus loin</vt:lpstr>
      <vt:lpstr>Notez maintenant cette session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Page 1 </dc:title>
  <dc:creator>Louis-Guillaume Morand</dc:creator>
  <cp:lastModifiedBy>Sebastien Mornas</cp:lastModifiedBy>
  <cp:revision>15</cp:revision>
  <dcterms:created xsi:type="dcterms:W3CDTF">2018-10-21T13:39:07Z</dcterms:created>
  <dcterms:modified xsi:type="dcterms:W3CDTF">2018-11-07T06:55:18Z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semornas@microsoft.com</vt:lpwstr>
  </property>
  <property fmtid="{D5CDD505-2E9C-101B-9397-08002B2CF9AE}" pid="5" name="MSIP_Label_f42aa342-8706-4288-bd11-ebb85995028c_SetDate">
    <vt:lpwstr>2018-11-05T12:01:41.9103254Z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